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308" r:id="rId3"/>
    <p:sldId id="309" r:id="rId4"/>
    <p:sldId id="261" r:id="rId5"/>
    <p:sldId id="296" r:id="rId6"/>
    <p:sldId id="297" r:id="rId7"/>
    <p:sldId id="262" r:id="rId8"/>
    <p:sldId id="298" r:id="rId9"/>
    <p:sldId id="310" r:id="rId10"/>
    <p:sldId id="286" r:id="rId11"/>
    <p:sldId id="299" r:id="rId13"/>
    <p:sldId id="281" r:id="rId14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CCFF"/>
    <a:srgbClr val="008000"/>
    <a:srgbClr val="CCFFCC"/>
    <a:srgbClr val="990000"/>
    <a:srgbClr val="FF0000"/>
    <a:srgbClr val="0000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845"/>
  </p:normalViewPr>
  <p:slideViewPr>
    <p:cSldViewPr showGuides="1"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/>
            <a:endParaRPr lang="zh-CN" altLang="en-US" dirty="0"/>
          </a:p>
        </p:txBody>
      </p:sp>
      <p:sp>
        <p:nvSpPr>
          <p:cNvPr id="2765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/>
          <p:nvPr/>
        </p:nvSpPr>
        <p:spPr>
          <a:xfrm>
            <a:off x="611188" y="1539875"/>
            <a:ext cx="8064500" cy="5057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609600" indent="-609600">
              <a:lnSpc>
                <a:spcPct val="120000"/>
              </a:lnSpc>
            </a:pPr>
            <a:r>
              <a:rPr lang="zh-CN" altLang="en-US" sz="3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观察下列不定式在句中的作用。</a:t>
            </a:r>
            <a:endParaRPr lang="zh-CN" altLang="en-US" sz="3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609600" indent="-609600">
              <a:lnSpc>
                <a:spcPct val="12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1.</a:t>
            </a: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 To see</a:t>
            </a:r>
            <a:r>
              <a:rPr lang="en-US" altLang="zh-CN" sz="3400" b="1">
                <a:latin typeface="Times New Roman" panose="02020603050405020304" pitchFamily="18" charset="0"/>
              </a:rPr>
              <a:t> is </a:t>
            </a: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to believe</a:t>
            </a:r>
            <a:r>
              <a:rPr lang="en-US" altLang="zh-CN" sz="3400" b="1">
                <a:latin typeface="Times New Roman" panose="02020603050405020304" pitchFamily="18" charset="0"/>
              </a:rPr>
              <a:t>. </a:t>
            </a:r>
            <a:endParaRPr lang="en-US" altLang="zh-CN" sz="3400" b="1">
              <a:latin typeface="Times New Roman" panose="02020603050405020304" pitchFamily="18" charset="0"/>
            </a:endParaRPr>
          </a:p>
          <a:p>
            <a:pPr marL="609600" indent="-609600">
              <a:lnSpc>
                <a:spcPct val="120000"/>
              </a:lnSpc>
            </a:pPr>
            <a:r>
              <a:rPr lang="zh-CN" altLang="en-US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主语，表语</a:t>
            </a:r>
            <a:endParaRPr lang="zh-CN" altLang="en-US" sz="3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609600" indent="-609600">
              <a:lnSpc>
                <a:spcPct val="12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2. Tom wants </a:t>
            </a: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to see an alien</a:t>
            </a:r>
            <a:r>
              <a:rPr lang="en-US" altLang="zh-CN" sz="3400" b="1">
                <a:latin typeface="Times New Roman" panose="02020603050405020304" pitchFamily="18" charset="0"/>
              </a:rPr>
              <a:t>.</a:t>
            </a:r>
            <a:endParaRPr lang="en-US" altLang="zh-CN" sz="3400" b="1">
              <a:latin typeface="Times New Roman" panose="02020603050405020304" pitchFamily="18" charset="0"/>
            </a:endParaRPr>
          </a:p>
          <a:p>
            <a:pPr marL="609600" indent="-609600">
              <a:lnSpc>
                <a:spcPct val="120000"/>
              </a:lnSpc>
            </a:pPr>
            <a:r>
              <a:rPr lang="zh-CN" altLang="en-US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宾语</a:t>
            </a:r>
            <a:endParaRPr lang="zh-CN" altLang="en-US" sz="3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609600" indent="-609600">
              <a:lnSpc>
                <a:spcPct val="12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3. My brother got up early </a:t>
            </a: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to watch the    </a:t>
            </a:r>
            <a:endParaRPr lang="en-US" altLang="zh-CN" sz="34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609600" indent="-609600">
              <a:lnSpc>
                <a:spcPct val="120000"/>
              </a:lnSpc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    final soccer game on TV</a:t>
            </a:r>
            <a:r>
              <a:rPr lang="en-US" altLang="zh-CN" sz="3400" b="1">
                <a:latin typeface="Times New Roman" panose="02020603050405020304" pitchFamily="18" charset="0"/>
              </a:rPr>
              <a:t>.	</a:t>
            </a:r>
            <a:endParaRPr lang="en-US" altLang="zh-CN" sz="3400" b="1">
              <a:latin typeface="Times New Roman" panose="02020603050405020304" pitchFamily="18" charset="0"/>
            </a:endParaRPr>
          </a:p>
          <a:p>
            <a:pPr marL="609600" indent="-609600">
              <a:lnSpc>
                <a:spcPct val="120000"/>
              </a:lnSpc>
            </a:pPr>
            <a:r>
              <a:rPr lang="zh-CN" altLang="en-US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目的状语</a:t>
            </a:r>
            <a:endParaRPr lang="zh-CN" altLang="en-US" sz="3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57350" name="图片 57349" descr="grammar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4438" y="260350"/>
            <a:ext cx="3887787" cy="13985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advClick="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矩形 47107"/>
          <p:cNvSpPr/>
          <p:nvPr/>
        </p:nvSpPr>
        <p:spPr>
          <a:xfrm>
            <a:off x="539750" y="1211263"/>
            <a:ext cx="7993063" cy="4044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441325" indent="-441325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4. What can you expect _______ (learn) from the news?</a:t>
            </a:r>
            <a:endParaRPr lang="zh-CN" altLang="zh-CN" sz="3600" b="1" dirty="0">
              <a:latin typeface="Times New Roman" panose="02020603050405020304" pitchFamily="18" charset="0"/>
            </a:endParaRPr>
          </a:p>
          <a:p>
            <a:pPr marL="441325" indent="-441325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5. My parents want me _____ (be) a doctor.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 marL="441325" indent="-441325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6. I’d like ________ (watch) cartoons at home.</a:t>
            </a:r>
            <a:endParaRPr lang="zh-CN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7" name="Text Box 19"/>
          <p:cNvSpPr txBox="1"/>
          <p:nvPr/>
        </p:nvSpPr>
        <p:spPr>
          <a:xfrm>
            <a:off x="5146675" y="2636838"/>
            <a:ext cx="129698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 Box 20"/>
          <p:cNvSpPr txBox="1"/>
          <p:nvPr/>
        </p:nvSpPr>
        <p:spPr>
          <a:xfrm>
            <a:off x="2555875" y="4005263"/>
            <a:ext cx="2303463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watch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 Box 24"/>
          <p:cNvSpPr txBox="1"/>
          <p:nvPr/>
        </p:nvSpPr>
        <p:spPr>
          <a:xfrm>
            <a:off x="5219700" y="1362075"/>
            <a:ext cx="18002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learn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Text Box 5"/>
          <p:cNvSpPr txBox="1"/>
          <p:nvPr/>
        </p:nvSpPr>
        <p:spPr>
          <a:xfrm>
            <a:off x="684213" y="981075"/>
            <a:ext cx="7632700" cy="44856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450850" indent="-450850">
              <a:lnSpc>
                <a:spcPct val="12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4. He was too excited </a:t>
            </a: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to say a word</a:t>
            </a:r>
            <a:r>
              <a:rPr lang="en-US" altLang="zh-CN" sz="3400" b="1">
                <a:latin typeface="Times New Roman" panose="02020603050405020304" pitchFamily="18" charset="0"/>
              </a:rPr>
              <a:t>.	</a:t>
            </a:r>
            <a:endParaRPr lang="en-US" altLang="zh-CN" sz="3400" b="1">
              <a:latin typeface="Times New Roman" panose="02020603050405020304" pitchFamily="18" charset="0"/>
            </a:endParaRPr>
          </a:p>
          <a:p>
            <a:pPr marL="450850" indent="-450850">
              <a:lnSpc>
                <a:spcPct val="120000"/>
              </a:lnSpc>
            </a:pPr>
            <a:r>
              <a:rPr lang="zh-CN" altLang="en-US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结果状语</a:t>
            </a:r>
            <a:endParaRPr lang="zh-CN" altLang="en-US" sz="3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450850" indent="-450850">
              <a:lnSpc>
                <a:spcPct val="12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5. The sad movie made us </a:t>
            </a: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cry</a:t>
            </a:r>
            <a:r>
              <a:rPr lang="en-US" altLang="zh-CN" sz="3400" b="1">
                <a:latin typeface="Times New Roman" panose="02020603050405020304" pitchFamily="18" charset="0"/>
              </a:rPr>
              <a:t>.</a:t>
            </a:r>
            <a:endParaRPr lang="en-US" altLang="zh-CN" sz="3400" b="1">
              <a:latin typeface="Times New Roman" panose="02020603050405020304" pitchFamily="18" charset="0"/>
            </a:endParaRPr>
          </a:p>
          <a:p>
            <a:pPr marL="450850" indent="-450850">
              <a:lnSpc>
                <a:spcPct val="120000"/>
              </a:lnSpc>
            </a:pPr>
            <a:r>
              <a:rPr lang="zh-CN" altLang="en-US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宾语补足语</a:t>
            </a:r>
            <a:endParaRPr lang="zh-CN" altLang="en-US" sz="3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450850" indent="-450850">
              <a:lnSpc>
                <a:spcPct val="12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6. It is important for us </a:t>
            </a: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to drink enough     </a:t>
            </a:r>
            <a:endParaRPr lang="en-US" altLang="zh-CN" sz="34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450850" indent="-450850">
              <a:lnSpc>
                <a:spcPct val="120000"/>
              </a:lnSpc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    water</a:t>
            </a:r>
            <a:r>
              <a:rPr lang="en-US" altLang="zh-CN" sz="3400" b="1">
                <a:latin typeface="Times New Roman" panose="02020603050405020304" pitchFamily="18" charset="0"/>
              </a:rPr>
              <a:t>.</a:t>
            </a:r>
            <a:endParaRPr lang="en-US" altLang="zh-CN" sz="3400" b="1">
              <a:latin typeface="Times New Roman" panose="02020603050405020304" pitchFamily="18" charset="0"/>
            </a:endParaRPr>
          </a:p>
          <a:p>
            <a:pPr marL="450850" indent="-450850">
              <a:lnSpc>
                <a:spcPct val="120000"/>
              </a:lnSpc>
            </a:pPr>
            <a:r>
              <a:rPr lang="zh-CN" altLang="en-US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真正的主语</a:t>
            </a:r>
            <a:endParaRPr lang="zh-CN" altLang="en-US" sz="3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/>
          <p:nvPr/>
        </p:nvSpPr>
        <p:spPr>
          <a:xfrm>
            <a:off x="684213" y="1627188"/>
            <a:ext cx="8064500" cy="20685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609600" indent="-609600">
              <a:lnSpc>
                <a:spcPct val="12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1.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做动词宾语。常见动词有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would </a:t>
            </a:r>
            <a:endParaRPr lang="en-US" altLang="zh-CN" sz="36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609600" indent="-609600">
              <a:lnSpc>
                <a:spcPct val="12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   like, want, help, learn, hope, decide, </a:t>
            </a:r>
            <a:endParaRPr lang="en-US" altLang="zh-CN" sz="36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609600" indent="-609600">
              <a:lnSpc>
                <a:spcPct val="12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   volunteer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。 </a:t>
            </a:r>
            <a:endParaRPr lang="zh-CN" altLang="en-US" sz="36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7" name="Rectangle 12"/>
          <p:cNvSpPr/>
          <p:nvPr/>
        </p:nvSpPr>
        <p:spPr>
          <a:xfrm>
            <a:off x="684213" y="620713"/>
            <a:ext cx="5329237" cy="9366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>
              <a:lnSpc>
                <a:spcPct val="115000"/>
              </a:lnSpc>
            </a:pPr>
            <a:r>
              <a:rPr lang="zh-CN" altLang="en-US" sz="3600" b="1" dirty="0">
                <a:solidFill>
                  <a:srgbClr val="9933FF"/>
                </a:solidFill>
                <a:latin typeface="宋体" panose="02010600030101010101" pitchFamily="2" charset="-122"/>
              </a:rPr>
              <a:t>动词不定式用法小结 </a:t>
            </a:r>
            <a:endParaRPr lang="zh-CN" altLang="en-US" sz="3600" b="1" dirty="0">
              <a:solidFill>
                <a:srgbClr val="9933FF"/>
              </a:solidFill>
              <a:latin typeface="Arial" panose="020B0604020202020204" pitchFamily="34" charset="0"/>
            </a:endParaRPr>
          </a:p>
        </p:txBody>
      </p:sp>
      <p:sp>
        <p:nvSpPr>
          <p:cNvPr id="13" name="Text Box 5"/>
          <p:cNvSpPr txBox="1"/>
          <p:nvPr/>
        </p:nvSpPr>
        <p:spPr>
          <a:xfrm>
            <a:off x="755650" y="3714750"/>
            <a:ext cx="7777163" cy="20685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e.g. We don’t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want to </a:t>
            </a:r>
            <a:r>
              <a:rPr lang="en-US" altLang="zh-CN" sz="3600" b="1">
                <a:latin typeface="Times New Roman" panose="02020603050405020304" pitchFamily="18" charset="0"/>
              </a:rPr>
              <a:t>spend too much 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  money.</a:t>
            </a:r>
            <a:r>
              <a:rPr lang="en-US" altLang="zh-CN" sz="3600">
                <a:latin typeface="Times New Roman" panose="02020603050405020304" pitchFamily="18" charset="0"/>
              </a:rPr>
              <a:t> 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      我们不想花费太多钱。</a:t>
            </a:r>
            <a:endParaRPr lang="en-US" altLang="zh-CN" sz="36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6"/>
          <p:cNvSpPr txBox="1"/>
          <p:nvPr/>
        </p:nvSpPr>
        <p:spPr>
          <a:xfrm>
            <a:off x="755650" y="1341438"/>
            <a:ext cx="7058025" cy="1409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2.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作宾语补足语。常见动词有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ask, </a:t>
            </a:r>
            <a:endParaRPr lang="en-US" altLang="zh-CN" sz="36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   want, tell, invite, like, hate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。 </a:t>
            </a:r>
            <a:endParaRPr lang="zh-CN" altLang="en-US" sz="36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Text Box 9"/>
          <p:cNvSpPr txBox="1"/>
          <p:nvPr/>
        </p:nvSpPr>
        <p:spPr>
          <a:xfrm>
            <a:off x="755650" y="2925763"/>
            <a:ext cx="7559675" cy="2235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e.g. Mr. Li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asked</a:t>
            </a:r>
            <a:r>
              <a:rPr lang="en-US" altLang="zh-CN" sz="3600" b="1">
                <a:latin typeface="Times New Roman" panose="02020603050405020304" pitchFamily="18" charset="0"/>
              </a:rPr>
              <a:t> the students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to</a:t>
            </a:r>
            <a:r>
              <a:rPr lang="en-US" altLang="zh-CN" sz="3600" b="1">
                <a:latin typeface="Times New Roman" panose="02020603050405020304" pitchFamily="18" charset="0"/>
              </a:rPr>
              <a:t> copy 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  the text.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       李老师让学生们抄写课文。</a:t>
            </a:r>
            <a:endParaRPr lang="en-US" altLang="zh-CN" sz="36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6"/>
          <p:cNvSpPr txBox="1"/>
          <p:nvPr/>
        </p:nvSpPr>
        <p:spPr>
          <a:xfrm>
            <a:off x="1223963" y="1700213"/>
            <a:ext cx="3635375" cy="750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3.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作目的状语。</a:t>
            </a:r>
            <a:endParaRPr lang="en-US" altLang="zh-CN" sz="36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 Box 6"/>
          <p:cNvSpPr txBox="1"/>
          <p:nvPr/>
        </p:nvSpPr>
        <p:spPr>
          <a:xfrm>
            <a:off x="1223963" y="2489200"/>
            <a:ext cx="6804025" cy="2235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e.g. Jack turned his head around 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 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to</a:t>
            </a:r>
            <a:r>
              <a:rPr lang="en-US" altLang="zh-CN" sz="3600" b="1">
                <a:latin typeface="Times New Roman" panose="02020603050405020304" pitchFamily="18" charset="0"/>
              </a:rPr>
              <a:t> look at people.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       杰克转过头看向人群。</a:t>
            </a:r>
            <a:endParaRPr lang="en-US" altLang="zh-CN" sz="36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/>
          <p:cNvSpPr txBox="1"/>
          <p:nvPr/>
        </p:nvSpPr>
        <p:spPr>
          <a:xfrm>
            <a:off x="611188" y="2351088"/>
            <a:ext cx="8064500" cy="2235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e.g. Claire missed a great chance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to 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  make a lot of money.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       克莱尔错过了一个赚大钱的机会。</a:t>
            </a:r>
            <a:endParaRPr lang="en-US" altLang="zh-CN" sz="3600" b="1">
              <a:latin typeface="Times New Roman" panose="02020603050405020304" pitchFamily="18" charset="0"/>
            </a:endParaRPr>
          </a:p>
        </p:txBody>
      </p:sp>
      <p:sp>
        <p:nvSpPr>
          <p:cNvPr id="12" name="Text Box 6"/>
          <p:cNvSpPr txBox="1"/>
          <p:nvPr/>
        </p:nvSpPr>
        <p:spPr>
          <a:xfrm>
            <a:off x="611188" y="1557338"/>
            <a:ext cx="3995737" cy="750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4.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作后置定语。</a:t>
            </a:r>
            <a:endParaRPr lang="en-US" altLang="zh-CN" sz="36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6"/>
          <p:cNvSpPr txBox="1"/>
          <p:nvPr/>
        </p:nvSpPr>
        <p:spPr>
          <a:xfrm>
            <a:off x="755650" y="1412875"/>
            <a:ext cx="7561263" cy="1409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5.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动词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help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及一些役使动词后面常省</a:t>
            </a:r>
            <a:endParaRPr lang="zh-CN" altLang="en-US" sz="36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略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to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。 </a:t>
            </a:r>
            <a:endParaRPr lang="en-US" altLang="zh-CN" sz="36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Text Box 5"/>
          <p:cNvSpPr txBox="1"/>
          <p:nvPr/>
        </p:nvSpPr>
        <p:spPr>
          <a:xfrm>
            <a:off x="755650" y="2781300"/>
            <a:ext cx="7632700" cy="2235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e.g. My mother wouldn’t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let </a:t>
            </a:r>
            <a:r>
              <a:rPr lang="en-US" altLang="zh-CN" sz="3600" b="1">
                <a:latin typeface="Times New Roman" panose="02020603050405020304" pitchFamily="18" charset="0"/>
              </a:rPr>
              <a:t>me go to 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  the movie.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       妈妈不会让我去看电影的。</a:t>
            </a:r>
            <a:endParaRPr lang="en-US" altLang="zh-CN" sz="36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6"/>
          <p:cNvSpPr txBox="1"/>
          <p:nvPr/>
        </p:nvSpPr>
        <p:spPr>
          <a:xfrm>
            <a:off x="755650" y="1412875"/>
            <a:ext cx="7561263" cy="1409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450850" indent="-450850">
              <a:lnSpc>
                <a:spcPct val="12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6. It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做形式主语，真正的主语为后面的不定式。 </a:t>
            </a:r>
            <a:endParaRPr lang="zh-CN" altLang="en-US" sz="36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Text Box 5"/>
          <p:cNvSpPr txBox="1"/>
          <p:nvPr/>
        </p:nvSpPr>
        <p:spPr>
          <a:xfrm>
            <a:off x="755650" y="2781300"/>
            <a:ext cx="7632700" cy="2235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809625" indent="-809625"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e.g. It is important for us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to</a:t>
            </a:r>
            <a:r>
              <a:rPr lang="en-US" altLang="zh-CN" sz="3600" b="1">
                <a:latin typeface="Times New Roman" panose="02020603050405020304" pitchFamily="18" charset="0"/>
              </a:rPr>
              <a:t> protect the environment.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 marL="809625" indent="-809625"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  </a:t>
            </a:r>
            <a:r>
              <a:rPr lang="zh-CN" altLang="en-US" sz="3600" b="1" dirty="0">
                <a:latin typeface="Times New Roman" panose="02020603050405020304" pitchFamily="18" charset="0"/>
              </a:rPr>
              <a:t>保护环境对我们来说很重要。</a:t>
            </a:r>
            <a:endParaRPr lang="zh-CN" altLang="en-US" sz="36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647700" y="2203450"/>
            <a:ext cx="7885113" cy="3817938"/>
          </a:xfrm>
          <a:prstGeom prst="rect">
            <a:avLst/>
          </a:prstGeom>
        </p:spPr>
        <p:txBody>
          <a:bodyPr/>
          <a:lstStyle/>
          <a:p>
            <a:pPr marL="441325" indent="-441325" eaLnBrk="0" hangingPunct="0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1. He made me ____ (tell) him all the things.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 marL="441325" indent="-441325" eaLnBrk="0" hangingPunct="0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2. Please remember _______ (water) the plants while I’m away.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 marL="441325" indent="-441325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3. Let’s ______ (watch) a talk show.</a:t>
            </a:r>
            <a:endParaRPr lang="en-US" altLang="zh-CN" sz="3600" b="1">
              <a:latin typeface="Times New Roman" panose="02020603050405020304" pitchFamily="18" charset="0"/>
            </a:endParaRPr>
          </a:p>
        </p:txBody>
      </p:sp>
      <p:sp>
        <p:nvSpPr>
          <p:cNvPr id="10243" name="WordArt 4"/>
          <p:cNvSpPr>
            <a:spLocks noTextEdit="1"/>
          </p:cNvSpPr>
          <p:nvPr/>
        </p:nvSpPr>
        <p:spPr>
          <a:xfrm>
            <a:off x="3203575" y="404813"/>
            <a:ext cx="2952750" cy="10795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1537"/>
              </a:avLst>
            </a:prstTxWarp>
            <a:normAutofit/>
          </a:bodyPr>
          <a:lstStyle/>
          <a:p>
            <a:pPr algn="ctr" eaLnBrk="0" hangingPunct="0"/>
            <a:r>
              <a:rPr lang="zh-CN" altLang="en-US" sz="4000" b="1"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FF00"/>
                    </a:gs>
                  </a:gsLst>
                  <a:lin ang="5400000" scaled="1"/>
                  <a:tileRect/>
                </a:gradFill>
                <a:latin typeface="Arial" panose="020B0604020202020204" pitchFamily="34" charset="0"/>
                <a:ea typeface="Arial" panose="020B0604020202020204" pitchFamily="34" charset="0"/>
              </a:rPr>
              <a:t>Exercises</a:t>
            </a:r>
            <a:endParaRPr lang="zh-CN" altLang="en-US" sz="4000" b="1"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FF9900"/>
                  </a:gs>
                  <a:gs pos="100000">
                    <a:srgbClr val="FFFF00"/>
                  </a:gs>
                </a:gsLst>
                <a:lin ang="5400000" scaled="1"/>
                <a:tileRect/>
              </a:gra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244" name="Text Box 5"/>
          <p:cNvSpPr txBox="1"/>
          <p:nvPr/>
        </p:nvSpPr>
        <p:spPr>
          <a:xfrm>
            <a:off x="539750" y="1700213"/>
            <a:ext cx="44640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Ⅰ. </a:t>
            </a:r>
            <a:r>
              <a:rPr lang="en-US" altLang="zh-CN" sz="3600" b="1">
                <a:solidFill>
                  <a:srgbClr val="0000FF"/>
                </a:solidFill>
                <a:latin typeface="Arial" panose="020B0604020202020204" pitchFamily="34" charset="0"/>
              </a:rPr>
              <a:t>Fill in the blanks.</a:t>
            </a:r>
            <a:endParaRPr lang="en-US" altLang="zh-CN" sz="3600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5" name="Text Box 5"/>
          <p:cNvSpPr txBox="1"/>
          <p:nvPr/>
        </p:nvSpPr>
        <p:spPr>
          <a:xfrm>
            <a:off x="4573588" y="3541713"/>
            <a:ext cx="2159000" cy="750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514350" indent="-514350">
              <a:lnSpc>
                <a:spcPct val="120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to water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 Box 22"/>
          <p:cNvSpPr txBox="1"/>
          <p:nvPr/>
        </p:nvSpPr>
        <p:spPr>
          <a:xfrm>
            <a:off x="3779838" y="2354263"/>
            <a:ext cx="1008062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tell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 Box 21"/>
          <p:cNvSpPr txBox="1"/>
          <p:nvPr/>
        </p:nvSpPr>
        <p:spPr>
          <a:xfrm>
            <a:off x="2339975" y="4948238"/>
            <a:ext cx="15843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1328</Words>
  <Application>WPS 演示</Application>
  <PresentationFormat>全屏显示(4:3)</PresentationFormat>
  <Paragraphs>82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Arial</vt:lpstr>
      <vt:lpstr>宋体</vt:lpstr>
      <vt:lpstr>Wingdings</vt:lpstr>
      <vt:lpstr>Times New Roman</vt:lpstr>
      <vt:lpstr>微软雅黑</vt:lpstr>
      <vt:lpstr>Arial Unicode MS</vt:lpstr>
      <vt:lpstr>Calibri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Administrator</cp:lastModifiedBy>
  <cp:revision>169</cp:revision>
  <dcterms:created xsi:type="dcterms:W3CDTF">2013-03-17T02:35:00Z</dcterms:created>
  <dcterms:modified xsi:type="dcterms:W3CDTF">2018-11-05T08:17:13Z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2052-10.1.0.7616</vt:lpwstr>
  </property>
</Properties>
</file>