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90" r:id="rId6"/>
    <p:sldId id="282" r:id="rId7"/>
    <p:sldId id="288" r:id="rId8"/>
    <p:sldId id="301" r:id="rId9"/>
    <p:sldId id="283" r:id="rId10"/>
    <p:sldId id="285" r:id="rId11"/>
    <p:sldId id="300" r:id="rId12"/>
  </p:sldIdLst>
  <p:sldSz cx="10285095" cy="6858000" type="35mm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709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5A8C7-CC1A-4A08-9B4B-31F43B054C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14830" y="1143000"/>
            <a:ext cx="462834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1B693-632D-4080-9CF6-EA28B66DC80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285650" y="1854199"/>
            <a:ext cx="7713900" cy="1655763"/>
          </a:xfrm>
        </p:spPr>
        <p:txBody>
          <a:bodyPr anchor="b">
            <a:normAutofit/>
          </a:bodyPr>
          <a:lstStyle>
            <a:lvl1pPr algn="ctr">
              <a:defRPr sz="72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85650" y="3602038"/>
            <a:ext cx="77139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707108" y="551543"/>
            <a:ext cx="8870985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707108" y="2187443"/>
            <a:ext cx="8870985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07108" y="1825625"/>
            <a:ext cx="437121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06883" y="1825625"/>
            <a:ext cx="437121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8447" y="365125"/>
            <a:ext cx="8870985" cy="1325563"/>
          </a:xfrm>
        </p:spPr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8447" y="1744961"/>
            <a:ext cx="435112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08447" y="2615609"/>
            <a:ext cx="4351121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206883" y="1744961"/>
            <a:ext cx="43725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206883" y="2615609"/>
            <a:ext cx="4372550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732006" y="2159000"/>
            <a:ext cx="4821188" cy="1382450"/>
          </a:xfrm>
        </p:spPr>
        <p:txBody>
          <a:bodyPr anchor="b" anchorCtr="0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 hasCustomPrompt="1"/>
          </p:nvPr>
        </p:nvSpPr>
        <p:spPr>
          <a:xfrm>
            <a:off x="2732006" y="3733201"/>
            <a:ext cx="4821188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707108" y="713673"/>
            <a:ext cx="3949455" cy="1428161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4760041" y="713673"/>
            <a:ext cx="4818557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7108" y="2313873"/>
            <a:ext cx="3949455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8811341" y="365125"/>
            <a:ext cx="76675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07107" y="365125"/>
            <a:ext cx="7969042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707108" y="365125"/>
            <a:ext cx="887098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707108" y="1825625"/>
            <a:ext cx="887098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707108" y="6356350"/>
            <a:ext cx="231417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3406973" y="6356350"/>
            <a:ext cx="347125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263923" y="6356350"/>
            <a:ext cx="231417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6.xml"/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0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2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e390788681ba2de5a521e454377c55fc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940065" y="-16510"/>
            <a:ext cx="12165330" cy="684085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-73925" y="1788795"/>
            <a:ext cx="10170160" cy="1656080"/>
          </a:xfrm>
        </p:spPr>
        <p:txBody>
          <a:bodyPr>
            <a:normAutofit/>
          </a:bodyPr>
          <a:lstStyle/>
          <a:p>
            <a:r>
              <a:rPr lang="zh-CN" altLang="en-US" sz="4800" b="1" dirty="0"/>
              <a:t>妙笔生花</a:t>
            </a:r>
            <a:r>
              <a:rPr lang="en-US" altLang="zh-CN" sz="4800" b="1" dirty="0"/>
              <a:t>—</a:t>
            </a:r>
            <a:r>
              <a:rPr lang="zh-CN" altLang="en-US" sz="4800" b="1" dirty="0"/>
              <a:t>学习借物喻人和抒情</a:t>
            </a:r>
            <a:endParaRPr lang="zh-CN" altLang="en-US" sz="4800" b="1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333235" y="3444558"/>
            <a:ext cx="9144000" cy="1655762"/>
          </a:xfrm>
        </p:spPr>
        <p:txBody>
          <a:bodyPr/>
          <a:lstStyle/>
          <a:p>
            <a:r>
              <a:rPr lang="en-US" altLang="zh-CN" sz="3600" dirty="0"/>
              <a:t>——</a:t>
            </a:r>
            <a:r>
              <a:rPr lang="zh-CN" altLang="en-US" sz="3600" dirty="0"/>
              <a:t>以《荷叶</a:t>
            </a:r>
            <a:r>
              <a:rPr lang="en-US" altLang="zh-CN" sz="3600" dirty="0"/>
              <a:t>.</a:t>
            </a:r>
            <a:r>
              <a:rPr lang="zh-CN" altLang="en-US" sz="3600" dirty="0"/>
              <a:t>母亲》为范例</a:t>
            </a:r>
            <a:endParaRPr lang="zh-CN" altLang="en-US" sz="3600" dirty="0"/>
          </a:p>
        </p:txBody>
      </p:sp>
    </p:spTree>
    <p:custDataLst>
      <p:tags r:id="rId4"/>
    </p:custData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976895" y="-1270"/>
            <a:ext cx="12238990" cy="686117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277760" y="-1270"/>
            <a:ext cx="10515600" cy="1325563"/>
          </a:xfrm>
        </p:spPr>
        <p:txBody>
          <a:bodyPr/>
          <a:p>
            <a:r>
              <a:rPr lang="zh-CN" altLang="en-US" sz="3600"/>
              <a:t>朗读片段</a:t>
            </a:r>
            <a:endParaRPr lang="zh-CN" altLang="en-US" sz="36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115200" y="1082675"/>
            <a:ext cx="10515600" cy="4351338"/>
          </a:xfrm>
        </p:spPr>
        <p:txBody>
          <a:bodyPr>
            <a:normAutofit fontScale="90000" lnSpcReduction="10000"/>
          </a:bodyPr>
          <a:p>
            <a:pPr marL="0" indent="0">
              <a:buNone/>
            </a:pPr>
            <a:r>
              <a:rPr lang="en-US" altLang="zh-CN" sz="3600"/>
              <a:t>       </a:t>
            </a:r>
            <a:r>
              <a:rPr lang="en-US" altLang="zh-CN" sz="3200"/>
              <a:t>1.从窗内往外看时，那一朵白莲已经谢了，白瓣儿小船般散漂在水面。梗上只留个小小的莲蓬，和几根淡黄色的花须。那一朵红莲，昨天还是菡（hàn )萏(dàn)的，今晨却开满了，亭亭地在绿叶中间立着。</a:t>
            </a:r>
            <a:endParaRPr lang="en-US" altLang="zh-CN" sz="3200"/>
          </a:p>
          <a:p>
            <a:pPr marL="0" indent="0">
              <a:buNone/>
            </a:pPr>
            <a:r>
              <a:rPr lang="en-US" altLang="zh-CN" sz="3200"/>
              <a:t>       2.</a:t>
            </a:r>
            <a:r>
              <a:rPr lang="zh-CN" altLang="en-US" sz="3200"/>
              <a:t>那朵红莲，被那繁密的雨点，打得左右攲斜。在无遮蔽的天空之下，我不敢下阶去，也无法可想。</a:t>
            </a:r>
            <a:endParaRPr lang="zh-CN" altLang="en-US" sz="3200"/>
          </a:p>
          <a:p>
            <a:pPr marL="0" indent="0">
              <a:buNone/>
            </a:pPr>
            <a:r>
              <a:rPr lang="zh-CN" altLang="en-US" sz="3200"/>
              <a:t>       </a:t>
            </a:r>
            <a:r>
              <a:rPr lang="en-US" altLang="zh-CN" sz="3200"/>
              <a:t>3.</a:t>
            </a:r>
            <a:r>
              <a:rPr lang="zh-CN" altLang="en-US" sz="3200"/>
              <a:t>一回头忽然看见红莲旁边的一个大荷叶，慢慢的倾侧了下来，正覆盖在红莲上面……我不宁的心绪散尽了！</a:t>
            </a:r>
            <a:endParaRPr lang="zh-CN" altLang="en-US" sz="3200"/>
          </a:p>
          <a:p>
            <a:pPr marL="0" indent="0">
              <a:buNone/>
            </a:pPr>
            <a:r>
              <a:rPr lang="zh-CN" altLang="en-US" sz="3200"/>
              <a:t>       </a:t>
            </a:r>
            <a:r>
              <a:rPr lang="en-US" altLang="zh-CN" sz="3200"/>
              <a:t>4.</a:t>
            </a:r>
            <a:r>
              <a:rPr lang="zh-CN" altLang="en-US" sz="3200"/>
              <a:t>雨势并不减退，红莲却不摇动了。雨点不住的打着，只能在那勇敢慈怜的荷叶上面，聚了些流转无力的水珠。</a:t>
            </a:r>
            <a:r>
              <a:rPr lang="zh-CN" altLang="en-US" sz="3600"/>
              <a:t> </a:t>
            </a:r>
            <a:endParaRPr lang="zh-CN" altLang="en-US" sz="3600"/>
          </a:p>
          <a:p>
            <a:pPr marL="0" indent="0">
              <a:buNone/>
            </a:pPr>
            <a:endParaRPr lang="zh-CN" altLang="en-US" sz="3600"/>
          </a:p>
        </p:txBody>
      </p:sp>
    </p:spTree>
    <p:custDataLst>
      <p:tags r:id="rId2"/>
    </p:custDataLst>
  </p:cSld>
  <p:clrMapOvr>
    <a:masterClrMapping/>
  </p:clrMapOvr>
  <p:transition>
    <p:wheel spokes="4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内容占位符 3" descr="6af87bda44691b369c22083a4c58c4fa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8945" y="-6985"/>
            <a:ext cx="8917305" cy="590486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9845" y="5765165"/>
            <a:ext cx="1027049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3600">
                <a:solidFill>
                  <a:srgbClr val="FF0000"/>
                </a:solidFill>
                <a:sym typeface="+mn-ea"/>
              </a:rPr>
              <a:t>       </a:t>
            </a:r>
            <a:r>
              <a:rPr lang="en-US" altLang="zh-CN" sz="2800">
                <a:solidFill>
                  <a:srgbClr val="FF0000"/>
                </a:solidFill>
                <a:sym typeface="+mn-ea"/>
              </a:rPr>
              <a:t>那一朵白莲已经谢了，白瓣儿小船般散漂在水面。梗上只留个小小的莲蓬，和几根淡黄色的花须。</a:t>
            </a:r>
            <a:endParaRPr lang="zh-CN" altLang="en-US" sz="2800"/>
          </a:p>
        </p:txBody>
      </p:sp>
      <p:sp>
        <p:nvSpPr>
          <p:cNvPr id="7" name="文本框 6"/>
          <p:cNvSpPr txBox="1"/>
          <p:nvPr/>
        </p:nvSpPr>
        <p:spPr>
          <a:xfrm>
            <a:off x="7976605" y="302895"/>
            <a:ext cx="321373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4400">
                <a:sym typeface="+mn-ea"/>
              </a:rPr>
              <a:t>        </a:t>
            </a:r>
            <a:endParaRPr lang="en-US" altLang="zh-CN" sz="4000">
              <a:solidFill>
                <a:srgbClr val="FF0000"/>
              </a:solidFill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946250" y="2110105"/>
            <a:ext cx="201930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400"/>
              <a:t>白莲</a:t>
            </a:r>
            <a:endParaRPr lang="zh-CN" altLang="en-US" sz="440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252730" y="5586095"/>
            <a:ext cx="957643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indent="0" eaLnBrk="0" fontAlgn="auto" hangingPunct="0">
              <a:buNone/>
            </a:pPr>
            <a:r>
              <a:rPr lang="en-US" altLang="zh-CN" sz="3200">
                <a:sym typeface="+mn-ea"/>
              </a:rPr>
              <a:t>      </a:t>
            </a:r>
            <a:r>
              <a:rPr lang="en-US" altLang="zh-CN" sz="3200" kern="0">
                <a:sym typeface="+mn-ea"/>
              </a:rPr>
              <a:t>  </a:t>
            </a:r>
            <a:r>
              <a:rPr lang="zh-CN" altLang="en-US" sz="3200" kern="0">
                <a:solidFill>
                  <a:srgbClr val="FF0000"/>
                </a:solidFill>
                <a:sym typeface="+mn-ea"/>
              </a:rPr>
              <a:t>红莲却不摇动了。雨点不住的打着，只能在那勇敢慈怜的荷叶上面，聚了些流转无力的水珠。</a:t>
            </a:r>
            <a:r>
              <a:rPr lang="zh-CN" altLang="en-US" sz="4800" kern="0">
                <a:solidFill>
                  <a:srgbClr val="FF0000"/>
                </a:solidFill>
                <a:sym typeface="+mn-ea"/>
              </a:rPr>
              <a:t> </a:t>
            </a:r>
            <a:endParaRPr lang="zh-CN" altLang="en-US" sz="4800" kern="0">
              <a:solidFill>
                <a:srgbClr val="FF0000"/>
              </a:solidFill>
              <a:sym typeface="+mn-ea"/>
            </a:endParaRPr>
          </a:p>
        </p:txBody>
      </p:sp>
      <p:pic>
        <p:nvPicPr>
          <p:cNvPr id="10" name="图片 9" descr="85cf4324ac13d6d583a3e374d6d9a16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2445" y="-98425"/>
            <a:ext cx="8865235" cy="55753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8957680" y="2014855"/>
            <a:ext cx="201930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400"/>
              <a:t>红莲</a:t>
            </a:r>
            <a:endParaRPr lang="zh-CN" altLang="en-US" sz="440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" name="图片 8" descr="85cf4324ac13d6d583a3e374d6d9a16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71695" y="3285490"/>
            <a:ext cx="5646420" cy="3552190"/>
          </a:xfrm>
          <a:prstGeom prst="rect">
            <a:avLst/>
          </a:prstGeom>
        </p:spPr>
      </p:pic>
      <p:pic>
        <p:nvPicPr>
          <p:cNvPr id="5" name="图片 4" descr="d71dcd8888546b9239a4ab653bf1f45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4260" y="1884045"/>
            <a:ext cx="5443855" cy="4979670"/>
          </a:xfrm>
          <a:prstGeom prst="rect">
            <a:avLst/>
          </a:prstGeom>
        </p:spPr>
      </p:pic>
      <p:sp>
        <p:nvSpPr>
          <p:cNvPr id="6" name="内容占位符 5"/>
          <p:cNvSpPr/>
          <p:nvPr>
            <p:ph idx="1"/>
          </p:nvPr>
        </p:nvSpPr>
        <p:spPr>
          <a:xfrm>
            <a:off x="-34290" y="645795"/>
            <a:ext cx="5127625" cy="5742305"/>
          </a:xfrm>
        </p:spPr>
        <p:txBody>
          <a:bodyPr/>
          <a:p>
            <a:pPr marL="0" indent="0">
              <a:buNone/>
            </a:pPr>
            <a:r>
              <a:rPr lang="zh-CN" altLang="en-US">
                <a:sym typeface="+mn-ea"/>
              </a:rPr>
              <a:t>       </a:t>
            </a:r>
            <a:r>
              <a:rPr lang="zh-CN" altLang="en-US" sz="3200">
                <a:sym typeface="+mn-ea"/>
              </a:rPr>
              <a:t>我心中深深地受了感动——</a:t>
            </a:r>
            <a:endParaRPr lang="zh-CN" altLang="en-US" sz="3200"/>
          </a:p>
          <a:p>
            <a:pPr marL="0" indent="0">
              <a:buNone/>
            </a:pPr>
            <a:r>
              <a:rPr lang="zh-CN" altLang="en-US" sz="3200">
                <a:sym typeface="+mn-ea"/>
              </a:rPr>
              <a:t>     母亲啊！你是荷叶，我是红莲，心中的雨点来了，除了你，谁是我在无遮拦天空下的荫蔽？</a:t>
            </a:r>
            <a:endParaRPr lang="zh-CN" altLang="en-US" sz="3200"/>
          </a:p>
          <a:p>
            <a:endParaRPr lang="zh-CN" altLang="en-US" sz="3200"/>
          </a:p>
        </p:txBody>
      </p:sp>
      <p:sp>
        <p:nvSpPr>
          <p:cNvPr id="3" name="椭圆形标注 2"/>
          <p:cNvSpPr/>
          <p:nvPr/>
        </p:nvSpPr>
        <p:spPr>
          <a:xfrm>
            <a:off x="4873995" y="1905"/>
            <a:ext cx="2232025" cy="1024890"/>
          </a:xfrm>
          <a:prstGeom prst="wedgeEllipseCallout">
            <a:avLst>
              <a:gd name="adj1" fmla="val -108138"/>
              <a:gd name="adj2" fmla="val 165055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000" b="1">
                <a:solidFill>
                  <a:srgbClr val="C00000"/>
                </a:solidFill>
              </a:rPr>
              <a:t>人生路上的风风雨雨</a:t>
            </a:r>
            <a:endParaRPr lang="zh-CN" altLang="en-US" sz="2000" b="1">
              <a:solidFill>
                <a:srgbClr val="C00000"/>
              </a:solidFill>
            </a:endParaRPr>
          </a:p>
        </p:txBody>
      </p:sp>
      <p:sp>
        <p:nvSpPr>
          <p:cNvPr id="7" name="椭圆形标注 6"/>
          <p:cNvSpPr/>
          <p:nvPr/>
        </p:nvSpPr>
        <p:spPr>
          <a:xfrm>
            <a:off x="122555" y="4384675"/>
            <a:ext cx="5079365" cy="2479040"/>
          </a:xfrm>
          <a:prstGeom prst="wedgeEllipseCallout">
            <a:avLst>
              <a:gd name="adj1" fmla="val -19446"/>
              <a:gd name="adj2" fmla="val -7523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000" b="1">
                <a:solidFill>
                  <a:srgbClr val="C00000"/>
                </a:solidFill>
              </a:rPr>
              <a:t>荷叶倾侧下来覆盖红莲，无畏地为红莲遮蔽，</a:t>
            </a:r>
            <a:r>
              <a:rPr lang="zh-CN" altLang="en-US" sz="2000" b="1">
                <a:solidFill>
                  <a:srgbClr val="C00000"/>
                </a:solidFill>
                <a:sym typeface="+mn-ea"/>
              </a:rPr>
              <a:t>就像母亲保护儿女那样，不惜一切，甚至生命，突出了母爱的伟大，表达了对母爱的赞美之情。</a:t>
            </a:r>
            <a:r>
              <a:rPr lang="zh-CN" altLang="en-US" sz="2000" b="1">
                <a:solidFill>
                  <a:srgbClr val="C00000"/>
                </a:solidFill>
              </a:rPr>
              <a:t>作者也深深受到了感动。</a:t>
            </a:r>
            <a:endParaRPr lang="zh-CN" altLang="en-US" sz="2000" b="1">
              <a:solidFill>
                <a:srgbClr val="C00000"/>
              </a:solidFill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7" grpId="0" bldLvl="0" animBg="1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0121cd151addce3af1944aea8d53cd5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21720" y="26035"/>
            <a:ext cx="5556250" cy="680593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09405" y="2444750"/>
            <a:ext cx="3157855" cy="960120"/>
          </a:xfrm>
        </p:spPr>
        <p:txBody>
          <a:bodyPr>
            <a:noAutofit/>
          </a:bodyPr>
          <a:p>
            <a:r>
              <a:rPr lang="en-US" altLang="zh-CN" sz="9600">
                <a:sym typeface="+mn-ea"/>
              </a:rPr>
              <a:t>= </a:t>
            </a:r>
            <a:endParaRPr lang="en-US" altLang="zh-CN" sz="960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1061350" y="2104390"/>
            <a:ext cx="10515600" cy="4351338"/>
          </a:xfrm>
        </p:spPr>
        <p:txBody>
          <a:bodyPr/>
          <a:p>
            <a:pPr marL="0" indent="0" algn="ctr">
              <a:buNone/>
            </a:pPr>
            <a:r>
              <a:rPr lang="zh-CN" altLang="en-US" sz="9600">
                <a:solidFill>
                  <a:srgbClr val="FF0000"/>
                </a:solidFill>
              </a:rPr>
              <a:t>荷叶</a:t>
            </a:r>
            <a:r>
              <a:rPr lang="zh-CN" altLang="en-US" sz="9600"/>
              <a:t> </a:t>
            </a:r>
            <a:r>
              <a:rPr lang="en-US" altLang="zh-CN" sz="9600"/>
              <a:t> </a:t>
            </a:r>
            <a:r>
              <a:rPr lang="zh-CN" altLang="en-US" sz="9600">
                <a:solidFill>
                  <a:srgbClr val="FF0000"/>
                </a:solidFill>
              </a:rPr>
              <a:t>母亲</a:t>
            </a:r>
            <a:endParaRPr lang="zh-CN" altLang="en-US" sz="960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-33285" y="3779520"/>
            <a:ext cx="8459470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ym typeface="+mn-ea"/>
              </a:rPr>
              <a:t>         </a:t>
            </a:r>
            <a:r>
              <a:rPr lang="zh-CN" altLang="en-US" sz="2800">
                <a:sym typeface="+mn-ea"/>
              </a:rPr>
              <a:t>花本无情人有情，作者借景写人，以花喻人，赞颂母亲的爱、母女的情,文中的作者被雨打红莲，荷叶护莲的生动场景所感动，而联想到母亲的呵护与关爱，抒发了子女对母亲的爱。在母亲身边，孩子沐浴母爱的光辉，是何等幸福快乐！心中的雨来了，只有母亲，才是子女在无遮拦天空下的荫蔽。</a:t>
            </a:r>
            <a:endParaRPr lang="zh-CN" altLang="en-US" sz="2800"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976895" y="-1270"/>
            <a:ext cx="12238990" cy="6861175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-369200" y="566420"/>
            <a:ext cx="11631295" cy="4891405"/>
          </a:xfrm>
        </p:spPr>
        <p:txBody>
          <a:bodyPr>
            <a:normAutofit lnSpcReduction="20000"/>
          </a:bodyPr>
          <a:p>
            <a:pPr indent="0" fontAlgn="auto">
              <a:lnSpc>
                <a:spcPct val="100000"/>
              </a:lnSpc>
              <a:buNone/>
            </a:pPr>
            <a:r>
              <a:rPr lang="en-US" altLang="zh-CN">
                <a:solidFill>
                  <a:srgbClr val="FF0000"/>
                </a:solidFill>
              </a:rPr>
              <a:t>      </a:t>
            </a:r>
            <a:r>
              <a:rPr lang="en-US" altLang="zh-CN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 </a:t>
            </a:r>
            <a:r>
              <a:rPr lang="zh-CN" altLang="en-US" sz="3600">
                <a:solidFill>
                  <a:srgbClr val="FF0000"/>
                </a:solidFill>
              </a:rPr>
              <a:t>借物喻人，就是借某一事物的特点，来描写人的一种品格，通常在作文中出现，是作文中用来表现、突出中心思想的常用方法。</a:t>
            </a:r>
            <a:endParaRPr lang="zh-CN" altLang="en-US" sz="3600">
              <a:solidFill>
                <a:srgbClr val="FF0000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0" fontAlgn="auto">
              <a:lnSpc>
                <a:spcPct val="100000"/>
              </a:lnSpc>
              <a:buNone/>
            </a:pPr>
            <a:endParaRPr lang="zh-CN" altLang="en-US" sz="3600">
              <a:solidFill>
                <a:srgbClr val="FF0000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0" fontAlgn="auto">
              <a:lnSpc>
                <a:spcPct val="100000"/>
              </a:lnSpc>
              <a:buNone/>
            </a:pPr>
            <a:r>
              <a:rPr lang="zh-CN" altLang="en-US" sz="3600">
                <a:sym typeface="+mn-ea"/>
              </a:rPr>
              <a:t>       无论写人、记事，还是写景、状物，正确运用借物喻人的方法，</a:t>
            </a:r>
            <a:r>
              <a:rPr lang="zh-CN" altLang="en-US" sz="3600">
                <a:solidFill>
                  <a:srgbClr val="0070C0"/>
                </a:solidFill>
                <a:sym typeface="+mn-ea"/>
              </a:rPr>
              <a:t>可以使文章立意更深远，表情达意更含蓄，增强文章的表现力和感染力。</a:t>
            </a:r>
            <a:endParaRPr lang="zh-CN" altLang="en-US" sz="3600">
              <a:latin typeface="隶书" panose="02010509060101010101" charset="-122"/>
              <a:ea typeface="隶书" panose="02010509060101010101" charset="-122"/>
            </a:endParaRPr>
          </a:p>
          <a:p>
            <a:pPr indent="0" fontAlgn="auto">
              <a:lnSpc>
                <a:spcPct val="100000"/>
              </a:lnSpc>
            </a:pPr>
            <a:endParaRPr lang="zh-CN" altLang="en-US" u="sng"/>
          </a:p>
        </p:txBody>
      </p:sp>
      <p:sp>
        <p:nvSpPr>
          <p:cNvPr id="2" name="内容占位符 2"/>
          <p:cNvSpPr>
            <a:spLocks noGrp="1"/>
          </p:cNvSpPr>
          <p:nvPr/>
        </p:nvSpPr>
        <p:spPr>
          <a:xfrm>
            <a:off x="-369200" y="4117975"/>
            <a:ext cx="11631295" cy="489140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fontAlgn="auto">
              <a:lnSpc>
                <a:spcPct val="100000"/>
              </a:lnSpc>
              <a:buNone/>
            </a:pPr>
            <a:endParaRPr lang="en-US" altLang="zh-CN">
              <a:solidFill>
                <a:srgbClr val="FF0000"/>
              </a:solidFill>
            </a:endParaRPr>
          </a:p>
          <a:p>
            <a:pPr indent="0" fontAlgn="auto">
              <a:lnSpc>
                <a:spcPct val="100000"/>
              </a:lnSpc>
              <a:buNone/>
            </a:pPr>
            <a:r>
              <a:rPr lang="en-US" altLang="zh-CN">
                <a:solidFill>
                  <a:srgbClr val="FF0000"/>
                </a:solidFill>
              </a:rPr>
              <a:t>            </a:t>
            </a:r>
            <a:r>
              <a:rPr lang="zh-CN" altLang="en-US" sz="3600">
                <a:solidFill>
                  <a:schemeClr val="tx1"/>
                </a:solidFill>
                <a:sym typeface="+mn-ea"/>
              </a:rPr>
              <a:t>运用借物喻人方法需要注意，所描述</a:t>
            </a:r>
            <a:r>
              <a:rPr lang="zh-CN" altLang="en-US" sz="3600">
                <a:solidFill>
                  <a:srgbClr val="FF0000"/>
                </a:solidFill>
                <a:sym typeface="+mn-ea"/>
              </a:rPr>
              <a:t>事物的特点， 要与人的品格有相似之处</a:t>
            </a:r>
            <a:r>
              <a:rPr lang="zh-CN" altLang="en-US" sz="3600">
                <a:solidFill>
                  <a:schemeClr val="tx1"/>
                </a:solidFill>
                <a:sym typeface="+mn-ea"/>
              </a:rPr>
              <a:t>，让人读了文章，能清楚地认识到借物要说明什么，赞誉怎样的人。</a:t>
            </a:r>
            <a:endParaRPr lang="zh-CN" altLang="en-US" sz="4400">
              <a:solidFill>
                <a:schemeClr val="tx1"/>
              </a:solidFill>
              <a:latin typeface="隶书" panose="02010509060101010101" charset="-122"/>
              <a:ea typeface="隶书" panose="02010509060101010101" charset="-122"/>
            </a:endParaRPr>
          </a:p>
          <a:p>
            <a:pPr indent="0" fontAlgn="auto">
              <a:lnSpc>
                <a:spcPct val="100000"/>
              </a:lnSpc>
            </a:pPr>
            <a:endParaRPr lang="zh-CN" altLang="en-US" sz="4400" u="sng">
              <a:solidFill>
                <a:schemeClr val="tx1"/>
              </a:solidFill>
              <a:latin typeface="隶书" panose="02010509060101010101" charset="-122"/>
              <a:ea typeface="隶书" panose="02010509060101010101" charset="-122"/>
            </a:endParaRPr>
          </a:p>
        </p:txBody>
      </p:sp>
    </p:spTree>
    <p:custDataLst>
      <p:tags r:id="rId2"/>
    </p:custData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" name="内容占位符 7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951495" y="-19050"/>
            <a:ext cx="12213590" cy="6877050"/>
          </a:xfrm>
          <a:prstGeom prst="rect">
            <a:avLst/>
          </a:prstGeom>
        </p:spPr>
      </p:pic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作业布置</a:t>
            </a:r>
            <a:endParaRPr lang="zh-CN" altLang="en-US"/>
          </a:p>
        </p:txBody>
      </p:sp>
      <p:sp>
        <p:nvSpPr>
          <p:cNvPr id="10" name="内容占位符 2"/>
          <p:cNvSpPr>
            <a:spLocks noGrp="1"/>
          </p:cNvSpPr>
          <p:nvPr/>
        </p:nvSpPr>
        <p:spPr>
          <a:xfrm>
            <a:off x="-115200" y="1825625"/>
            <a:ext cx="10515600" cy="503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/>
              <a:t>           </a:t>
            </a:r>
            <a:r>
              <a:rPr lang="zh-CN" altLang="en-US" sz="3600"/>
              <a:t>请你仿照课文的写法，借助一种具体的形象抒发对母亲的爱，写一篇</a:t>
            </a:r>
            <a:r>
              <a:rPr lang="en-US" altLang="zh-CN" sz="3600"/>
              <a:t>200</a:t>
            </a:r>
            <a:r>
              <a:rPr lang="zh-CN" altLang="en-US" sz="3600"/>
              <a:t>字左右的短文。</a:t>
            </a:r>
            <a:endParaRPr lang="zh-CN" altLang="en-US" sz="3600"/>
          </a:p>
        </p:txBody>
      </p:sp>
    </p:spTree>
    <p:custDataLst>
      <p:tags r:id="rId2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" name="内容占位符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951495" y="-19050"/>
            <a:ext cx="12213590" cy="687705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ctr">
              <a:buNone/>
            </a:pPr>
            <a:r>
              <a:rPr lang="zh-CN" altLang="zh-CN" sz="7200">
                <a:ln w="127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谢谢你的聆听！</a:t>
            </a:r>
            <a:endParaRPr lang="zh-CN" altLang="zh-CN" sz="7200">
              <a:ln w="12700" cmpd="sng">
                <a:solidFill>
                  <a:srgbClr val="FF0000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10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11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12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13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14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4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  <p:tag name="KSO_WM_UNIT_TYPE" val="a"/>
  <p:tag name="KSO_WM_UNIT_INDEX" val="1"/>
  <p:tag name="KSO_WM_UNIT_ID" val="custom20184553_1*a*1"/>
  <p:tag name="KSO_WM_UNIT_LAYERLEVEL" val="1"/>
  <p:tag name="KSO_WM_UNIT_VALUE" val="10"/>
  <p:tag name="KSO_WM_UNIT_ISCONTENTSTITLE" val="0"/>
  <p:tag name="KSO_WM_UNIT_HIGHLIGHT" val="0"/>
  <p:tag name="KSO_WM_UNIT_COMPATIBLE" val="0"/>
  <p:tag name="KSO_WM_UNIT_CLEAR" val="0"/>
  <p:tag name="KSO_WM_BEAUTIFY_FLAG" val="#wm#"/>
  <p:tag name="KSO_WM_UNIT_PRESET_TEXT" val="空白演示"/>
</p:tagLst>
</file>

<file path=ppt/tags/tag5.xml><?xml version="1.0" encoding="utf-8"?>
<p:tagLst xmlns:p="http://schemas.openxmlformats.org/presentationml/2006/main">
  <p:tag name="KSO_WM_TEMPLATE_CATEGORY" val="custom"/>
  <p:tag name="KSO_WM_TEMPLATE_INDEX" val="20184553"/>
  <p:tag name="KSO_WM_UNIT_CLEAR" val="0"/>
  <p:tag name="KSO_WM_UNIT_COMPATIBLE" val="0"/>
  <p:tag name="KSO_WM_UNIT_HIGHLIGHT" val="0"/>
  <p:tag name="KSO_WM_UNIT_ISCONTENTSTITLE" val="0"/>
  <p:tag name="KSO_WM_UNIT_VALUE" val="234"/>
  <p:tag name="KSO_WM_UNIT_LAYERLEVEL" val="1"/>
  <p:tag name="KSO_WM_UNIT_INDEX" val="1"/>
  <p:tag name="KSO_WM_UNIT_ID" val="custom20184553_1*b*1"/>
  <p:tag name="KSO_WM_UNIT_TYPE" val="b"/>
  <p:tag name="KSO_WM_BEAUTIFY_FLAG" val="#wm#"/>
  <p:tag name="KSO_WM_TAG_VERSION" val="1.0"/>
  <p:tag name="KSO_WM_UNIT_PRESET_TEXT" val="Lorem ipsum dolor sit amet, consectetur adipisicing elit."/>
</p:tagLst>
</file>

<file path=ppt/tags/tag6.xml><?xml version="1.0" encoding="utf-8"?>
<p:tagLst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7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8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9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heme/theme1.xml><?xml version="1.0" encoding="utf-8"?>
<a:theme xmlns:a="http://schemas.openxmlformats.org/drawingml/2006/main" name="Office 主题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975</Words>
  <Application>WPS 演示</Application>
  <PresentationFormat>宽屏</PresentationFormat>
  <Paragraphs>50</Paragraphs>
  <Slides>9</Slides>
  <Notes>31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Arial</vt:lpstr>
      <vt:lpstr>宋体</vt:lpstr>
      <vt:lpstr>Wingdings</vt:lpstr>
      <vt:lpstr>黑体</vt:lpstr>
      <vt:lpstr>Calibri</vt:lpstr>
      <vt:lpstr>微软雅黑</vt:lpstr>
      <vt:lpstr>华文中宋</vt:lpstr>
      <vt:lpstr>隶书</vt:lpstr>
      <vt:lpstr>Arial Unicode MS</vt:lpstr>
      <vt:lpstr>Office 主题</vt:lpstr>
      <vt:lpstr>妙笔生花—学习借物喻人和抒情</vt:lpstr>
      <vt:lpstr>朗读片段</vt:lpstr>
      <vt:lpstr>PowerPoint 演示文稿</vt:lpstr>
      <vt:lpstr>PowerPoint 演示文稿</vt:lpstr>
      <vt:lpstr>PowerPoint 演示文稿</vt:lpstr>
      <vt:lpstr>= </vt:lpstr>
      <vt:lpstr>PowerPoint 演示文稿</vt:lpstr>
      <vt:lpstr>作业布置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等不到烟雨</cp:lastModifiedBy>
  <cp:revision>15</cp:revision>
  <dcterms:created xsi:type="dcterms:W3CDTF">2018-03-01T02:03:00Z</dcterms:created>
  <dcterms:modified xsi:type="dcterms:W3CDTF">2018-11-05T15:53:22Z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