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E946-AE1E-4AF9-9CD2-E123E8219245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6CC-7C92-4B25-B29C-0F717933D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572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E946-AE1E-4AF9-9CD2-E123E8219245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6CC-7C92-4B25-B29C-0F717933D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2771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E946-AE1E-4AF9-9CD2-E123E8219245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6CC-7C92-4B25-B29C-0F717933D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122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E946-AE1E-4AF9-9CD2-E123E8219245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6CC-7C92-4B25-B29C-0F717933D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0774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E946-AE1E-4AF9-9CD2-E123E8219245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6CC-7C92-4B25-B29C-0F717933D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2909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E946-AE1E-4AF9-9CD2-E123E8219245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6CC-7C92-4B25-B29C-0F717933D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3477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E946-AE1E-4AF9-9CD2-E123E8219245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6CC-7C92-4B25-B29C-0F717933D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046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E946-AE1E-4AF9-9CD2-E123E8219245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6CC-7C92-4B25-B29C-0F717933D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723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E946-AE1E-4AF9-9CD2-E123E8219245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6CC-7C92-4B25-B29C-0F717933D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2468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E946-AE1E-4AF9-9CD2-E123E8219245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6CC-7C92-4B25-B29C-0F717933D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321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FE946-AE1E-4AF9-9CD2-E123E8219245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F86CC-7C92-4B25-B29C-0F717933D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657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FE946-AE1E-4AF9-9CD2-E123E8219245}" type="datetimeFigureOut">
              <a:rPr lang="zh-CN" altLang="en-US" smtClean="0"/>
              <a:t>2018/11/5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F86CC-7C92-4B25-B29C-0F717933D41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233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image" Target="../media/image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808038" y="4300538"/>
            <a:ext cx="614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 dirty="0" smtClean="0">
                <a:solidFill>
                  <a:srgbClr val="0000FF"/>
                </a:solidFill>
                <a:latin typeface="宋体" pitchFamily="2" charset="-122"/>
              </a:rPr>
              <a:t>3</a:t>
            </a:r>
            <a:r>
              <a:rPr lang="zh-CN" altLang="en-US" b="1" dirty="0" smtClean="0">
                <a:solidFill>
                  <a:srgbClr val="0000FF"/>
                </a:solidFill>
                <a:latin typeface="宋体" pitchFamily="2" charset="-122"/>
              </a:rPr>
              <a:t>、若</a:t>
            </a:r>
            <a:r>
              <a:rPr lang="en-US" altLang="zh-CN" b="1" dirty="0" smtClean="0">
                <a:solidFill>
                  <a:srgbClr val="0000FF"/>
                </a:solidFill>
                <a:latin typeface="宋体" pitchFamily="2" charset="-122"/>
              </a:rPr>
              <a:t>2a-b=2</a:t>
            </a:r>
            <a:r>
              <a:rPr lang="zh-CN" altLang="en-US" b="1" dirty="0" smtClean="0">
                <a:solidFill>
                  <a:srgbClr val="0000FF"/>
                </a:solidFill>
                <a:latin typeface="宋体" pitchFamily="2" charset="-122"/>
              </a:rPr>
              <a:t>，则</a:t>
            </a:r>
            <a:r>
              <a:rPr lang="en-US" altLang="zh-CN" b="1" dirty="0" smtClean="0">
                <a:solidFill>
                  <a:srgbClr val="0000FF"/>
                </a:solidFill>
                <a:latin typeface="宋体" pitchFamily="2" charset="-122"/>
              </a:rPr>
              <a:t>6+8a-4b=</a:t>
            </a:r>
            <a:r>
              <a:rPr lang="en-US" altLang="zh-CN" b="1" u="sng" dirty="0" smtClean="0">
                <a:solidFill>
                  <a:srgbClr val="0000FF"/>
                </a:solidFill>
                <a:latin typeface="宋体" pitchFamily="2" charset="-122"/>
              </a:rPr>
              <a:t>    </a:t>
            </a:r>
            <a:r>
              <a:rPr lang="en-US" altLang="zh-CN" b="1" dirty="0" smtClean="0">
                <a:solidFill>
                  <a:srgbClr val="0000FF"/>
                </a:solidFill>
                <a:latin typeface="宋体" pitchFamily="2" charset="-122"/>
              </a:rPr>
              <a:t>.</a:t>
            </a:r>
            <a:endParaRPr kumimoji="1" lang="en-US" altLang="zh-CN" b="1" dirty="0">
              <a:solidFill>
                <a:srgbClr val="FF33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340" name="Text Box 7"/>
          <p:cNvSpPr txBox="1">
            <a:spLocks noChangeArrowheads="1"/>
          </p:cNvSpPr>
          <p:nvPr/>
        </p:nvSpPr>
        <p:spPr bwMode="auto">
          <a:xfrm>
            <a:off x="808038" y="2209800"/>
            <a:ext cx="764857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eaLnBrk="1" hangingPunct="1"/>
            <a:r>
              <a:rPr lang="en-US" altLang="zh-CN" sz="2200" b="1" dirty="0" smtClean="0">
                <a:solidFill>
                  <a:srgbClr val="0000FF"/>
                </a:solidFill>
                <a:latin typeface="宋体" pitchFamily="2" charset="-122"/>
              </a:rPr>
              <a:t>1</a:t>
            </a:r>
            <a:r>
              <a:rPr lang="zh-CN" altLang="en-US" sz="2200" b="1" dirty="0">
                <a:solidFill>
                  <a:srgbClr val="0000FF"/>
                </a:solidFill>
                <a:latin typeface="宋体" pitchFamily="2" charset="-122"/>
              </a:rPr>
              <a:t>、</a:t>
            </a:r>
            <a:r>
              <a:rPr lang="zh-CN" altLang="en-US" sz="2200" b="1" dirty="0" smtClean="0">
                <a:solidFill>
                  <a:srgbClr val="0000FF"/>
                </a:solidFill>
                <a:latin typeface="宋体" pitchFamily="2" charset="-122"/>
              </a:rPr>
              <a:t>当</a:t>
            </a:r>
            <a:r>
              <a:rPr lang="en-US" altLang="zh-CN" sz="2200" b="1" dirty="0">
                <a:solidFill>
                  <a:srgbClr val="0000FF"/>
                </a:solidFill>
                <a:latin typeface="宋体" pitchFamily="2" charset="-122"/>
              </a:rPr>
              <a:t>a=1,b=2</a:t>
            </a:r>
            <a:r>
              <a:rPr lang="zh-CN" altLang="en-US" sz="2200" b="1" dirty="0">
                <a:solidFill>
                  <a:srgbClr val="0000FF"/>
                </a:solidFill>
                <a:latin typeface="宋体" pitchFamily="2" charset="-122"/>
              </a:rPr>
              <a:t>时，代数式</a:t>
            </a:r>
            <a:r>
              <a:rPr lang="en-US" altLang="zh-CN" sz="2200" b="1" dirty="0">
                <a:solidFill>
                  <a:srgbClr val="0000FF"/>
                </a:solidFill>
                <a:latin typeface="宋体" pitchFamily="2" charset="-122"/>
              </a:rPr>
              <a:t>a</a:t>
            </a:r>
            <a:r>
              <a:rPr lang="en-US" altLang="zh-CN" sz="2200" b="1" baseline="30000" dirty="0">
                <a:solidFill>
                  <a:srgbClr val="0000FF"/>
                </a:solidFill>
                <a:latin typeface="宋体" pitchFamily="2" charset="-122"/>
              </a:rPr>
              <a:t>2</a:t>
            </a:r>
            <a:r>
              <a:rPr lang="en-US" altLang="zh-CN" sz="2200" b="1" dirty="0">
                <a:solidFill>
                  <a:srgbClr val="0000FF"/>
                </a:solidFill>
                <a:latin typeface="宋体" pitchFamily="2" charset="-122"/>
              </a:rPr>
              <a:t>-ab</a:t>
            </a:r>
            <a:r>
              <a:rPr lang="zh-CN" altLang="en-US" sz="2200" b="1" dirty="0" smtClean="0">
                <a:solidFill>
                  <a:srgbClr val="0000FF"/>
                </a:solidFill>
                <a:latin typeface="宋体" pitchFamily="2" charset="-122"/>
              </a:rPr>
              <a:t>的值</a:t>
            </a:r>
            <a:r>
              <a:rPr lang="zh-CN" altLang="en-US" sz="2200" b="1" dirty="0">
                <a:solidFill>
                  <a:srgbClr val="0000FF"/>
                </a:solidFill>
                <a:latin typeface="宋体" pitchFamily="2" charset="-122"/>
              </a:rPr>
              <a:t>是</a:t>
            </a:r>
            <a:r>
              <a:rPr lang="zh-CN" altLang="en-US" sz="2200" b="1" u="sng" dirty="0">
                <a:solidFill>
                  <a:srgbClr val="0000FF"/>
                </a:solidFill>
                <a:latin typeface="宋体" pitchFamily="2" charset="-122"/>
              </a:rPr>
              <a:t>            </a:t>
            </a:r>
            <a:r>
              <a:rPr lang="zh-CN" altLang="en-US" sz="2200" b="1" dirty="0">
                <a:solidFill>
                  <a:srgbClr val="0000FF"/>
                </a:solidFill>
                <a:latin typeface="宋体" pitchFamily="2" charset="-122"/>
              </a:rPr>
              <a:t>．</a:t>
            </a:r>
          </a:p>
        </p:txBody>
      </p:sp>
      <p:pic>
        <p:nvPicPr>
          <p:cNvPr id="14341" name="Picture 16" descr="200412151111585938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488" y="5041900"/>
            <a:ext cx="7458075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638" y="879475"/>
            <a:ext cx="2732087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91823" y="2818746"/>
            <a:ext cx="64685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/>
            <a:r>
              <a:rPr lang="en-US" altLang="zh-CN" b="1" dirty="0" smtClean="0">
                <a:solidFill>
                  <a:srgbClr val="0000FF"/>
                </a:solidFill>
                <a:latin typeface="宋体" pitchFamily="2" charset="-122"/>
              </a:rPr>
              <a:t>2</a:t>
            </a:r>
            <a:r>
              <a:rPr lang="zh-CN" altLang="en-US" b="1" dirty="0" smtClean="0">
                <a:solidFill>
                  <a:srgbClr val="0000FF"/>
                </a:solidFill>
                <a:latin typeface="宋体" pitchFamily="2" charset="-122"/>
              </a:rPr>
              <a:t>、若</a:t>
            </a:r>
            <a:r>
              <a:rPr lang="en-US" altLang="zh-CN" b="1" dirty="0" smtClean="0">
                <a:solidFill>
                  <a:srgbClr val="0000FF"/>
                </a:solidFill>
                <a:latin typeface="宋体" pitchFamily="2" charset="-122"/>
              </a:rPr>
              <a:t>x=1</a:t>
            </a:r>
            <a:r>
              <a:rPr lang="zh-CN" altLang="en-US" b="1" dirty="0" smtClean="0">
                <a:solidFill>
                  <a:srgbClr val="0000FF"/>
                </a:solidFill>
                <a:latin typeface="宋体" pitchFamily="2" charset="-122"/>
              </a:rPr>
              <a:t>，           ，则                的值是（</a:t>
            </a:r>
            <a:r>
              <a:rPr lang="zh-CN" altLang="en-US" b="1" dirty="0" smtClean="0">
                <a:solidFill>
                  <a:srgbClr val="0000FF"/>
                </a:solidFill>
                <a:latin typeface="宋体" pitchFamily="2" charset="-122"/>
              </a:rPr>
              <a:t>  </a:t>
            </a:r>
            <a:r>
              <a:rPr lang="zh-CN" altLang="en-US" b="1" dirty="0" smtClean="0">
                <a:solidFill>
                  <a:srgbClr val="0000FF"/>
                </a:solidFill>
                <a:latin typeface="宋体" pitchFamily="2" charset="-122"/>
              </a:rPr>
              <a:t>）．</a:t>
            </a:r>
          </a:p>
          <a:p>
            <a:pPr eaLnBrk="1" hangingPunct="1"/>
            <a:r>
              <a:rPr lang="zh-CN" altLang="en-US" b="1" dirty="0" smtClean="0">
                <a:solidFill>
                  <a:srgbClr val="0000FF"/>
                </a:solidFill>
                <a:latin typeface="宋体" pitchFamily="2" charset="-122"/>
              </a:rPr>
              <a:t> </a:t>
            </a:r>
            <a:r>
              <a:rPr lang="en-US" altLang="zh-CN" b="1" dirty="0" smtClean="0">
                <a:solidFill>
                  <a:srgbClr val="0000FF"/>
                </a:solidFill>
                <a:latin typeface="宋体" pitchFamily="2" charset="-122"/>
              </a:rPr>
              <a:t>A</a:t>
            </a:r>
            <a:r>
              <a:rPr lang="zh-CN" altLang="en-US" b="1" dirty="0" smtClean="0">
                <a:solidFill>
                  <a:srgbClr val="0000FF"/>
                </a:solidFill>
                <a:latin typeface="宋体" pitchFamily="2" charset="-122"/>
              </a:rPr>
              <a:t>．</a:t>
            </a:r>
            <a:r>
              <a:rPr lang="en-US" altLang="zh-CN" b="1" dirty="0" smtClean="0">
                <a:solidFill>
                  <a:srgbClr val="0000FF"/>
                </a:solidFill>
                <a:latin typeface="宋体" pitchFamily="2" charset="-122"/>
              </a:rPr>
              <a:t>2     B</a:t>
            </a:r>
            <a:r>
              <a:rPr lang="zh-CN" altLang="en-US" b="1" dirty="0" smtClean="0">
                <a:solidFill>
                  <a:srgbClr val="0000FF"/>
                </a:solidFill>
                <a:latin typeface="宋体" pitchFamily="2" charset="-122"/>
              </a:rPr>
              <a:t>．</a:t>
            </a:r>
            <a:r>
              <a:rPr lang="en-US" altLang="zh-CN" b="1" dirty="0" smtClean="0">
                <a:solidFill>
                  <a:srgbClr val="0000FF"/>
                </a:solidFill>
                <a:latin typeface="宋体" pitchFamily="2" charset="-122"/>
              </a:rPr>
              <a:t>4     C</a:t>
            </a:r>
            <a:r>
              <a:rPr lang="zh-CN" altLang="en-US" b="1" dirty="0" smtClean="0">
                <a:solidFill>
                  <a:srgbClr val="0000FF"/>
                </a:solidFill>
                <a:latin typeface="宋体" pitchFamily="2" charset="-122"/>
              </a:rPr>
              <a:t>．     </a:t>
            </a:r>
            <a:r>
              <a:rPr lang="en-US" altLang="zh-CN" b="1" dirty="0" smtClean="0">
                <a:solidFill>
                  <a:srgbClr val="0000FF"/>
                </a:solidFill>
                <a:latin typeface="宋体" pitchFamily="2" charset="-122"/>
              </a:rPr>
              <a:t>D</a:t>
            </a:r>
            <a:r>
              <a:rPr lang="zh-CN" altLang="en-US" b="1" dirty="0" smtClean="0">
                <a:solidFill>
                  <a:srgbClr val="0000FF"/>
                </a:solidFill>
                <a:latin typeface="宋体" pitchFamily="2" charset="-122"/>
              </a:rPr>
              <a:t>． </a:t>
            </a:r>
            <a:endParaRPr lang="zh-CN" altLang="en-US" b="1" dirty="0">
              <a:solidFill>
                <a:srgbClr val="0000FF"/>
              </a:solidFill>
              <a:latin typeface="宋体" pitchFamily="2" charset="-122"/>
            </a:endParaRPr>
          </a:p>
        </p:txBody>
      </p:sp>
      <p:graphicFrame>
        <p:nvGraphicFramePr>
          <p:cNvPr id="3" name="对象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3251835"/>
              </p:ext>
            </p:extLst>
          </p:nvPr>
        </p:nvGraphicFramePr>
        <p:xfrm>
          <a:off x="2359202" y="2640687"/>
          <a:ext cx="83343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5" imgW="219143" imgH="228600" progId="Equation.DSMT4">
                  <p:embed/>
                </p:oleObj>
              </mc:Choice>
              <mc:Fallback>
                <p:oleObj name="Equation" r:id="rId5" imgW="219143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9202" y="2640687"/>
                        <a:ext cx="83343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894287"/>
              </p:ext>
            </p:extLst>
          </p:nvPr>
        </p:nvGraphicFramePr>
        <p:xfrm>
          <a:off x="3881438" y="2839086"/>
          <a:ext cx="1744663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r:id="rId7" imgW="628785" imgH="95160" progId="Equation.DSMT4">
                  <p:embed/>
                </p:oleObj>
              </mc:Choice>
              <mc:Fallback>
                <p:oleObj r:id="rId7" imgW="628785" imgH="95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1438" y="2839086"/>
                        <a:ext cx="1744663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69182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5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44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Office 主题​​</vt:lpstr>
      <vt:lpstr>MathType 6.0 Equation</vt:lpstr>
      <vt:lpstr>Microsoft 公式 3.0</vt:lpstr>
      <vt:lpstr>PowerPoint 演示文稿</vt:lpstr>
    </vt:vector>
  </TitlesOfParts>
  <Company>网盛科技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</cp:revision>
  <dcterms:created xsi:type="dcterms:W3CDTF">2018-11-05T00:27:13Z</dcterms:created>
  <dcterms:modified xsi:type="dcterms:W3CDTF">2018-11-05T00:28:54Z</dcterms:modified>
</cp:coreProperties>
</file>