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4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62C33-8959-4048-B153-879641B70067}" type="datetimeFigureOut">
              <a:rPr lang="zh-CN" altLang="en-US" smtClean="0"/>
              <a:t>2018/11/5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170F9-C723-4047-9B9E-6ED12736695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21585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62C33-8959-4048-B153-879641B70067}" type="datetimeFigureOut">
              <a:rPr lang="zh-CN" altLang="en-US" smtClean="0"/>
              <a:t>2018/11/5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170F9-C723-4047-9B9E-6ED12736695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41329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62C33-8959-4048-B153-879641B70067}" type="datetimeFigureOut">
              <a:rPr lang="zh-CN" altLang="en-US" smtClean="0"/>
              <a:t>2018/11/5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170F9-C723-4047-9B9E-6ED12736695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51294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62C33-8959-4048-B153-879641B70067}" type="datetimeFigureOut">
              <a:rPr lang="zh-CN" altLang="en-US" smtClean="0"/>
              <a:t>2018/11/5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170F9-C723-4047-9B9E-6ED12736695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03792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62C33-8959-4048-B153-879641B70067}" type="datetimeFigureOut">
              <a:rPr lang="zh-CN" altLang="en-US" smtClean="0"/>
              <a:t>2018/11/5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170F9-C723-4047-9B9E-6ED12736695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03882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62C33-8959-4048-B153-879641B70067}" type="datetimeFigureOut">
              <a:rPr lang="zh-CN" altLang="en-US" smtClean="0"/>
              <a:t>2018/11/5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170F9-C723-4047-9B9E-6ED12736695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13440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62C33-8959-4048-B153-879641B70067}" type="datetimeFigureOut">
              <a:rPr lang="zh-CN" altLang="en-US" smtClean="0"/>
              <a:t>2018/11/5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170F9-C723-4047-9B9E-6ED12736695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85795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62C33-8959-4048-B153-879641B70067}" type="datetimeFigureOut">
              <a:rPr lang="zh-CN" altLang="en-US" smtClean="0"/>
              <a:t>2018/11/5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170F9-C723-4047-9B9E-6ED12736695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37593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62C33-8959-4048-B153-879641B70067}" type="datetimeFigureOut">
              <a:rPr lang="zh-CN" altLang="en-US" smtClean="0"/>
              <a:t>2018/11/5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170F9-C723-4047-9B9E-6ED12736695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3065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62C33-8959-4048-B153-879641B70067}" type="datetimeFigureOut">
              <a:rPr lang="zh-CN" altLang="en-US" smtClean="0"/>
              <a:t>2018/11/5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170F9-C723-4047-9B9E-6ED12736695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23087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62C33-8959-4048-B153-879641B70067}" type="datetimeFigureOut">
              <a:rPr lang="zh-CN" altLang="en-US" smtClean="0"/>
              <a:t>2018/11/5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170F9-C723-4047-9B9E-6ED12736695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8139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962C33-8959-4048-B153-879641B70067}" type="datetimeFigureOut">
              <a:rPr lang="zh-CN" altLang="en-US" smtClean="0"/>
              <a:t>2018/11/5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7170F9-C723-4047-9B9E-6ED12736695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73307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Text Box 10"/>
          <p:cNvSpPr txBox="1">
            <a:spLocks noChangeArrowheads="1"/>
          </p:cNvSpPr>
          <p:nvPr/>
        </p:nvSpPr>
        <p:spPr bwMode="auto">
          <a:xfrm>
            <a:off x="465138" y="1328738"/>
            <a:ext cx="8113712" cy="4595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黑体" panose="02010609060101010101" pitchFamily="49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黑体" panose="02010609060101010101" pitchFamily="49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黑体" panose="02010609060101010101" pitchFamily="49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黑体" panose="02010609060101010101" pitchFamily="49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黑体" panose="02010609060101010101" pitchFamily="49" charset="-122"/>
              </a:defRPr>
            </a:lvl9pPr>
          </a:lstStyle>
          <a:p>
            <a:pPr>
              <a:lnSpc>
                <a:spcPct val="130000"/>
              </a:lnSpc>
              <a:buFontTx/>
              <a:buNone/>
            </a:pPr>
            <a:r>
              <a:rPr lang="zh-CN" altLang="en-US" sz="2200" dirty="0">
                <a:latin typeface="黑体" panose="02010609060101010101" pitchFamily="49" charset="-122"/>
              </a:rPr>
              <a:t> 读我国四条河流干流简图，完成</a:t>
            </a:r>
            <a:r>
              <a:rPr lang="en-US" altLang="zh-CN" sz="2200" dirty="0">
                <a:latin typeface="黑体" panose="02010609060101010101" pitchFamily="49" charset="-122"/>
              </a:rPr>
              <a:t>1</a:t>
            </a:r>
            <a:r>
              <a:rPr lang="zh-CN" altLang="en-US" sz="2200" dirty="0">
                <a:latin typeface="黑体" panose="02010609060101010101" pitchFamily="49" charset="-122"/>
              </a:rPr>
              <a:t>、</a:t>
            </a:r>
            <a:r>
              <a:rPr lang="en-US" altLang="zh-CN" sz="2200" dirty="0">
                <a:latin typeface="黑体" panose="02010609060101010101" pitchFamily="49" charset="-122"/>
              </a:rPr>
              <a:t>2</a:t>
            </a:r>
            <a:r>
              <a:rPr lang="zh-CN" altLang="en-US" sz="2200" dirty="0">
                <a:latin typeface="黑体" panose="02010609060101010101" pitchFamily="49" charset="-122"/>
              </a:rPr>
              <a:t>题。</a:t>
            </a:r>
          </a:p>
          <a:p>
            <a:pPr>
              <a:lnSpc>
                <a:spcPct val="130000"/>
              </a:lnSpc>
              <a:buFontTx/>
              <a:buNone/>
            </a:pPr>
            <a:r>
              <a:rPr lang="zh-CN" altLang="en-US" sz="2200" dirty="0">
                <a:latin typeface="黑体" panose="02010609060101010101" pitchFamily="49" charset="-122"/>
              </a:rPr>
              <a:t> </a:t>
            </a:r>
            <a:endParaRPr lang="en-US" altLang="zh-CN" sz="2200" dirty="0">
              <a:latin typeface="黑体" panose="02010609060101010101" pitchFamily="49" charset="-122"/>
            </a:endParaRPr>
          </a:p>
          <a:p>
            <a:pPr>
              <a:lnSpc>
                <a:spcPct val="130000"/>
              </a:lnSpc>
              <a:buFontTx/>
              <a:buNone/>
            </a:pPr>
            <a:endParaRPr lang="en-US" altLang="zh-CN" sz="2200" dirty="0">
              <a:latin typeface="黑体" panose="02010609060101010101" pitchFamily="49" charset="-122"/>
            </a:endParaRPr>
          </a:p>
          <a:p>
            <a:pPr>
              <a:lnSpc>
                <a:spcPct val="130000"/>
              </a:lnSpc>
              <a:buFontTx/>
              <a:buNone/>
            </a:pPr>
            <a:endParaRPr lang="zh-CN" altLang="en-US" sz="2200" dirty="0">
              <a:latin typeface="黑体" panose="02010609060101010101" pitchFamily="49" charset="-122"/>
            </a:endParaRPr>
          </a:p>
          <a:p>
            <a:pPr>
              <a:lnSpc>
                <a:spcPct val="130000"/>
              </a:lnSpc>
              <a:buFontTx/>
              <a:buNone/>
            </a:pPr>
            <a:r>
              <a:rPr lang="en-US" altLang="zh-CN" sz="2200" dirty="0">
                <a:latin typeface="黑体" panose="02010609060101010101" pitchFamily="49" charset="-122"/>
              </a:rPr>
              <a:t>1</a:t>
            </a:r>
            <a:r>
              <a:rPr lang="zh-CN" altLang="en-US" sz="2200" dirty="0">
                <a:latin typeface="黑体" panose="02010609060101010101" pitchFamily="49" charset="-122"/>
              </a:rPr>
              <a:t>．</a:t>
            </a:r>
            <a:r>
              <a:rPr lang="en-US" altLang="zh-CN" sz="2200" dirty="0">
                <a:latin typeface="黑体" panose="02010609060101010101" pitchFamily="49" charset="-122"/>
              </a:rPr>
              <a:t>[</a:t>
            </a:r>
            <a:r>
              <a:rPr lang="zh-CN" altLang="en-US" sz="2200" dirty="0">
                <a:latin typeface="黑体" panose="02010609060101010101" pitchFamily="49" charset="-122"/>
              </a:rPr>
              <a:t>目标</a:t>
            </a:r>
            <a:r>
              <a:rPr lang="en-US" altLang="zh-CN" sz="2200" dirty="0">
                <a:latin typeface="黑体" panose="02010609060101010101" pitchFamily="49" charset="-122"/>
              </a:rPr>
              <a:t>1]</a:t>
            </a:r>
            <a:r>
              <a:rPr lang="zh-CN" altLang="en-US" sz="2200" dirty="0">
                <a:latin typeface="黑体" panose="02010609060101010101" pitchFamily="49" charset="-122"/>
              </a:rPr>
              <a:t>四条河流中，完全处于非季风区的是（　　）</a:t>
            </a:r>
          </a:p>
          <a:p>
            <a:pPr>
              <a:lnSpc>
                <a:spcPct val="130000"/>
              </a:lnSpc>
              <a:buFontTx/>
              <a:buNone/>
            </a:pPr>
            <a:r>
              <a:rPr lang="en-US" altLang="zh-CN" sz="2200" dirty="0">
                <a:latin typeface="黑体" panose="02010609060101010101" pitchFamily="49" charset="-122"/>
              </a:rPr>
              <a:t>   A</a:t>
            </a:r>
            <a:r>
              <a:rPr lang="zh-CN" altLang="en-US" sz="2200" dirty="0">
                <a:latin typeface="黑体" panose="02010609060101010101" pitchFamily="49" charset="-122"/>
              </a:rPr>
              <a:t>．①      </a:t>
            </a:r>
            <a:r>
              <a:rPr lang="en-US" altLang="zh-CN" sz="2200" dirty="0">
                <a:latin typeface="黑体" panose="02010609060101010101" pitchFamily="49" charset="-122"/>
              </a:rPr>
              <a:t>B</a:t>
            </a:r>
            <a:r>
              <a:rPr lang="zh-CN" altLang="en-US" sz="2200" dirty="0">
                <a:latin typeface="黑体" panose="02010609060101010101" pitchFamily="49" charset="-122"/>
              </a:rPr>
              <a:t>．②      </a:t>
            </a:r>
            <a:r>
              <a:rPr lang="en-US" altLang="zh-CN" sz="2200" dirty="0">
                <a:latin typeface="黑体" panose="02010609060101010101" pitchFamily="49" charset="-122"/>
              </a:rPr>
              <a:t>C</a:t>
            </a:r>
            <a:r>
              <a:rPr lang="zh-CN" altLang="en-US" sz="2200" dirty="0">
                <a:latin typeface="黑体" panose="02010609060101010101" pitchFamily="49" charset="-122"/>
              </a:rPr>
              <a:t>．③      </a:t>
            </a:r>
            <a:r>
              <a:rPr lang="en-US" altLang="zh-CN" sz="2200" dirty="0">
                <a:latin typeface="黑体" panose="02010609060101010101" pitchFamily="49" charset="-122"/>
              </a:rPr>
              <a:t>D</a:t>
            </a:r>
            <a:r>
              <a:rPr lang="zh-CN" altLang="en-US" sz="2200" dirty="0">
                <a:latin typeface="黑体" panose="02010609060101010101" pitchFamily="49" charset="-122"/>
              </a:rPr>
              <a:t>．④</a:t>
            </a:r>
          </a:p>
          <a:p>
            <a:pPr>
              <a:lnSpc>
                <a:spcPct val="130000"/>
              </a:lnSpc>
              <a:buFontTx/>
              <a:buNone/>
            </a:pPr>
            <a:r>
              <a:rPr lang="en-US" altLang="zh-CN" sz="2200" dirty="0">
                <a:latin typeface="黑体" panose="02010609060101010101" pitchFamily="49" charset="-122"/>
              </a:rPr>
              <a:t>2</a:t>
            </a:r>
            <a:r>
              <a:rPr lang="zh-CN" altLang="en-US" sz="2200" dirty="0">
                <a:latin typeface="黑体" panose="02010609060101010101" pitchFamily="49" charset="-122"/>
              </a:rPr>
              <a:t>．</a:t>
            </a:r>
            <a:r>
              <a:rPr lang="en-US" altLang="zh-CN" sz="2200" dirty="0">
                <a:latin typeface="黑体" panose="02010609060101010101" pitchFamily="49" charset="-122"/>
              </a:rPr>
              <a:t>[</a:t>
            </a:r>
            <a:r>
              <a:rPr lang="zh-CN" altLang="en-US" sz="2200" dirty="0">
                <a:latin typeface="黑体" panose="02010609060101010101" pitchFamily="49" charset="-122"/>
              </a:rPr>
              <a:t>目标</a:t>
            </a:r>
            <a:r>
              <a:rPr lang="en-US" altLang="zh-CN" sz="2200" dirty="0">
                <a:latin typeface="黑体" panose="02010609060101010101" pitchFamily="49" charset="-122"/>
              </a:rPr>
              <a:t>1]</a:t>
            </a:r>
            <a:r>
              <a:rPr lang="zh-CN" altLang="en-US" sz="2200" dirty="0">
                <a:latin typeface="黑体" panose="02010609060101010101" pitchFamily="49" charset="-122"/>
              </a:rPr>
              <a:t>四条河流中，属于太平洋水系的是（　　）</a:t>
            </a:r>
          </a:p>
          <a:p>
            <a:pPr>
              <a:lnSpc>
                <a:spcPct val="130000"/>
              </a:lnSpc>
              <a:buFontTx/>
              <a:buNone/>
            </a:pPr>
            <a:r>
              <a:rPr lang="en-US" altLang="zh-CN" sz="2200" dirty="0">
                <a:latin typeface="黑体" panose="02010609060101010101" pitchFamily="49" charset="-122"/>
              </a:rPr>
              <a:t>   A</a:t>
            </a:r>
            <a:r>
              <a:rPr lang="zh-CN" altLang="en-US" sz="2200" dirty="0">
                <a:latin typeface="黑体" panose="02010609060101010101" pitchFamily="49" charset="-122"/>
              </a:rPr>
              <a:t>．①②    </a:t>
            </a:r>
            <a:r>
              <a:rPr lang="en-US" altLang="zh-CN" sz="2200" dirty="0">
                <a:latin typeface="黑体" panose="02010609060101010101" pitchFamily="49" charset="-122"/>
              </a:rPr>
              <a:t>B</a:t>
            </a:r>
            <a:r>
              <a:rPr lang="zh-CN" altLang="en-US" sz="2200" dirty="0">
                <a:latin typeface="黑体" panose="02010609060101010101" pitchFamily="49" charset="-122"/>
              </a:rPr>
              <a:t>．②③    </a:t>
            </a:r>
            <a:endParaRPr lang="en-US" altLang="zh-CN" sz="2200" dirty="0">
              <a:latin typeface="黑体" panose="02010609060101010101" pitchFamily="49" charset="-122"/>
            </a:endParaRPr>
          </a:p>
          <a:p>
            <a:pPr>
              <a:lnSpc>
                <a:spcPct val="130000"/>
              </a:lnSpc>
              <a:buFontTx/>
              <a:buNone/>
            </a:pPr>
            <a:r>
              <a:rPr lang="en-US" altLang="zh-CN" sz="2200" dirty="0">
                <a:latin typeface="黑体" panose="02010609060101010101" pitchFamily="49" charset="-122"/>
              </a:rPr>
              <a:t>   C</a:t>
            </a:r>
            <a:r>
              <a:rPr lang="zh-CN" altLang="en-US" sz="2200" dirty="0">
                <a:latin typeface="黑体" panose="02010609060101010101" pitchFamily="49" charset="-122"/>
              </a:rPr>
              <a:t>．①③    </a:t>
            </a:r>
            <a:r>
              <a:rPr lang="en-US" altLang="zh-CN" sz="2200" dirty="0">
                <a:latin typeface="黑体" panose="02010609060101010101" pitchFamily="49" charset="-122"/>
              </a:rPr>
              <a:t>D</a:t>
            </a:r>
            <a:r>
              <a:rPr lang="zh-CN" altLang="en-US" sz="2200" dirty="0">
                <a:latin typeface="黑体" panose="02010609060101010101" pitchFamily="49" charset="-122"/>
              </a:rPr>
              <a:t>．③④</a:t>
            </a:r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125" y="1966913"/>
            <a:ext cx="6624638" cy="116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11"/>
          <p:cNvSpPr txBox="1">
            <a:spLocks noChangeArrowheads="1"/>
          </p:cNvSpPr>
          <p:nvPr/>
        </p:nvSpPr>
        <p:spPr bwMode="auto">
          <a:xfrm>
            <a:off x="6732588" y="3290888"/>
            <a:ext cx="595312" cy="585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黑体" panose="02010609060101010101" pitchFamily="49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黑体" panose="02010609060101010101" pitchFamily="49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黑体" panose="02010609060101010101" pitchFamily="49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黑体" panose="02010609060101010101" pitchFamily="49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dirty="0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D</a:t>
            </a:r>
            <a:r>
              <a:rPr lang="zh-CN" altLang="en-US" dirty="0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6516688" y="4267200"/>
            <a:ext cx="595312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黑体" panose="02010609060101010101" pitchFamily="49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黑体" panose="02010609060101010101" pitchFamily="49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黑体" panose="02010609060101010101" pitchFamily="49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黑体" panose="02010609060101010101" pitchFamily="49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dirty="0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C</a:t>
            </a:r>
            <a:r>
              <a:rPr lang="zh-CN" altLang="en-US" dirty="0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60784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utoUpdateAnimBg="0"/>
      <p:bldP spid="7" grpId="0" bldLvl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Text Box 10"/>
          <p:cNvSpPr txBox="1">
            <a:spLocks noChangeArrowheads="1"/>
          </p:cNvSpPr>
          <p:nvPr/>
        </p:nvSpPr>
        <p:spPr bwMode="auto">
          <a:xfrm>
            <a:off x="1989138" y="1328739"/>
            <a:ext cx="8113712" cy="5324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黑体" panose="02010609060101010101" pitchFamily="49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黑体" panose="02010609060101010101" pitchFamily="49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黑体" panose="02010609060101010101" pitchFamily="49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黑体" panose="02010609060101010101" pitchFamily="49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黑体" panose="02010609060101010101" pitchFamily="49" charset="-122"/>
              </a:defRPr>
            </a:lvl9pPr>
          </a:lstStyle>
          <a:p>
            <a:pPr>
              <a:lnSpc>
                <a:spcPct val="130000"/>
              </a:lnSpc>
              <a:buFontTx/>
              <a:buNone/>
            </a:pPr>
            <a:r>
              <a:rPr lang="zh-CN" altLang="en-US" sz="2200" dirty="0">
                <a:latin typeface="黑体" panose="02010609060101010101" pitchFamily="49" charset="-122"/>
              </a:rPr>
              <a:t> </a:t>
            </a:r>
            <a:r>
              <a:rPr lang="en-US" altLang="zh-CN" sz="2200" dirty="0">
                <a:latin typeface="黑体" panose="02010609060101010101" pitchFamily="49" charset="-122"/>
              </a:rPr>
              <a:t>3</a:t>
            </a:r>
            <a:r>
              <a:rPr lang="zh-CN" altLang="en-US" sz="2200" dirty="0">
                <a:latin typeface="黑体" panose="02010609060101010101" pitchFamily="49" charset="-122"/>
              </a:rPr>
              <a:t>．</a:t>
            </a:r>
            <a:r>
              <a:rPr lang="en-US" altLang="zh-CN" sz="2200" dirty="0">
                <a:latin typeface="黑体" panose="02010609060101010101" pitchFamily="49" charset="-122"/>
              </a:rPr>
              <a:t>[</a:t>
            </a:r>
            <a:r>
              <a:rPr lang="zh-CN" altLang="en-US" sz="2200" dirty="0">
                <a:latin typeface="黑体" panose="02010609060101010101" pitchFamily="49" charset="-122"/>
              </a:rPr>
              <a:t>目标</a:t>
            </a:r>
            <a:r>
              <a:rPr lang="en-US" altLang="zh-CN" sz="2200" dirty="0">
                <a:latin typeface="黑体" panose="02010609060101010101" pitchFamily="49" charset="-122"/>
              </a:rPr>
              <a:t>2]</a:t>
            </a:r>
            <a:r>
              <a:rPr lang="zh-CN" altLang="en-US" sz="2200" dirty="0">
                <a:latin typeface="黑体" panose="02010609060101010101" pitchFamily="49" charset="-122"/>
              </a:rPr>
              <a:t>从下面两幅图中，能直接获取的信息是（　　）</a:t>
            </a:r>
            <a:r>
              <a:rPr lang="en-US" altLang="zh-CN" sz="2200" dirty="0">
                <a:latin typeface="黑体" panose="02010609060101010101" pitchFamily="49" charset="-122"/>
              </a:rPr>
              <a:t>  </a:t>
            </a:r>
          </a:p>
        </p:txBody>
      </p:sp>
      <p:sp>
        <p:nvSpPr>
          <p:cNvPr id="21514" name="Text Box 11"/>
          <p:cNvSpPr txBox="1">
            <a:spLocks noChangeArrowheads="1"/>
          </p:cNvSpPr>
          <p:nvPr/>
        </p:nvSpPr>
        <p:spPr bwMode="auto">
          <a:xfrm>
            <a:off x="8688389" y="1303338"/>
            <a:ext cx="573087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黑体" panose="02010609060101010101" pitchFamily="49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黑体" panose="02010609060101010101" pitchFamily="49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黑体" panose="02010609060101010101" pitchFamily="49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黑体" panose="02010609060101010101" pitchFamily="49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黑体" panose="02010609060101010101" pitchFamily="49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B</a:t>
            </a:r>
            <a:r>
              <a:rPr lang="zh-CN" altLang="en-US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</a:p>
        </p:txBody>
      </p:sp>
      <p:sp>
        <p:nvSpPr>
          <p:cNvPr id="34822" name="Rectangle 2"/>
          <p:cNvSpPr>
            <a:spLocks noChangeArrowheads="1"/>
          </p:cNvSpPr>
          <p:nvPr/>
        </p:nvSpPr>
        <p:spPr bwMode="auto">
          <a:xfrm>
            <a:off x="2782889" y="16314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黑体" panose="02010609060101010101" pitchFamily="49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黑体" panose="02010609060101010101" pitchFamily="49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黑体" panose="02010609060101010101" pitchFamily="49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黑体" panose="02010609060101010101" pitchFamily="49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黑体" panose="02010609060101010101" pitchFamily="49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zh-CN" altLang="en-US" sz="18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34823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2176" y="1905001"/>
            <a:ext cx="4392613" cy="220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24" name="矩形 2"/>
          <p:cNvSpPr>
            <a:spLocks noChangeArrowheads="1"/>
          </p:cNvSpPr>
          <p:nvPr/>
        </p:nvSpPr>
        <p:spPr bwMode="auto">
          <a:xfrm>
            <a:off x="1989138" y="4135439"/>
            <a:ext cx="4572000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黑体" panose="02010609060101010101" pitchFamily="49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黑体" panose="02010609060101010101" pitchFamily="49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黑体" panose="02010609060101010101" pitchFamily="49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黑体" panose="02010609060101010101" pitchFamily="49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黑体" panose="02010609060101010101" pitchFamily="49" charset="-122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200" dirty="0">
                <a:latin typeface="黑体" panose="02010609060101010101" pitchFamily="49" charset="-122"/>
              </a:rPr>
              <a:t>   A</a:t>
            </a:r>
            <a:r>
              <a:rPr lang="zh-CN" altLang="en-US" sz="2200" dirty="0">
                <a:latin typeface="黑体" panose="02010609060101010101" pitchFamily="49" charset="-122"/>
              </a:rPr>
              <a:t>．黄河的汛期比长江的汛期长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zh-CN" altLang="en-US" sz="2200" dirty="0">
                <a:latin typeface="黑体" panose="02010609060101010101" pitchFamily="49" charset="-122"/>
              </a:rPr>
              <a:t>   </a:t>
            </a:r>
            <a:r>
              <a:rPr lang="en-US" altLang="zh-CN" sz="2200" dirty="0">
                <a:latin typeface="黑体" panose="02010609060101010101" pitchFamily="49" charset="-122"/>
              </a:rPr>
              <a:t>B</a:t>
            </a:r>
            <a:r>
              <a:rPr lang="zh-CN" altLang="en-US" sz="2200" dirty="0">
                <a:latin typeface="黑体" panose="02010609060101010101" pitchFamily="49" charset="-122"/>
              </a:rPr>
              <a:t>．长江的径流量比黄河大得多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zh-CN" altLang="en-US" sz="2200" dirty="0">
                <a:latin typeface="黑体" panose="02010609060101010101" pitchFamily="49" charset="-122"/>
              </a:rPr>
              <a:t>   </a:t>
            </a:r>
            <a:r>
              <a:rPr lang="en-US" altLang="zh-CN" sz="2200" dirty="0">
                <a:latin typeface="黑体" panose="02010609060101010101" pitchFamily="49" charset="-122"/>
              </a:rPr>
              <a:t>C</a:t>
            </a:r>
            <a:r>
              <a:rPr lang="zh-CN" altLang="en-US" sz="2200" dirty="0">
                <a:latin typeface="黑体" panose="02010609060101010101" pitchFamily="49" charset="-122"/>
              </a:rPr>
              <a:t>．两条河流都有结冰期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zh-CN" altLang="en-US" sz="2200" dirty="0">
                <a:latin typeface="黑体" panose="02010609060101010101" pitchFamily="49" charset="-122"/>
              </a:rPr>
              <a:t>   </a:t>
            </a:r>
            <a:r>
              <a:rPr lang="en-US" altLang="zh-CN" sz="2200" dirty="0">
                <a:latin typeface="黑体" panose="02010609060101010101" pitchFamily="49" charset="-122"/>
              </a:rPr>
              <a:t>D</a:t>
            </a:r>
            <a:r>
              <a:rPr lang="zh-CN" altLang="en-US" sz="2200" dirty="0">
                <a:latin typeface="黑体" panose="02010609060101010101" pitchFamily="49" charset="-122"/>
              </a:rPr>
              <a:t>．黄河的含沙量比长江大</a:t>
            </a:r>
          </a:p>
        </p:txBody>
      </p:sp>
    </p:spTree>
    <p:extLst>
      <p:ext uri="{BB962C8B-B14F-4D97-AF65-F5344CB8AC3E}">
        <p14:creationId xmlns:p14="http://schemas.microsoft.com/office/powerpoint/2010/main" val="3202116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4" grpId="0" autoUpdateAnimBg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100</Words>
  <Application>Microsoft Office PowerPoint</Application>
  <PresentationFormat>宽屏</PresentationFormat>
  <Paragraphs>17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8" baseType="lpstr">
      <vt:lpstr>黑体</vt:lpstr>
      <vt:lpstr>宋体</vt:lpstr>
      <vt:lpstr>Arial</vt:lpstr>
      <vt:lpstr>Calibri</vt:lpstr>
      <vt:lpstr>Calibri Light</vt:lpstr>
      <vt:lpstr>Office 主题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Windows 用户</dc:creator>
  <cp:lastModifiedBy>Windows 用户</cp:lastModifiedBy>
  <cp:revision>1</cp:revision>
  <dcterms:created xsi:type="dcterms:W3CDTF">2018-11-05T15:35:05Z</dcterms:created>
  <dcterms:modified xsi:type="dcterms:W3CDTF">2018-11-05T15:35:19Z</dcterms:modified>
</cp:coreProperties>
</file>