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6" r:id="rId5"/>
    <p:sldId id="258" r:id="rId6"/>
    <p:sldId id="259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6"/>
          <p:cNvSpPr/>
          <p:nvPr/>
        </p:nvSpPr>
        <p:spPr>
          <a:xfrm>
            <a:off x="2233295" y="4630103"/>
            <a:ext cx="761809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marL="0" marR="0" lvl="0" indent="719455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trike="noStrike" noProof="1">
                <a:solidFill>
                  <a:srgbClr val="F13CEE"/>
                </a:solidFill>
                <a:latin typeface="方正隶变_GBK" panose="02000000000000000000" charset="-122"/>
                <a:ea typeface="方正隶变_GBK" panose="02000000000000000000" charset="-122"/>
                <a:cs typeface="方正隶变_GBK" panose="02000000000000000000" charset="-122"/>
                <a:sym typeface="Arial" panose="020B0604020202020204" pitchFamily="34" charset="0"/>
              </a:rPr>
              <a:t>感觉到数学的美，感觉到数与形的协调，感觉到几何的优雅，这是所有真正的数学家都清楚的真实的美的感觉。            </a:t>
            </a:r>
            <a:r>
              <a:rPr lang="en-US" altLang="zh-CN" sz="2800" strike="noStrike" noProof="1">
                <a:solidFill>
                  <a:srgbClr val="F13CEE"/>
                </a:solidFill>
                <a:latin typeface="方正隶变_GBK" panose="02000000000000000000" charset="-122"/>
                <a:ea typeface="方正隶变_GBK" panose="02000000000000000000" charset="-122"/>
                <a:cs typeface="方正隶变_GBK" panose="02000000000000000000" charset="-122"/>
                <a:sym typeface="Arial" panose="020B0604020202020204" pitchFamily="34" charset="0"/>
              </a:rPr>
              <a:t>——</a:t>
            </a:r>
            <a:r>
              <a:rPr lang="zh-CN" altLang="en-US" sz="2800" strike="noStrike" noProof="1">
                <a:solidFill>
                  <a:srgbClr val="F13CEE"/>
                </a:solidFill>
                <a:latin typeface="方正隶变_GBK" panose="02000000000000000000" charset="-122"/>
                <a:ea typeface="方正隶变_GBK" panose="02000000000000000000" charset="-122"/>
                <a:cs typeface="方正隶变_GBK" panose="02000000000000000000" charset="-122"/>
                <a:sym typeface="Arial" panose="020B0604020202020204" pitchFamily="34" charset="0"/>
              </a:rPr>
              <a:t>庞加莱</a:t>
            </a:r>
            <a:endParaRPr kumimoji="0" lang="zh-CN" altLang="en-US" sz="2800" b="1" i="0" u="none" strike="noStrike" kern="1200" cap="none" spc="0" normalizeH="0" baseline="0" noProof="1" dirty="0" smtClean="0">
              <a:ln>
                <a:noFill/>
              </a:ln>
              <a:solidFill>
                <a:srgbClr val="F13CEE"/>
              </a:solidFill>
              <a:effectLst/>
              <a:uLnTx/>
              <a:uFillTx/>
              <a:latin typeface="方正隶变_GBK" panose="02000000000000000000" charset="-122"/>
              <a:ea typeface="方正隶变_GBK" panose="02000000000000000000" charset="-122"/>
              <a:cs typeface="方正隶变_GBK" panose="02000000000000000000" charset="-122"/>
              <a:sym typeface="Arial" panose="020B0604020202020204" pitchFamily="34" charset="0"/>
            </a:endParaRPr>
          </a:p>
        </p:txBody>
      </p:sp>
      <p:sp>
        <p:nvSpPr>
          <p:cNvPr id="573443" name="Text Box 3"/>
          <p:cNvSpPr txBox="1">
            <a:spLocks noChangeArrowheads="1"/>
          </p:cNvSpPr>
          <p:nvPr/>
        </p:nvSpPr>
        <p:spPr bwMode="auto">
          <a:xfrm>
            <a:off x="2590800" y="1391920"/>
            <a:ext cx="7522845" cy="112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prstTxWarp prst="textChevron">
              <a:avLst/>
            </a:prstTxWarp>
            <a:spAutoFit/>
            <a:scene3d>
              <a:camera prst="orthographicFront"/>
              <a:lightRig rig="threePt" dir="t"/>
            </a:scene3d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40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</a:rPr>
              <a:t>三角形的中位线性质     </a:t>
            </a:r>
            <a:endParaRPr kumimoji="1" lang="zh-CN" altLang="en-US" sz="400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40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</a:rPr>
              <a:t>   </a:t>
            </a:r>
            <a:r>
              <a:rPr kumimoji="1" lang="en-US" altLang="zh-CN" sz="40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</a:rPr>
              <a:t>—</a:t>
            </a:r>
            <a:r>
              <a:rPr kumimoji="1" lang="zh-CN" altLang="en-US" sz="40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</a:rPr>
              <a:t>配套练习</a:t>
            </a:r>
            <a:endParaRPr kumimoji="1" lang="zh-CN" altLang="en-US" sz="400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286760" y="3293745"/>
            <a:ext cx="656463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（华东师大版</a:t>
            </a:r>
            <a:r>
              <a:rPr kumimoji="1" lang="zh-CN" altLang="en-US" sz="28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sym typeface="+mn-ea"/>
              </a:rPr>
              <a:t>数学</a:t>
            </a:r>
            <a:r>
              <a:rPr kumimoji="1" lang="zh-CN" altLang="en-US" sz="28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九上       </a:t>
            </a:r>
            <a:r>
              <a:rPr kumimoji="1" lang="en-US" altLang="zh-CN" sz="28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rPr>
              <a:t>23.4)</a:t>
            </a:r>
            <a:endParaRPr kumimoji="1" lang="en-US" altLang="zh-CN" sz="280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375920" y="445135"/>
            <a:ext cx="816673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r>
              <a:rPr lang="en-US" altLang="zh-CN" sz="2800" b="0">
                <a:ea typeface="宋体" panose="02010600030101010101" pitchFamily="2" charset="-122"/>
              </a:rPr>
              <a:t>1.</a:t>
            </a:r>
            <a:r>
              <a:rPr lang="zh-CN" sz="2800" b="0">
                <a:ea typeface="宋体" panose="02010600030101010101" pitchFamily="2" charset="-122"/>
              </a:rPr>
              <a:t>如图，在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△ABC</a:t>
            </a:r>
            <a:r>
              <a:rPr lang="zh-CN" sz="2800" b="0">
                <a:ea typeface="宋体" panose="02010600030101010101" pitchFamily="2" charset="-122"/>
              </a:rPr>
              <a:t>中，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sz="2800" b="0">
                <a:ea typeface="宋体" panose="02010600030101010101" pitchFamily="2" charset="-122"/>
              </a:rPr>
              <a:t>、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r>
              <a:rPr lang="zh-CN" sz="2800" b="0">
                <a:ea typeface="宋体" panose="02010600030101010101" pitchFamily="2" charset="-122"/>
              </a:rPr>
              <a:t>分别是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AB</a:t>
            </a:r>
            <a:r>
              <a:rPr lang="zh-CN" sz="2800" b="0">
                <a:ea typeface="宋体" panose="02010600030101010101" pitchFamily="2" charset="-122"/>
              </a:rPr>
              <a:t>、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AC</a:t>
            </a:r>
            <a:r>
              <a:rPr lang="zh-CN" sz="2800" b="0">
                <a:ea typeface="宋体" panose="02010600030101010101" pitchFamily="2" charset="-122"/>
              </a:rPr>
              <a:t>的中</a:t>
            </a:r>
            <a:endParaRPr lang="zh-CN" sz="2800" b="0">
              <a:ea typeface="宋体" panose="02010600030101010101" pitchFamily="2" charset="-122"/>
            </a:endParaRPr>
          </a:p>
          <a:p>
            <a:pPr indent="266700"/>
            <a:r>
              <a:rPr lang="zh-CN" sz="2800" b="0">
                <a:ea typeface="宋体" panose="02010600030101010101" pitchFamily="2" charset="-122"/>
              </a:rPr>
              <a:t>    点，若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BC=10</a:t>
            </a:r>
            <a:r>
              <a:rPr lang="zh-CN" sz="2800" b="0">
                <a:ea typeface="宋体" panose="02010600030101010101" pitchFamily="2" charset="-122"/>
              </a:rPr>
              <a:t>，则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DE=________ </a:t>
            </a:r>
            <a:r>
              <a:rPr lang="zh-CN" sz="2800" b="0">
                <a:ea typeface="宋体" panose="02010600030101010101" pitchFamily="2" charset="-122"/>
              </a:rPr>
              <a:t>．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2800"/>
          </a:p>
        </p:txBody>
      </p:sp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9563100" y="161290"/>
            <a:ext cx="1926590" cy="2876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54660" y="2969260"/>
            <a:ext cx="10515600" cy="1325563"/>
          </a:xfrm>
        </p:spPr>
        <p:txBody>
          <a:bodyPr>
            <a:normAutofit/>
          </a:bodyPr>
          <a:p>
            <a:pPr algn="l"/>
            <a:r>
              <a:rPr lang="en-US" altLang="zh-CN" sz="2800"/>
              <a:t>2.</a:t>
            </a:r>
            <a:r>
              <a:rPr lang="zh-CN" altLang="en-US" sz="2800"/>
              <a:t>如图，在▱ABCD中，AD=8，点E，F分别是BD，CD的中点，</a:t>
            </a:r>
            <a:br>
              <a:rPr lang="zh-CN" altLang="en-US" sz="2800"/>
            </a:br>
            <a:r>
              <a:rPr lang="zh-CN" altLang="en-US" sz="2800"/>
              <a:t>   则EF等于（   ）    </a:t>
            </a:r>
            <a:br>
              <a:rPr lang="zh-CN" altLang="en-US" sz="2800"/>
            </a:br>
            <a:r>
              <a:rPr lang="zh-CN" altLang="en-US" sz="2800"/>
              <a:t>    A、2        B、3          C、4         D、5</a:t>
            </a:r>
            <a:endParaRPr lang="zh-CN" altLang="en-US" sz="2800"/>
          </a:p>
        </p:txBody>
      </p:sp>
      <p:pic>
        <p:nvPicPr>
          <p:cNvPr id="19" name="图片 19" descr="传播先进教育理念、提供最佳教学方法 --- 尽在中国教育出版网 www.zzstep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679815" y="4295140"/>
            <a:ext cx="2421255" cy="130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1" name="文本框 100"/>
          <p:cNvSpPr txBox="1"/>
          <p:nvPr/>
        </p:nvSpPr>
        <p:spPr>
          <a:xfrm>
            <a:off x="353060" y="504825"/>
            <a:ext cx="948118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r>
              <a:rPr lang="en-US" altLang="zh-CN" sz="2800" b="0">
                <a:ea typeface="宋体" panose="02010600030101010101" pitchFamily="2" charset="-122"/>
              </a:rPr>
              <a:t>3.</a:t>
            </a:r>
            <a:r>
              <a:rPr lang="zh-CN" sz="2800" b="0">
                <a:ea typeface="宋体" panose="02010600030101010101" pitchFamily="2" charset="-122"/>
              </a:rPr>
              <a:t>如果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△ABC</a:t>
            </a:r>
            <a:r>
              <a:rPr lang="zh-CN" sz="2800" b="0">
                <a:ea typeface="宋体" panose="02010600030101010101" pitchFamily="2" charset="-122"/>
              </a:rPr>
              <a:t>的两边长分别为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sz="2800" b="0">
                <a:ea typeface="宋体" panose="02010600030101010101" pitchFamily="2" charset="-122"/>
              </a:rPr>
              <a:t>和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sz="2800" b="0">
                <a:ea typeface="宋体" panose="02010600030101010101" pitchFamily="2" charset="-122"/>
              </a:rPr>
              <a:t>，那么连结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△ABC</a:t>
            </a:r>
            <a:r>
              <a:rPr lang="zh-CN" sz="2800" b="0">
                <a:ea typeface="宋体" panose="02010600030101010101" pitchFamily="2" charset="-122"/>
              </a:rPr>
              <a:t>三边</a:t>
            </a:r>
            <a:endParaRPr lang="zh-CN" sz="2800" b="0">
              <a:ea typeface="宋体" panose="02010600030101010101" pitchFamily="2" charset="-122"/>
            </a:endParaRPr>
          </a:p>
          <a:p>
            <a:pPr indent="266700"/>
            <a:r>
              <a:rPr lang="zh-CN" sz="2800" b="0">
                <a:ea typeface="宋体" panose="02010600030101010101" pitchFamily="2" charset="-122"/>
              </a:rPr>
              <a:t>   中点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sz="2800" b="0">
                <a:ea typeface="宋体" panose="02010600030101010101" pitchFamily="2" charset="-122"/>
              </a:rPr>
              <a:t>、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r>
              <a:rPr lang="zh-CN" sz="2800" b="0">
                <a:ea typeface="宋体" panose="02010600030101010101" pitchFamily="2" charset="-122"/>
              </a:rPr>
              <a:t>、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sz="2800" b="0">
                <a:ea typeface="宋体" panose="02010600030101010101" pitchFamily="2" charset="-122"/>
              </a:rPr>
              <a:t>所得的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△DEF</a:t>
            </a:r>
            <a:r>
              <a:rPr lang="zh-CN" sz="2800" b="0">
                <a:ea typeface="宋体" panose="02010600030101010101" pitchFamily="2" charset="-122"/>
              </a:rPr>
              <a:t>的周长可能是（　　）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      A</a:t>
            </a:r>
            <a:r>
              <a:rPr lang="zh-CN" sz="2800" b="0">
                <a:ea typeface="宋体" panose="02010600030101010101" pitchFamily="2" charset="-122"/>
              </a:rPr>
              <a:t>、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3         B</a:t>
            </a:r>
            <a:r>
              <a:rPr lang="zh-CN" sz="2800" b="0">
                <a:ea typeface="宋体" panose="02010600030101010101" pitchFamily="2" charset="-122"/>
              </a:rPr>
              <a:t>、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4         C</a:t>
            </a:r>
            <a:r>
              <a:rPr lang="zh-CN" sz="2800" b="0">
                <a:ea typeface="宋体" panose="02010600030101010101" pitchFamily="2" charset="-122"/>
              </a:rPr>
              <a:t>、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5          D</a:t>
            </a:r>
            <a:r>
              <a:rPr lang="zh-CN" sz="2800" b="0">
                <a:ea typeface="宋体" panose="02010600030101010101" pitchFamily="2" charset="-122"/>
              </a:rPr>
              <a:t>、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441325" y="2186305"/>
            <a:ext cx="10752455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266700"/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4.</a:t>
            </a:r>
            <a:r>
              <a:rPr lang="zh-CN" sz="2800">
                <a:ea typeface="宋体" panose="02010600030101010101" pitchFamily="2" charset="-122"/>
                <a:sym typeface="+mn-ea"/>
              </a:rPr>
              <a:t>顺次连接四边形各边中点所得的四边形是（　　）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    A</a:t>
            </a:r>
            <a:r>
              <a:rPr lang="zh-CN" sz="2800">
                <a:ea typeface="宋体" panose="02010600030101010101" pitchFamily="2" charset="-122"/>
                <a:sym typeface="+mn-ea"/>
              </a:rPr>
              <a:t>、平行四边形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     B</a:t>
            </a:r>
            <a:r>
              <a:rPr lang="zh-CN" sz="2800">
                <a:ea typeface="宋体" panose="02010600030101010101" pitchFamily="2" charset="-122"/>
                <a:sym typeface="+mn-ea"/>
              </a:rPr>
              <a:t>、矩形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      C</a:t>
            </a:r>
            <a:r>
              <a:rPr lang="zh-CN" sz="2800">
                <a:ea typeface="宋体" panose="02010600030101010101" pitchFamily="2" charset="-122"/>
                <a:sym typeface="+mn-ea"/>
              </a:rPr>
              <a:t>、菱形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      D</a:t>
            </a:r>
            <a:r>
              <a:rPr lang="zh-CN" sz="2800">
                <a:ea typeface="宋体" panose="02010600030101010101" pitchFamily="2" charset="-122"/>
                <a:sym typeface="+mn-ea"/>
              </a:rPr>
              <a:t>、以上都不对</a:t>
            </a:r>
            <a:endParaRPr lang="zh-CN" altLang="en-US" sz="2800"/>
          </a:p>
        </p:txBody>
      </p:sp>
      <p:sp>
        <p:nvSpPr>
          <p:cNvPr id="7" name="文本框 6"/>
          <p:cNvSpPr txBox="1"/>
          <p:nvPr/>
        </p:nvSpPr>
        <p:spPr>
          <a:xfrm>
            <a:off x="441325" y="3490595"/>
            <a:ext cx="700532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r>
              <a:rPr lang="en-US" altLang="zh-CN" sz="2800" b="0">
                <a:ea typeface="宋体" panose="02010600030101010101" pitchFamily="2" charset="-122"/>
              </a:rPr>
              <a:t>5.</a:t>
            </a:r>
            <a:r>
              <a:rPr lang="zh-CN" sz="2800" b="0">
                <a:ea typeface="宋体" panose="02010600030101010101" pitchFamily="2" charset="-122"/>
              </a:rPr>
              <a:t>如图，梯形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ABCD</a:t>
            </a:r>
            <a:r>
              <a:rPr lang="zh-CN" sz="2800" b="0">
                <a:ea typeface="宋体" panose="02010600030101010101" pitchFamily="2" charset="-122"/>
              </a:rPr>
              <a:t>中，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AD∥BC  </a:t>
            </a:r>
            <a:r>
              <a:rPr lang="zh-CN" sz="2800" b="0">
                <a:ea typeface="宋体" panose="02010600030101010101" pitchFamily="2" charset="-122"/>
              </a:rPr>
              <a:t>，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 E</a:t>
            </a:r>
            <a:r>
              <a:rPr lang="zh-CN" sz="2800" b="0">
                <a:ea typeface="宋体" panose="02010600030101010101" pitchFamily="2" charset="-122"/>
              </a:rPr>
              <a:t>、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sz="28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66700"/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sz="2800" b="0">
                <a:ea typeface="宋体" panose="02010600030101010101" pitchFamily="2" charset="-122"/>
              </a:rPr>
              <a:t>分别是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AB</a:t>
            </a:r>
            <a:r>
              <a:rPr lang="zh-CN" sz="2800" b="0">
                <a:ea typeface="宋体" panose="02010600030101010101" pitchFamily="2" charset="-122"/>
              </a:rPr>
              <a:t>、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CD</a:t>
            </a:r>
            <a:r>
              <a:rPr lang="zh-CN" sz="2800" b="0">
                <a:ea typeface="宋体" panose="02010600030101010101" pitchFamily="2" charset="-122"/>
              </a:rPr>
              <a:t>的中点，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EF</a:t>
            </a:r>
            <a:r>
              <a:rPr lang="zh-CN" sz="2800" b="0">
                <a:ea typeface="宋体" panose="02010600030101010101" pitchFamily="2" charset="-122"/>
              </a:rPr>
              <a:t>分别交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BD</a:t>
            </a:r>
            <a:r>
              <a:rPr lang="zh-CN" sz="2800" b="0">
                <a:ea typeface="宋体" panose="02010600030101010101" pitchFamily="2" charset="-122"/>
              </a:rPr>
              <a:t>、</a:t>
            </a:r>
            <a:endParaRPr lang="zh-CN" sz="2800" b="0">
              <a:ea typeface="宋体" panose="02010600030101010101" pitchFamily="2" charset="-122"/>
            </a:endParaRPr>
          </a:p>
          <a:p>
            <a:pPr indent="266700"/>
            <a:r>
              <a:rPr lang="zh-CN" sz="2800" b="0">
                <a:ea typeface="宋体" panose="02010600030101010101" pitchFamily="2" charset="-122"/>
              </a:rPr>
              <a:t>  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AC</a:t>
            </a:r>
            <a:r>
              <a:rPr lang="zh-CN" sz="2800" b="0">
                <a:ea typeface="宋体" panose="02010600030101010101" pitchFamily="2" charset="-122"/>
              </a:rPr>
              <a:t>于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G</a:t>
            </a:r>
            <a:r>
              <a:rPr lang="zh-CN" sz="2800" b="0">
                <a:ea typeface="宋体" panose="02010600030101010101" pitchFamily="2" charset="-122"/>
              </a:rPr>
              <a:t>、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H  </a:t>
            </a:r>
            <a:r>
              <a:rPr lang="zh-CN" sz="2800" b="0">
                <a:ea typeface="宋体" panose="02010600030101010101" pitchFamily="2" charset="-122"/>
              </a:rPr>
              <a:t>，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sz="2800" b="0">
                <a:ea typeface="宋体" panose="02010600030101010101" pitchFamily="2" charset="-122"/>
              </a:rPr>
              <a:t>若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AD=6</a:t>
            </a:r>
            <a:r>
              <a:rPr lang="zh-CN" sz="2800" b="0">
                <a:ea typeface="宋体" panose="02010600030101010101" pitchFamily="2" charset="-122"/>
              </a:rPr>
              <a:t>，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BC=10</a:t>
            </a:r>
            <a:r>
              <a:rPr lang="zh-CN" sz="2800" b="0">
                <a:ea typeface="宋体" panose="02010600030101010101" pitchFamily="2" charset="-122"/>
              </a:rPr>
              <a:t>，则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GH</a:t>
            </a:r>
            <a:endParaRPr lang="en-US" sz="28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66700"/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sz="2800" b="0">
                <a:ea typeface="宋体" panose="02010600030101010101" pitchFamily="2" charset="-122"/>
              </a:rPr>
              <a:t>的长为（　　）</a:t>
            </a:r>
            <a:endParaRPr lang="zh-CN" sz="2800" b="0">
              <a:ea typeface="宋体" panose="02010600030101010101" pitchFamily="2" charset="-122"/>
            </a:endParaRPr>
          </a:p>
          <a:p>
            <a:pPr indent="266700"/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A</a:t>
            </a:r>
            <a:r>
              <a:rPr lang="zh-CN" sz="2800">
                <a:ea typeface="宋体" panose="02010600030101010101" pitchFamily="2" charset="-122"/>
                <a:sym typeface="+mn-ea"/>
              </a:rPr>
              <a:t>、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5        B</a:t>
            </a:r>
            <a:r>
              <a:rPr lang="zh-CN" sz="2800">
                <a:ea typeface="宋体" panose="02010600030101010101" pitchFamily="2" charset="-122"/>
                <a:sym typeface="+mn-ea"/>
              </a:rPr>
              <a:t>、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4           C</a:t>
            </a:r>
            <a:r>
              <a:rPr lang="zh-CN" sz="2800">
                <a:ea typeface="宋体" panose="02010600030101010101" pitchFamily="2" charset="-122"/>
                <a:sym typeface="+mn-ea"/>
              </a:rPr>
              <a:t>、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3            D</a:t>
            </a:r>
            <a:r>
              <a:rPr lang="zh-CN" sz="2800">
                <a:ea typeface="宋体" panose="02010600030101010101" pitchFamily="2" charset="-122"/>
                <a:sym typeface="+mn-ea"/>
              </a:rPr>
              <a:t>、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2</a:t>
            </a:r>
            <a:endParaRPr lang="zh-CN" altLang="en-US" sz="2800"/>
          </a:p>
          <a:p>
            <a:pPr indent="266700"/>
            <a:endParaRPr lang="zh-CN" altLang="en-US" sz="2800"/>
          </a:p>
        </p:txBody>
      </p:sp>
      <p:pic>
        <p:nvPicPr>
          <p:cNvPr id="8" name="图片 7"/>
          <p:cNvPicPr/>
          <p:nvPr/>
        </p:nvPicPr>
        <p:blipFill>
          <a:blip r:embed="rId1"/>
          <a:stretch>
            <a:fillRect/>
          </a:stretch>
        </p:blipFill>
        <p:spPr>
          <a:xfrm>
            <a:off x="8307070" y="3764280"/>
            <a:ext cx="2273935" cy="1495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" name="文本框 101"/>
          <p:cNvSpPr txBox="1"/>
          <p:nvPr/>
        </p:nvSpPr>
        <p:spPr>
          <a:xfrm>
            <a:off x="1905635" y="5121275"/>
            <a:ext cx="5080000" cy="383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66700"/>
            <a:r>
              <a:rPr lang="en-US" sz="100" b="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zh-CN" sz="100" b="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来源</a:t>
            </a:r>
            <a:r>
              <a:rPr lang="en-US" sz="100" b="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:@^zz</a:t>
            </a:r>
            <a:r>
              <a:rPr lang="en-US" sz="1050" b="0">
                <a:latin typeface="Times New Roman" panose="02020603050405020304" pitchFamily="18" charset="0"/>
                <a:ea typeface="宋体" panose="02010600030101010101" pitchFamily="2" charset="-122"/>
              </a:rPr>
              <a:t>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" name="文本框 101"/>
          <p:cNvSpPr txBox="1"/>
          <p:nvPr/>
        </p:nvSpPr>
        <p:spPr>
          <a:xfrm>
            <a:off x="556260" y="500380"/>
            <a:ext cx="718883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r>
              <a:rPr lang="en-US" altLang="zh-CN" sz="2800" b="0">
                <a:ea typeface="宋体" panose="02010600030101010101" pitchFamily="2" charset="-122"/>
              </a:rPr>
              <a:t>6.</a:t>
            </a:r>
            <a:r>
              <a:rPr lang="zh-CN" sz="2800" b="0">
                <a:ea typeface="宋体" panose="02010600030101010101" pitchFamily="2" charset="-122"/>
              </a:rPr>
              <a:t>如图，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sz="2800" b="0">
                <a:ea typeface="宋体" panose="02010600030101010101" pitchFamily="2" charset="-122"/>
              </a:rPr>
              <a:t>、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r>
              <a:rPr lang="zh-CN" sz="2800" b="0">
                <a:ea typeface="宋体" panose="02010600030101010101" pitchFamily="2" charset="-122"/>
              </a:rPr>
              <a:t>分别是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△ABC</a:t>
            </a:r>
            <a:r>
              <a:rPr lang="zh-CN" sz="2800" b="0">
                <a:ea typeface="宋体" panose="02010600030101010101" pitchFamily="2" charset="-122"/>
              </a:rPr>
              <a:t>的边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B</a:t>
            </a:r>
            <a:r>
              <a:rPr lang="zh-CN" sz="2800">
                <a:ea typeface="宋体" panose="02010600030101010101" pitchFamily="2" charset="-122"/>
                <a:sym typeface="+mn-ea"/>
              </a:rPr>
              <a:t>、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AC</a:t>
            </a:r>
            <a:r>
              <a:rPr lang="zh-CN" sz="2800">
                <a:ea typeface="宋体" panose="02010600030101010101" pitchFamily="2" charset="-122"/>
                <a:sym typeface="+mn-ea"/>
              </a:rPr>
              <a:t>的</a:t>
            </a:r>
            <a:endParaRPr lang="zh-CN" sz="2800">
              <a:ea typeface="宋体" panose="02010600030101010101" pitchFamily="2" charset="-122"/>
              <a:sym typeface="+mn-ea"/>
            </a:endParaRPr>
          </a:p>
          <a:p>
            <a:pPr indent="266700"/>
            <a:r>
              <a:rPr lang="zh-CN" sz="2800">
                <a:ea typeface="宋体" panose="02010600030101010101" pitchFamily="2" charset="-122"/>
                <a:sym typeface="+mn-ea"/>
              </a:rPr>
              <a:t>   中点，点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O</a:t>
            </a:r>
            <a:r>
              <a:rPr lang="zh-CN" sz="2800">
                <a:ea typeface="宋体" panose="02010600030101010101" pitchFamily="2" charset="-122"/>
                <a:sym typeface="+mn-ea"/>
              </a:rPr>
              <a:t>是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△ABC</a:t>
            </a:r>
            <a:r>
              <a:rPr lang="zh-CN" sz="2800">
                <a:ea typeface="宋体" panose="02010600030101010101" pitchFamily="2" charset="-122"/>
                <a:sym typeface="+mn-ea"/>
              </a:rPr>
              <a:t>内部任意一点，连接</a:t>
            </a:r>
            <a:endParaRPr lang="zh-CN" sz="2800">
              <a:ea typeface="宋体" panose="02010600030101010101" pitchFamily="2" charset="-122"/>
              <a:sym typeface="+mn-ea"/>
            </a:endParaRPr>
          </a:p>
          <a:p>
            <a:pPr indent="266700"/>
            <a:r>
              <a:rPr lang="zh-CN" sz="2800">
                <a:ea typeface="宋体" panose="02010600030101010101" pitchFamily="2" charset="-122"/>
                <a:sym typeface="+mn-ea"/>
              </a:rPr>
              <a:t>  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OB</a:t>
            </a:r>
            <a:r>
              <a:rPr lang="zh-CN" sz="2800">
                <a:ea typeface="宋体" panose="02010600030101010101" pitchFamily="2" charset="-122"/>
                <a:sym typeface="+mn-ea"/>
              </a:rPr>
              <a:t>、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OC  </a:t>
            </a:r>
            <a:r>
              <a:rPr lang="zh-CN" sz="2800">
                <a:ea typeface="宋体" panose="02010600030101010101" pitchFamily="2" charset="-122"/>
                <a:sym typeface="+mn-ea"/>
              </a:rPr>
              <a:t>， 点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G</a:t>
            </a:r>
            <a:r>
              <a:rPr lang="zh-CN" sz="2800">
                <a:ea typeface="宋体" panose="02010600030101010101" pitchFamily="2" charset="-122"/>
                <a:sym typeface="+mn-ea"/>
              </a:rPr>
              <a:t>、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F</a:t>
            </a:r>
            <a:r>
              <a:rPr lang="zh-CN" sz="2800">
                <a:ea typeface="宋体" panose="02010600030101010101" pitchFamily="2" charset="-122"/>
                <a:sym typeface="+mn-ea"/>
              </a:rPr>
              <a:t>分别是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OB</a:t>
            </a:r>
            <a:r>
              <a:rPr lang="zh-CN" sz="2800">
                <a:ea typeface="宋体" panose="02010600030101010101" pitchFamily="2" charset="-122"/>
                <a:sym typeface="+mn-ea"/>
              </a:rPr>
              <a:t>、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OC</a:t>
            </a:r>
            <a:r>
              <a:rPr lang="zh-CN" sz="2800">
                <a:ea typeface="宋体" panose="02010600030101010101" pitchFamily="2" charset="-122"/>
                <a:sym typeface="+mn-ea"/>
              </a:rPr>
              <a:t>的中</a:t>
            </a:r>
            <a:endParaRPr lang="zh-CN" sz="2800">
              <a:ea typeface="宋体" panose="02010600030101010101" pitchFamily="2" charset="-122"/>
              <a:sym typeface="+mn-ea"/>
            </a:endParaRPr>
          </a:p>
          <a:p>
            <a:pPr indent="266700"/>
            <a:r>
              <a:rPr lang="zh-CN" sz="2800">
                <a:ea typeface="宋体" panose="02010600030101010101" pitchFamily="2" charset="-122"/>
                <a:sym typeface="+mn-ea"/>
              </a:rPr>
              <a:t>  点，顺次连接点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D</a:t>
            </a:r>
            <a:r>
              <a:rPr lang="zh-CN" sz="2800">
                <a:ea typeface="宋体" panose="02010600030101010101" pitchFamily="2" charset="-122"/>
                <a:sym typeface="+mn-ea"/>
              </a:rPr>
              <a:t>、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G</a:t>
            </a:r>
            <a:r>
              <a:rPr lang="zh-CN" sz="2800">
                <a:ea typeface="宋体" panose="02010600030101010101" pitchFamily="2" charset="-122"/>
                <a:sym typeface="+mn-ea"/>
              </a:rPr>
              <a:t>、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F</a:t>
            </a:r>
            <a:r>
              <a:rPr lang="zh-CN" sz="2800">
                <a:ea typeface="宋体" panose="02010600030101010101" pitchFamily="2" charset="-122"/>
                <a:sym typeface="+mn-ea"/>
              </a:rPr>
              <a:t>、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E </a:t>
            </a:r>
            <a:r>
              <a:rPr lang="zh-CN" sz="2800">
                <a:ea typeface="宋体" panose="02010600030101010101" pitchFamily="2" charset="-122"/>
                <a:sym typeface="+mn-ea"/>
              </a:rPr>
              <a:t>． </a:t>
            </a:r>
            <a:endParaRPr lang="zh-CN" altLang="en-US" sz="2800"/>
          </a:p>
          <a:p>
            <a:pPr indent="266700"/>
            <a:r>
              <a:rPr lang="zh-CN" sz="2800">
                <a:ea typeface="宋体" panose="02010600030101010101" pitchFamily="2" charset="-122"/>
                <a:sym typeface="+mn-ea"/>
              </a:rPr>
              <a:t>  求证：四边形</a:t>
            </a: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DGFE</a:t>
            </a:r>
            <a:r>
              <a:rPr lang="zh-CN" sz="2800">
                <a:ea typeface="宋体" panose="02010600030101010101" pitchFamily="2" charset="-122"/>
                <a:sym typeface="+mn-ea"/>
              </a:rPr>
              <a:t>是平行四边形 </a:t>
            </a:r>
            <a:endParaRPr lang="en-US" sz="2800"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  <a:p>
            <a:pPr indent="266700"/>
            <a:endParaRPr lang="zh-CN" altLang="en-US" sz="2800"/>
          </a:p>
        </p:txBody>
      </p:sp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3556000" y="2330450"/>
            <a:ext cx="19050" cy="19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4"/>
          <p:cNvPicPr/>
          <p:nvPr/>
        </p:nvPicPr>
        <p:blipFill>
          <a:blip r:embed="rId2"/>
          <a:stretch>
            <a:fillRect/>
          </a:stretch>
        </p:blipFill>
        <p:spPr>
          <a:xfrm>
            <a:off x="8451850" y="693420"/>
            <a:ext cx="1768475" cy="21418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4" name="文本框 103"/>
          <p:cNvSpPr txBox="1"/>
          <p:nvPr/>
        </p:nvSpPr>
        <p:spPr>
          <a:xfrm>
            <a:off x="3556000" y="4335145"/>
            <a:ext cx="5080000" cy="2832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66700"/>
            <a:r>
              <a:rPr lang="en-US" sz="100" b="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[w</a:t>
            </a:r>
            <a:r>
              <a:rPr lang="zh-CN" sz="1050" b="0">
                <a:ea typeface="宋体" panose="02010600030101010101" pitchFamily="2" charset="-122"/>
              </a:rPr>
              <a:t></a:t>
            </a:r>
            <a:r>
              <a:rPr lang="en-US" sz="1050" b="0">
                <a:latin typeface="Calibri" panose="020F0502020204030204" charset="0"/>
                <a:ea typeface="宋体" panose="02010600030101010101" pitchFamily="2" charset="-122"/>
              </a:rPr>
              <a:t> 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691</Words>
  <Application>WPS 演示</Application>
  <PresentationFormat>宽屏</PresentationFormat>
  <Paragraphs>39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方正隶变_GBK</vt:lpstr>
      <vt:lpstr>Times New Roman</vt:lpstr>
      <vt:lpstr>Office 主题</vt:lpstr>
      <vt:lpstr>PowerPoint 演示文稿</vt:lpstr>
      <vt:lpstr>2.如图，在▱ABCD中，AD=8，点E，F分别是BD，CD的中点，则EF等于（   ）     A、2        B、3          C、4         D、5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qzuser</cp:lastModifiedBy>
  <cp:revision>1</cp:revision>
  <dcterms:created xsi:type="dcterms:W3CDTF">2018-11-05T14:16:27Z</dcterms:created>
  <dcterms:modified xsi:type="dcterms:W3CDTF">2018-11-05T14:36:44Z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