
<file path=[Content_Types].xml><?xml version="1.0" encoding="utf-8"?>
<Types xmlns="http://schemas.openxmlformats.org/package/2006/content-types">
  <Default Extension="jpeg" ContentType="image/jpeg"/>
  <Default Extension="wdp" ContentType="image/vnd.ms-photo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fonts/font1.fntdata" ContentType="application/x-fontdata"/>
  <Override PartName="/ppt/fonts/font10.fntdata" ContentType="application/x-fontdata"/>
  <Override PartName="/ppt/fonts/font2.fntdata" ContentType="application/x-fontdata"/>
  <Override PartName="/ppt/fonts/font3.fntdata" ContentType="application/x-fontdata"/>
  <Override PartName="/ppt/fonts/font4.fntdata" ContentType="application/x-fontdata"/>
  <Override PartName="/ppt/fonts/font5.fntdata" ContentType="application/x-fontdata"/>
  <Override PartName="/ppt/fonts/font6.fntdata" ContentType="application/x-fontdata"/>
  <Override PartName="/ppt/fonts/font7.fntdata" ContentType="application/x-fontdata"/>
  <Override PartName="/ppt/fonts/font8.fntdata" ContentType="application/x-fontdata"/>
  <Override PartName="/ppt/fonts/font9.fntdata" ContentType="application/x-fontdata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3"/>
    <p:sldId id="258" r:id="rId4"/>
    <p:sldId id="259" r:id="rId5"/>
    <p:sldId id="260" r:id="rId6"/>
    <p:sldId id="263" r:id="rId7"/>
    <p:sldId id="261" r:id="rId8"/>
    <p:sldId id="264" r:id="rId9"/>
    <p:sldId id="268" r:id="rId10"/>
    <p:sldId id="265" r:id="rId11"/>
    <p:sldId id="270" r:id="rId12"/>
    <p:sldId id="257" r:id="rId13"/>
  </p:sldIdLst>
  <p:sldSz cx="12192000" cy="6858000"/>
  <p:notesSz cx="6858000" cy="9144000"/>
  <p:embeddedFontLst>
    <p:embeddedFont>
      <p:font typeface="楷体" panose="02010609060101010101" pitchFamily="49" charset="-122"/>
      <p:regular r:id="rId17"/>
    </p:embeddedFont>
    <p:embeddedFont>
      <p:font typeface="微软雅黑" panose="020B0503020204020204" pitchFamily="34" charset="-122"/>
      <p:regular r:id="rId18"/>
    </p:embeddedFont>
    <p:embeddedFont>
      <p:font typeface="Calibri" panose="020F0502020204030204" charset="0"/>
      <p:regular r:id="rId19"/>
      <p:bold r:id="rId20"/>
      <p:italic r:id="rId21"/>
      <p:boldItalic r:id="rId22"/>
    </p:embeddedFont>
    <p:embeddedFont>
      <p:font typeface="Calibri Light" panose="020F0302020204030204" charset="0"/>
      <p:regular r:id="rId23"/>
      <p:italic r:id="rId24"/>
    </p:embeddedFont>
    <p:embeddedFont>
      <p:font typeface="字体管家娜娜体" panose="00020600040101010101" charset="-122"/>
      <p:regular r:id="rId25"/>
    </p:embeddedFont>
    <p:embeddedFont>
      <p:font typeface="锐字云字库魏体1.0" panose="02010604000000000000" charset="-122"/>
      <p:regular r:id="rId26"/>
    </p:embeddedFont>
  </p:embeddedFont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BDDB7"/>
    <a:srgbClr val="FEFAD7"/>
    <a:srgbClr val="FFEF7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72" d="100"/>
          <a:sy n="72" d="100"/>
        </p:scale>
        <p:origin x="618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6" Type="http://schemas.openxmlformats.org/officeDocument/2006/relationships/font" Target="fonts/font10.fntdata"/><Relationship Id="rId25" Type="http://schemas.openxmlformats.org/officeDocument/2006/relationships/font" Target="fonts/font9.fntdata"/><Relationship Id="rId24" Type="http://schemas.openxmlformats.org/officeDocument/2006/relationships/font" Target="fonts/font8.fntdata"/><Relationship Id="rId23" Type="http://schemas.openxmlformats.org/officeDocument/2006/relationships/font" Target="fonts/font7.fntdata"/><Relationship Id="rId22" Type="http://schemas.openxmlformats.org/officeDocument/2006/relationships/font" Target="fonts/font6.fntdata"/><Relationship Id="rId21" Type="http://schemas.openxmlformats.org/officeDocument/2006/relationships/font" Target="fonts/font5.fntdata"/><Relationship Id="rId20" Type="http://schemas.openxmlformats.org/officeDocument/2006/relationships/font" Target="fonts/font4.fntdata"/><Relationship Id="rId2" Type="http://schemas.openxmlformats.org/officeDocument/2006/relationships/theme" Target="theme/theme1.xml"/><Relationship Id="rId19" Type="http://schemas.openxmlformats.org/officeDocument/2006/relationships/font" Target="fonts/font3.fntdata"/><Relationship Id="rId18" Type="http://schemas.openxmlformats.org/officeDocument/2006/relationships/font" Target="fonts/font2.fntdata"/><Relationship Id="rId17" Type="http://schemas.openxmlformats.org/officeDocument/2006/relationships/font" Target="fonts/font1.fntdata"/><Relationship Id="rId16" Type="http://schemas.openxmlformats.org/officeDocument/2006/relationships/tableStyles" Target="tableStyles.xml"/><Relationship Id="rId15" Type="http://schemas.openxmlformats.org/officeDocument/2006/relationships/viewProps" Target="viewProps.xml"/><Relationship Id="rId14" Type="http://schemas.openxmlformats.org/officeDocument/2006/relationships/presProps" Target="presProps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microsoft.com/office/2007/relationships/hdphoto" Target="../media/hdphoto1.wdp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microsoft.com/office/2007/relationships/hdphoto" Target="../media/hdphoto1.wdp"/><Relationship Id="rId1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microsoft.com/office/2007/relationships/hdphoto" Target="../media/hdphoto2.wdp"/><Relationship Id="rId1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microsoft.com/office/2007/relationships/hdphoto" Target="../media/hdphoto2.wdp"/><Relationship Id="rId1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microsoft.com/office/2007/relationships/hdphoto" Target="../media/hdphoto2.wdp"/><Relationship Id="rId1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microsoft.com/office/2007/relationships/hdphoto" Target="../media/hdphoto2.wdp"/><Relationship Id="rId1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>
            <a:off x="-1" y="4479235"/>
            <a:ext cx="12192000" cy="1169333"/>
          </a:xfrm>
          <a:prstGeom prst="rect">
            <a:avLst/>
          </a:prstGeom>
          <a:solidFill>
            <a:srgbClr val="FEFAD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1"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backgroundRemoval t="9942" b="92163" l="734" r="9960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3913" b="11305"/>
          <a:stretch>
            <a:fillRect/>
          </a:stretch>
        </p:blipFill>
        <p:spPr>
          <a:xfrm>
            <a:off x="2128086" y="0"/>
            <a:ext cx="7935826" cy="4615069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4611370" y="3124200"/>
            <a:ext cx="3241675" cy="11068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6600" dirty="0">
                <a:latin typeface="锐字云字库魏体1.0" panose="02010604000000000000" charset="-122"/>
                <a:ea typeface="锐字云字库魏体1.0" panose="02010604000000000000" charset="-122"/>
                <a:cs typeface="锐字云字库魏体1.0" panose="02010604000000000000" charset="-122"/>
              </a:rPr>
              <a:t>11.</a:t>
            </a:r>
            <a:r>
              <a:rPr lang="zh-CN" altLang="en-US" sz="6600" dirty="0">
                <a:latin typeface="锐字云字库魏体1.0" panose="02010604000000000000" charset="-122"/>
                <a:ea typeface="锐字云字库魏体1.0" panose="02010604000000000000" charset="-122"/>
                <a:cs typeface="锐字云字库魏体1.0" panose="02010604000000000000" charset="-122"/>
              </a:rPr>
              <a:t>彩虹</a:t>
            </a:r>
            <a:endParaRPr lang="zh-CN" altLang="en-US" sz="6600" dirty="0">
              <a:latin typeface="锐字云字库魏体1.0" panose="02010604000000000000" charset="-122"/>
              <a:ea typeface="锐字云字库魏体1.0" panose="02010604000000000000" charset="-122"/>
              <a:cs typeface="锐字云字库魏体1.0" panose="02010604000000000000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3678555" y="4879975"/>
            <a:ext cx="510730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 sz="2400">
                <a:latin typeface="字体管家娜娜体" panose="00020600040101010101" charset="-122"/>
                <a:ea typeface="字体管家娜娜体" panose="00020600040101010101" charset="-122"/>
              </a:rPr>
              <a:t>虹字相关练习</a:t>
            </a:r>
            <a:endParaRPr lang="zh-CN" altLang="en-US" sz="2400">
              <a:latin typeface="字体管家娜娜体" panose="00020600040101010101" charset="-122"/>
              <a:ea typeface="字体管家娜娜体" panose="00020600040101010101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359469" y="337930"/>
            <a:ext cx="11473061" cy="6182139"/>
          </a:xfrm>
          <a:prstGeom prst="rect">
            <a:avLst/>
          </a:prstGeom>
          <a:solidFill>
            <a:srgbClr val="FEFAD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818" t="12151" r="22876" b="16800"/>
          <a:stretch>
            <a:fillRect/>
          </a:stretch>
        </p:blipFill>
        <p:spPr>
          <a:xfrm>
            <a:off x="305907" y="1992197"/>
            <a:ext cx="4692478" cy="3157407"/>
          </a:xfrm>
          <a:prstGeom prst="rect">
            <a:avLst/>
          </a:prstGeom>
        </p:spPr>
      </p:pic>
      <p:cxnSp>
        <p:nvCxnSpPr>
          <p:cNvPr id="6" name="直接连接符 5"/>
          <p:cNvCxnSpPr/>
          <p:nvPr/>
        </p:nvCxnSpPr>
        <p:spPr>
          <a:xfrm>
            <a:off x="5329616" y="2515417"/>
            <a:ext cx="5346603" cy="0"/>
          </a:xfrm>
          <a:prstGeom prst="line">
            <a:avLst/>
          </a:prstGeom>
          <a:ln>
            <a:solidFill>
              <a:srgbClr val="30303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文本框 7"/>
          <p:cNvSpPr txBox="1"/>
          <p:nvPr/>
        </p:nvSpPr>
        <p:spPr>
          <a:xfrm>
            <a:off x="5329555" y="1781175"/>
            <a:ext cx="518160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3600">
                <a:solidFill>
                  <a:schemeClr val="accent3">
                    <a:lumMod val="75000"/>
                  </a:schemeClr>
                </a:solidFill>
                <a:latin typeface="锐字云字库魏体1.0" panose="02010604000000000000" charset="-122"/>
                <a:ea typeface="锐字云字库魏体1.0" panose="02010604000000000000" charset="-122"/>
              </a:rPr>
              <a:t>你会加一加，换一换吗？</a:t>
            </a:r>
            <a:endParaRPr lang="zh-CN" altLang="en-US" sz="3600">
              <a:solidFill>
                <a:schemeClr val="accent3">
                  <a:lumMod val="75000"/>
                </a:schemeClr>
              </a:solidFill>
              <a:latin typeface="锐字云字库魏体1.0" panose="02010604000000000000" charset="-122"/>
              <a:ea typeface="锐字云字库魏体1.0" panose="02010604000000000000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5517515" y="3029585"/>
            <a:ext cx="53721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3600">
                <a:solidFill>
                  <a:schemeClr val="accent3">
                    <a:lumMod val="75000"/>
                  </a:schemeClr>
                </a:solidFill>
              </a:rPr>
              <a:t>虫</a:t>
            </a:r>
            <a:endParaRPr lang="zh-CN" altLang="en-US" sz="360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6327775" y="3060065"/>
            <a:ext cx="49403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3600">
                <a:solidFill>
                  <a:schemeClr val="accent3">
                    <a:lumMod val="75000"/>
                  </a:schemeClr>
                </a:solidFill>
              </a:rPr>
              <a:t>+</a:t>
            </a:r>
            <a:endParaRPr lang="en-US" altLang="zh-CN" sz="360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6983095" y="3091180"/>
            <a:ext cx="66929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3600">
                <a:solidFill>
                  <a:schemeClr val="accent3">
                    <a:lumMod val="75000"/>
                  </a:schemeClr>
                </a:solidFill>
              </a:rPr>
              <a:t>工</a:t>
            </a:r>
            <a:endParaRPr lang="zh-CN" altLang="en-US" sz="360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7820660" y="3168015"/>
            <a:ext cx="36385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3600">
                <a:solidFill>
                  <a:schemeClr val="accent3">
                    <a:lumMod val="75000"/>
                  </a:schemeClr>
                </a:solidFill>
              </a:rPr>
              <a:t>=</a:t>
            </a:r>
            <a:endParaRPr lang="en-US" altLang="zh-CN" sz="360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8565515" y="3091180"/>
            <a:ext cx="71120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3600">
                <a:solidFill>
                  <a:schemeClr val="accent3">
                    <a:lumMod val="75000"/>
                  </a:schemeClr>
                </a:solidFill>
              </a:rPr>
              <a:t>虹</a:t>
            </a:r>
            <a:endParaRPr lang="zh-CN" altLang="en-US" sz="360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5329555" y="3813175"/>
            <a:ext cx="429641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3600">
                <a:solidFill>
                  <a:schemeClr val="accent3">
                    <a:lumMod val="75000"/>
                  </a:schemeClr>
                </a:solidFill>
              </a:rPr>
              <a:t>（       ）</a:t>
            </a:r>
            <a:r>
              <a:rPr lang="en-US" altLang="zh-CN" sz="3600">
                <a:solidFill>
                  <a:schemeClr val="accent3">
                    <a:lumMod val="75000"/>
                  </a:schemeClr>
                </a:solidFill>
              </a:rPr>
              <a:t>+</a:t>
            </a:r>
            <a:r>
              <a:rPr lang="zh-CN" altLang="en-US" sz="3600">
                <a:solidFill>
                  <a:schemeClr val="accent3">
                    <a:lumMod val="75000"/>
                  </a:schemeClr>
                </a:solidFill>
              </a:rPr>
              <a:t>工</a:t>
            </a:r>
            <a:r>
              <a:rPr lang="en-US" altLang="zh-CN" sz="3600">
                <a:solidFill>
                  <a:schemeClr val="accent3">
                    <a:lumMod val="75000"/>
                  </a:schemeClr>
                </a:solidFill>
              </a:rPr>
              <a:t>=</a:t>
            </a:r>
            <a:r>
              <a:rPr lang="zh-CN" altLang="en-US" sz="3600">
                <a:solidFill>
                  <a:schemeClr val="accent3">
                    <a:lumMod val="75000"/>
                  </a:schemeClr>
                </a:solidFill>
              </a:rPr>
              <a:t>（       ）</a:t>
            </a:r>
            <a:endParaRPr lang="zh-CN" altLang="en-US" sz="360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15" name="文本框 14"/>
          <p:cNvSpPr txBox="1"/>
          <p:nvPr/>
        </p:nvSpPr>
        <p:spPr>
          <a:xfrm>
            <a:off x="5329555" y="4504055"/>
            <a:ext cx="429641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3600">
                <a:solidFill>
                  <a:schemeClr val="accent3">
                    <a:lumMod val="75000"/>
                  </a:schemeClr>
                </a:solidFill>
              </a:rPr>
              <a:t>（       ）</a:t>
            </a:r>
            <a:r>
              <a:rPr lang="en-US" altLang="zh-CN" sz="3600">
                <a:solidFill>
                  <a:schemeClr val="accent3">
                    <a:lumMod val="75000"/>
                  </a:schemeClr>
                </a:solidFill>
              </a:rPr>
              <a:t>+</a:t>
            </a:r>
            <a:r>
              <a:rPr lang="zh-CN" altLang="en-US" sz="3600">
                <a:solidFill>
                  <a:schemeClr val="accent3">
                    <a:lumMod val="75000"/>
                  </a:schemeClr>
                </a:solidFill>
              </a:rPr>
              <a:t>工</a:t>
            </a:r>
            <a:r>
              <a:rPr lang="en-US" altLang="zh-CN" sz="3600">
                <a:solidFill>
                  <a:schemeClr val="accent3">
                    <a:lumMod val="75000"/>
                  </a:schemeClr>
                </a:solidFill>
              </a:rPr>
              <a:t>=</a:t>
            </a:r>
            <a:r>
              <a:rPr lang="zh-CN" altLang="en-US" sz="3600">
                <a:solidFill>
                  <a:schemeClr val="accent3">
                    <a:lumMod val="75000"/>
                  </a:schemeClr>
                </a:solidFill>
              </a:rPr>
              <a:t>（       ）</a:t>
            </a:r>
            <a:endParaRPr lang="zh-CN" altLang="en-US" sz="360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5517515" y="5149215"/>
            <a:ext cx="429641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3600">
                <a:solidFill>
                  <a:schemeClr val="accent3">
                    <a:lumMod val="75000"/>
                  </a:schemeClr>
                </a:solidFill>
              </a:rPr>
              <a:t>虫  </a:t>
            </a:r>
            <a:r>
              <a:rPr lang="en-US" altLang="zh-CN" sz="3600">
                <a:solidFill>
                  <a:schemeClr val="accent3">
                    <a:lumMod val="75000"/>
                  </a:schemeClr>
                </a:solidFill>
              </a:rPr>
              <a:t>+</a:t>
            </a:r>
            <a:r>
              <a:rPr lang="zh-CN" altLang="en-US" sz="3600">
                <a:solidFill>
                  <a:schemeClr val="accent3">
                    <a:lumMod val="75000"/>
                  </a:schemeClr>
                </a:solidFill>
              </a:rPr>
              <a:t>（     ）</a:t>
            </a:r>
            <a:r>
              <a:rPr lang="en-US" altLang="zh-CN" sz="3600">
                <a:solidFill>
                  <a:schemeClr val="accent3">
                    <a:lumMod val="75000"/>
                  </a:schemeClr>
                </a:solidFill>
              </a:rPr>
              <a:t>=</a:t>
            </a:r>
            <a:r>
              <a:rPr lang="zh-CN" altLang="en-US" sz="3600">
                <a:solidFill>
                  <a:schemeClr val="accent3">
                    <a:lumMod val="75000"/>
                  </a:schemeClr>
                </a:solidFill>
              </a:rPr>
              <a:t>（      ）</a:t>
            </a:r>
            <a:endParaRPr lang="zh-CN" altLang="en-US" sz="360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17" name="文本框 16"/>
          <p:cNvSpPr txBox="1"/>
          <p:nvPr/>
        </p:nvSpPr>
        <p:spPr>
          <a:xfrm>
            <a:off x="5629910" y="5875020"/>
            <a:ext cx="429641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3600">
                <a:solidFill>
                  <a:schemeClr val="accent3">
                    <a:lumMod val="75000"/>
                  </a:schemeClr>
                </a:solidFill>
              </a:rPr>
              <a:t>虫  </a:t>
            </a:r>
            <a:r>
              <a:rPr lang="en-US" altLang="zh-CN" sz="3600">
                <a:solidFill>
                  <a:schemeClr val="accent3">
                    <a:lumMod val="75000"/>
                  </a:schemeClr>
                </a:solidFill>
              </a:rPr>
              <a:t>+</a:t>
            </a:r>
            <a:r>
              <a:rPr lang="zh-CN" altLang="en-US" sz="3600">
                <a:solidFill>
                  <a:schemeClr val="accent3">
                    <a:lumMod val="75000"/>
                  </a:schemeClr>
                </a:solidFill>
              </a:rPr>
              <a:t>（     ）</a:t>
            </a:r>
            <a:r>
              <a:rPr lang="en-US" altLang="zh-CN" sz="3600">
                <a:solidFill>
                  <a:schemeClr val="accent3">
                    <a:lumMod val="75000"/>
                  </a:schemeClr>
                </a:solidFill>
              </a:rPr>
              <a:t>=</a:t>
            </a:r>
            <a:r>
              <a:rPr lang="zh-CN" altLang="en-US" sz="3600">
                <a:solidFill>
                  <a:schemeClr val="accent3">
                    <a:lumMod val="75000"/>
                  </a:schemeClr>
                </a:solidFill>
              </a:rPr>
              <a:t>（      ）</a:t>
            </a:r>
            <a:endParaRPr lang="zh-CN" altLang="en-US" sz="3600">
              <a:solidFill>
                <a:schemeClr val="accent3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"/>
                            </p:stCondLst>
                            <p:childTnLst>
                              <p:par>
                                <p:cTn id="3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500"/>
                            </p:stCondLst>
                            <p:childTnLst>
                              <p:par>
                                <p:cTn id="3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000"/>
                            </p:stCondLst>
                            <p:childTnLst>
                              <p:par>
                                <p:cTn id="4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"/>
                            </p:stCondLst>
                            <p:childTnLst>
                              <p:par>
                                <p:cTn id="50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000"/>
                            </p:stCondLst>
                            <p:childTnLst>
                              <p:par>
                                <p:cTn id="54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1500"/>
                            </p:stCondLst>
                            <p:childTnLst>
                              <p:par>
                                <p:cTn id="58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>
            <a:off x="-1" y="4479235"/>
            <a:ext cx="12192000" cy="1169333"/>
          </a:xfrm>
          <a:prstGeom prst="rect">
            <a:avLst/>
          </a:prstGeom>
          <a:solidFill>
            <a:srgbClr val="FEFAD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1"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backgroundRemoval t="9942" b="92163" l="734" r="9960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3913" b="11305"/>
          <a:stretch>
            <a:fillRect/>
          </a:stretch>
        </p:blipFill>
        <p:spPr>
          <a:xfrm>
            <a:off x="2128086" y="0"/>
            <a:ext cx="7935826" cy="4615069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5752373" y="2702027"/>
            <a:ext cx="1761415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6600" dirty="0">
                <a:latin typeface="汉仪黑荔枝体简" panose="00020600040101010101" pitchFamily="18" charset="-122"/>
                <a:ea typeface="汉仪黑荔枝体简" panose="00020600040101010101" pitchFamily="18" charset="-122"/>
              </a:rPr>
              <a:t>谢谢</a:t>
            </a:r>
            <a:endParaRPr lang="zh-CN" altLang="en-US" sz="6600" dirty="0">
              <a:latin typeface="汉仪黑荔枝体简" panose="00020600040101010101" pitchFamily="18" charset="-122"/>
              <a:ea typeface="汉仪黑荔枝体简" panose="00020600040101010101" pitchFamily="18" charset="-122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4941838" y="2849217"/>
            <a:ext cx="1154162" cy="3684105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1400" dirty="0">
                <a:latin typeface="楷体" panose="02010609060101010101" pitchFamily="49" charset="-122"/>
                <a:ea typeface="楷体" panose="02010609060101010101" pitchFamily="49" charset="-122"/>
              </a:rPr>
              <a:t>Just for today I will try to live through this day only and not tackle my whole life problem at once.</a:t>
            </a:r>
            <a:endParaRPr lang="en-US" altLang="zh-CN" sz="1400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矩形 18"/>
          <p:cNvSpPr/>
          <p:nvPr/>
        </p:nvSpPr>
        <p:spPr>
          <a:xfrm>
            <a:off x="359469" y="337930"/>
            <a:ext cx="11473061" cy="6182139"/>
          </a:xfrm>
          <a:prstGeom prst="rect">
            <a:avLst/>
          </a:prstGeom>
          <a:solidFill>
            <a:srgbClr val="FEFAD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4" name="组合 3"/>
          <p:cNvGrpSpPr/>
          <p:nvPr/>
        </p:nvGrpSpPr>
        <p:grpSpPr>
          <a:xfrm>
            <a:off x="4980305" y="-110490"/>
            <a:ext cx="156845" cy="5492750"/>
            <a:chOff x="5174562" y="129334"/>
            <a:chExt cx="157091" cy="5630697"/>
          </a:xfrm>
        </p:grpSpPr>
        <p:cxnSp>
          <p:nvCxnSpPr>
            <p:cNvPr id="5" name="直接连接符 4"/>
            <p:cNvCxnSpPr/>
            <p:nvPr/>
          </p:nvCxnSpPr>
          <p:spPr>
            <a:xfrm>
              <a:off x="5247248" y="129334"/>
              <a:ext cx="0" cy="5630697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" name="椭圆 5"/>
            <p:cNvSpPr/>
            <p:nvPr/>
          </p:nvSpPr>
          <p:spPr>
            <a:xfrm>
              <a:off x="5176908" y="2229032"/>
              <a:ext cx="154745" cy="154745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  <p:sp>
          <p:nvSpPr>
            <p:cNvPr id="7" name="椭圆 6"/>
            <p:cNvSpPr/>
            <p:nvPr/>
          </p:nvSpPr>
          <p:spPr>
            <a:xfrm>
              <a:off x="5174563" y="3056685"/>
              <a:ext cx="154745" cy="154745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  <p:sp>
          <p:nvSpPr>
            <p:cNvPr id="8" name="椭圆 7"/>
            <p:cNvSpPr/>
            <p:nvPr/>
          </p:nvSpPr>
          <p:spPr>
            <a:xfrm>
              <a:off x="5174562" y="3914817"/>
              <a:ext cx="154745" cy="154745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  <p:sp>
          <p:nvSpPr>
            <p:cNvPr id="9" name="椭圆 8"/>
            <p:cNvSpPr/>
            <p:nvPr/>
          </p:nvSpPr>
          <p:spPr>
            <a:xfrm>
              <a:off x="5176907" y="4772949"/>
              <a:ext cx="154745" cy="154745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  <p:sp>
          <p:nvSpPr>
            <p:cNvPr id="10" name="椭圆 9"/>
            <p:cNvSpPr/>
            <p:nvPr/>
          </p:nvSpPr>
          <p:spPr>
            <a:xfrm>
              <a:off x="5174562" y="5600602"/>
              <a:ext cx="154745" cy="154745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</p:grpSp>
      <p:sp>
        <p:nvSpPr>
          <p:cNvPr id="11" name="文本框 10"/>
          <p:cNvSpPr txBox="1"/>
          <p:nvPr/>
        </p:nvSpPr>
        <p:spPr>
          <a:xfrm>
            <a:off x="5595776" y="1977690"/>
            <a:ext cx="3323581" cy="460375"/>
          </a:xfrm>
          <a:prstGeom prst="rect">
            <a:avLst/>
          </a:prstGeom>
          <a:noFill/>
          <a:ln w="19050">
            <a:noFill/>
            <a:prstDash val="dash"/>
          </a:ln>
        </p:spPr>
        <p:txBody>
          <a:bodyPr wrap="square" rtlCol="0">
            <a:spAutoFit/>
          </a:bodyPr>
          <a:lstStyle/>
          <a:p>
            <a:r>
              <a:rPr lang="en-US" altLang="zh-CN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0 1</a:t>
            </a: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  </a:t>
            </a:r>
            <a:r>
              <a:rPr lang="en-US" altLang="zh-CN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“</a:t>
            </a: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虹</a:t>
            </a:r>
            <a:r>
              <a:rPr lang="en-US" altLang="zh-CN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”</a:t>
            </a: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的组成</a:t>
            </a:r>
            <a:endParaRPr lang="zh-CN" altLang="en-US" sz="24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5595620" y="3027680"/>
            <a:ext cx="4408170" cy="460375"/>
          </a:xfrm>
          <a:prstGeom prst="rect">
            <a:avLst/>
          </a:prstGeom>
          <a:noFill/>
          <a:ln w="19050">
            <a:noFill/>
            <a:prstDash val="dash"/>
          </a:ln>
        </p:spPr>
        <p:txBody>
          <a:bodyPr wrap="square" rtlCol="0">
            <a:spAutoFit/>
          </a:bodyPr>
          <a:lstStyle/>
          <a:p>
            <a:r>
              <a:rPr lang="en-US" altLang="zh-CN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0 2</a:t>
            </a: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 </a:t>
            </a:r>
            <a:r>
              <a:rPr lang="en-US" altLang="zh-CN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“</a:t>
            </a: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虹</a:t>
            </a:r>
            <a:r>
              <a:rPr lang="en-US" altLang="zh-CN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”</a:t>
            </a: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可以组哪些词？</a:t>
            </a: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  </a:t>
            </a:r>
            <a:endParaRPr lang="zh-CN" altLang="en-US" sz="24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4" name="矩形 13"/>
          <p:cNvSpPr>
            <a:spLocks noChangeArrowheads="1"/>
          </p:cNvSpPr>
          <p:nvPr/>
        </p:nvSpPr>
        <p:spPr bwMode="auto">
          <a:xfrm>
            <a:off x="5595776" y="3449976"/>
            <a:ext cx="4561097" cy="50673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dirty="0">
                <a:latin typeface="楷体" panose="02010609060101010101" pitchFamily="49" charset="-122"/>
                <a:ea typeface="楷体" panose="02010609060101010101" pitchFamily="49" charset="-122"/>
              </a:rPr>
              <a:t>“hong”keyizunaxieci</a:t>
            </a:r>
            <a:r>
              <a:rPr lang="zh-CN" altLang="en-US" dirty="0">
                <a:latin typeface="楷体" panose="02010609060101010101" pitchFamily="49" charset="-122"/>
                <a:ea typeface="楷体" panose="02010609060101010101" pitchFamily="49" charset="-122"/>
              </a:rPr>
              <a:t>？</a:t>
            </a:r>
            <a:endParaRPr lang="zh-CN" altLang="en-US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5" name="文本框 14"/>
          <p:cNvSpPr txBox="1"/>
          <p:nvPr/>
        </p:nvSpPr>
        <p:spPr>
          <a:xfrm>
            <a:off x="5595620" y="4017645"/>
            <a:ext cx="6498590" cy="460375"/>
          </a:xfrm>
          <a:prstGeom prst="rect">
            <a:avLst/>
          </a:prstGeom>
          <a:noFill/>
          <a:ln w="19050">
            <a:noFill/>
            <a:prstDash val="dash"/>
          </a:ln>
        </p:spPr>
        <p:txBody>
          <a:bodyPr wrap="square" rtlCol="0">
            <a:spAutoFit/>
          </a:bodyPr>
          <a:lstStyle/>
          <a:p>
            <a:r>
              <a:rPr lang="en-US" altLang="zh-CN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0 3</a:t>
            </a: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  你会用组成的词语说一个简单的句子吗？</a:t>
            </a:r>
            <a:endParaRPr lang="zh-CN" altLang="en-US" sz="24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6" name="矩形 23"/>
          <p:cNvSpPr>
            <a:spLocks noChangeArrowheads="1"/>
          </p:cNvSpPr>
          <p:nvPr/>
        </p:nvSpPr>
        <p:spPr bwMode="auto">
          <a:xfrm>
            <a:off x="6306185" y="4439920"/>
            <a:ext cx="5788025" cy="50673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dirty="0">
                <a:latin typeface="楷体" panose="02010609060101010101" pitchFamily="49" charset="-122"/>
                <a:ea typeface="楷体" panose="02010609060101010101" pitchFamily="49" charset="-122"/>
              </a:rPr>
              <a:t>nihuiyongzuchengdeciyushuoyigejiandandejuzima</a:t>
            </a:r>
            <a:r>
              <a:rPr lang="zh-CN" altLang="en-US" dirty="0">
                <a:latin typeface="楷体" panose="02010609060101010101" pitchFamily="49" charset="-122"/>
                <a:ea typeface="楷体" panose="02010609060101010101" pitchFamily="49" charset="-122"/>
              </a:rPr>
              <a:t>？</a:t>
            </a:r>
            <a:endParaRPr lang="zh-CN" altLang="en-US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20" name="文本框 19"/>
          <p:cNvSpPr txBox="1"/>
          <p:nvPr/>
        </p:nvSpPr>
        <p:spPr>
          <a:xfrm>
            <a:off x="1758359" y="1785823"/>
            <a:ext cx="1761415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6600" dirty="0">
                <a:latin typeface="汉仪黑荔枝体简" panose="00020600040101010101" pitchFamily="18" charset="-122"/>
                <a:ea typeface="汉仪黑荔枝体简" panose="00020600040101010101" pitchFamily="18" charset="-122"/>
              </a:rPr>
              <a:t>目</a:t>
            </a:r>
            <a:endParaRPr lang="en-US" altLang="zh-CN" sz="6600" dirty="0">
              <a:latin typeface="汉仪黑荔枝体简" panose="00020600040101010101" pitchFamily="18" charset="-122"/>
              <a:ea typeface="汉仪黑荔枝体简" panose="00020600040101010101" pitchFamily="18" charset="-122"/>
            </a:endParaRPr>
          </a:p>
          <a:p>
            <a:pPr algn="ctr"/>
            <a:endParaRPr lang="en-US" altLang="zh-CN" sz="6600" dirty="0">
              <a:latin typeface="汉仪黑荔枝体简" panose="00020600040101010101" pitchFamily="18" charset="-122"/>
              <a:ea typeface="汉仪黑荔枝体简" panose="00020600040101010101" pitchFamily="18" charset="-122"/>
            </a:endParaRPr>
          </a:p>
          <a:p>
            <a:pPr algn="ctr"/>
            <a:r>
              <a:rPr lang="zh-CN" altLang="en-US" sz="6600" dirty="0">
                <a:latin typeface="汉仪黑荔枝体简" panose="00020600040101010101" pitchFamily="18" charset="-122"/>
                <a:ea typeface="汉仪黑荔枝体简" panose="00020600040101010101" pitchFamily="18" charset="-122"/>
              </a:rPr>
              <a:t>录</a:t>
            </a:r>
            <a:endParaRPr lang="en-US" altLang="zh-CN" sz="6600" dirty="0">
              <a:latin typeface="汉仪黑荔枝体简" panose="00020600040101010101" pitchFamily="18" charset="-122"/>
              <a:ea typeface="汉仪黑荔枝体简" panose="00020600040101010101" pitchFamily="18" charset="-122"/>
            </a:endParaRPr>
          </a:p>
        </p:txBody>
      </p:sp>
      <p:sp>
        <p:nvSpPr>
          <p:cNvPr id="2" name="矩形 1"/>
          <p:cNvSpPr>
            <a:spLocks noChangeArrowheads="1"/>
          </p:cNvSpPr>
          <p:nvPr/>
        </p:nvSpPr>
        <p:spPr bwMode="auto">
          <a:xfrm>
            <a:off x="5899785" y="2521585"/>
            <a:ext cx="2969895" cy="460375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p>
            <a:pPr algn="ctr">
              <a:lnSpc>
                <a:spcPct val="150000"/>
              </a:lnSpc>
            </a:pPr>
            <a:r>
              <a:rPr lang="en-US" altLang="zh-CN" sz="1600" dirty="0">
                <a:latin typeface="楷体" panose="02010609060101010101" pitchFamily="49" charset="-122"/>
                <a:ea typeface="楷体" panose="02010609060101010101" pitchFamily="49" charset="-122"/>
              </a:rPr>
              <a:t>“hong”dezucheng</a:t>
            </a:r>
            <a:endParaRPr lang="zh-CN" altLang="en-US" sz="1600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5595620" y="5151755"/>
            <a:ext cx="606298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400" b="1">
                <a:latin typeface="楷体" panose="02010609060101010101" pitchFamily="49" charset="-122"/>
                <a:ea typeface="楷体" panose="02010609060101010101" pitchFamily="49" charset="-122"/>
              </a:rPr>
              <a:t>0 4  </a:t>
            </a:r>
            <a:r>
              <a:rPr lang="zh-CN" altLang="en-US" sz="2400" b="1">
                <a:latin typeface="楷体" panose="02010609060101010101" pitchFamily="49" charset="-122"/>
                <a:ea typeface="楷体" panose="02010609060101010101" pitchFamily="49" charset="-122"/>
              </a:rPr>
              <a:t>可以用什么方法记住</a:t>
            </a:r>
            <a:r>
              <a:rPr lang="en-US" altLang="zh-CN" sz="2400" b="1">
                <a:latin typeface="楷体" panose="02010609060101010101" pitchFamily="49" charset="-122"/>
                <a:ea typeface="楷体" panose="02010609060101010101" pitchFamily="49" charset="-122"/>
              </a:rPr>
              <a:t>“</a:t>
            </a:r>
            <a:r>
              <a:rPr lang="zh-CN" altLang="en-US" sz="2400" b="1">
                <a:latin typeface="楷体" panose="02010609060101010101" pitchFamily="49" charset="-122"/>
                <a:ea typeface="楷体" panose="02010609060101010101" pitchFamily="49" charset="-122"/>
              </a:rPr>
              <a:t>虹</a:t>
            </a:r>
            <a:r>
              <a:rPr lang="en-US" altLang="zh-CN" sz="2400" b="1">
                <a:latin typeface="楷体" panose="02010609060101010101" pitchFamily="49" charset="-122"/>
                <a:ea typeface="楷体" panose="02010609060101010101" pitchFamily="49" charset="-122"/>
              </a:rPr>
              <a:t>”</a:t>
            </a:r>
            <a:r>
              <a:rPr lang="zh-CN" altLang="en-US" sz="2400" b="1">
                <a:latin typeface="楷体" panose="02010609060101010101" pitchFamily="49" charset="-122"/>
                <a:ea typeface="楷体" panose="02010609060101010101" pitchFamily="49" charset="-122"/>
              </a:rPr>
              <a:t>呢？</a:t>
            </a:r>
            <a:endParaRPr lang="zh-CN" altLang="en-US" sz="2400" b="1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21" name="矩形 23"/>
          <p:cNvSpPr>
            <a:spLocks noChangeArrowheads="1"/>
          </p:cNvSpPr>
          <p:nvPr/>
        </p:nvSpPr>
        <p:spPr bwMode="auto">
          <a:xfrm>
            <a:off x="5266690" y="5612130"/>
            <a:ext cx="6721475" cy="50673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p>
            <a:pPr algn="ctr">
              <a:lnSpc>
                <a:spcPct val="150000"/>
              </a:lnSpc>
            </a:pPr>
            <a:r>
              <a:rPr lang="en-US" altLang="zh-CN" dirty="0">
                <a:latin typeface="楷体" panose="02010609060101010101" pitchFamily="49" charset="-122"/>
                <a:ea typeface="楷体" panose="02010609060101010101" pitchFamily="49" charset="-122"/>
              </a:rPr>
              <a:t>keyiyongshenmfangfajizhu“hong”ne</a:t>
            </a:r>
            <a:r>
              <a:rPr lang="zh-CN" altLang="en-US" dirty="0">
                <a:latin typeface="楷体" panose="02010609060101010101" pitchFamily="49" charset="-122"/>
                <a:ea typeface="楷体" panose="02010609060101010101" pitchFamily="49" charset="-122"/>
              </a:rPr>
              <a:t>？</a:t>
            </a:r>
            <a:endParaRPr lang="zh-CN" altLang="en-US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500"/>
                            </p:stCondLst>
                            <p:childTnLst>
                              <p:par>
                                <p:cTn id="1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0"/>
                            </p:stCondLst>
                            <p:childTnLst>
                              <p:par>
                                <p:cTn id="23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000"/>
                            </p:stCondLst>
                            <p:childTnLst>
                              <p:par>
                                <p:cTn id="28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500"/>
                            </p:stCondLst>
                            <p:childTnLst>
                              <p:par>
                                <p:cTn id="32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0"/>
                            </p:stCondLst>
                            <p:childTnLst>
                              <p:par>
                                <p:cTn id="46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3" grpId="0"/>
      <p:bldP spid="14" grpId="0"/>
      <p:bldP spid="15" grpId="0"/>
      <p:bldP spid="16" grpId="0"/>
      <p:bldP spid="20" grpId="0"/>
      <p:bldP spid="2" grpId="0"/>
      <p:bldP spid="21" grpId="0"/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0" y="2690191"/>
            <a:ext cx="12191999" cy="1232452"/>
          </a:xfrm>
          <a:prstGeom prst="rect">
            <a:avLst/>
          </a:prstGeom>
          <a:solidFill>
            <a:srgbClr val="FEFAD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1" cstate="print"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backgroundRemoval t="9942" b="92163" l="734" r="9960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3913" b="11305"/>
          <a:stretch>
            <a:fillRect/>
          </a:stretch>
        </p:blipFill>
        <p:spPr>
          <a:xfrm>
            <a:off x="4062904" y="1861725"/>
            <a:ext cx="3543844" cy="2060918"/>
          </a:xfrm>
          <a:prstGeom prst="rect">
            <a:avLst/>
          </a:prstGeom>
        </p:spPr>
      </p:pic>
      <p:sp>
        <p:nvSpPr>
          <p:cNvPr id="4" name="矩形 3"/>
          <p:cNvSpPr/>
          <p:nvPr/>
        </p:nvSpPr>
        <p:spPr>
          <a:xfrm>
            <a:off x="5524582" y="3123650"/>
            <a:ext cx="596347" cy="609600"/>
          </a:xfrm>
          <a:prstGeom prst="rect">
            <a:avLst/>
          </a:prstGeom>
          <a:solidFill>
            <a:srgbClr val="7CA698"/>
          </a:solidFill>
          <a:ln>
            <a:noFill/>
          </a:ln>
          <a:effectLst>
            <a:outerShdw blurRad="50800" dist="25400" dir="5400000" algn="ctr" rotWithShape="0">
              <a:srgbClr val="000000">
                <a:alpha val="43137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400" b="1" dirty="0">
                <a:solidFill>
                  <a:schemeClr val="bg1"/>
                </a:solidFill>
                <a:latin typeface="汉仪黑荔枝体简" panose="00020600040101010101" pitchFamily="18" charset="-122"/>
                <a:ea typeface="汉仪黑荔枝体简" panose="00020600040101010101" pitchFamily="18" charset="-122"/>
              </a:rPr>
              <a:t>1</a:t>
            </a:r>
            <a:endParaRPr lang="zh-CN" altLang="en-US" sz="2400" b="1" dirty="0">
              <a:solidFill>
                <a:schemeClr val="bg1"/>
              </a:solidFill>
              <a:latin typeface="汉仪黑荔枝体简" panose="00020600040101010101" pitchFamily="18" charset="-122"/>
              <a:ea typeface="汉仪黑荔枝体简" panose="00020600040101010101" pitchFamily="18" charset="-122"/>
            </a:endParaRPr>
          </a:p>
        </p:txBody>
      </p:sp>
      <p:sp>
        <p:nvSpPr>
          <p:cNvPr id="6" name="矩形 23"/>
          <p:cNvSpPr>
            <a:spLocks noChangeArrowheads="1"/>
          </p:cNvSpPr>
          <p:nvPr/>
        </p:nvSpPr>
        <p:spPr bwMode="auto">
          <a:xfrm>
            <a:off x="4062904" y="4744615"/>
            <a:ext cx="3812352" cy="306705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 eaLnBrk="1" hangingPunct="1"/>
            <a:r>
              <a:rPr lang="en-US" sz="1400" dirty="0">
                <a:solidFill>
                  <a:schemeClr val="tx1">
                    <a:lumMod val="95000"/>
                    <a:lumOff val="5000"/>
                  </a:schemeClr>
                </a:solidFill>
                <a:latin typeface="汉仪黑荔枝体简" panose="00020600040101010101" pitchFamily="18" charset="-122"/>
                <a:ea typeface="汉仪黑荔枝体简" panose="00020600040101010101" pitchFamily="18" charset="-122"/>
              </a:rPr>
              <a:t>“hong”dezucheng</a:t>
            </a:r>
            <a:endParaRPr lang="en-US" sz="1400" dirty="0">
              <a:solidFill>
                <a:schemeClr val="tx1">
                  <a:lumMod val="95000"/>
                  <a:lumOff val="5000"/>
                </a:schemeClr>
              </a:solidFill>
              <a:latin typeface="汉仪黑荔枝体简" panose="00020600040101010101" pitchFamily="18" charset="-122"/>
              <a:ea typeface="汉仪黑荔枝体简" panose="00020600040101010101" pitchFamily="18" charset="-122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4434361" y="3923330"/>
            <a:ext cx="3323581" cy="460375"/>
          </a:xfrm>
          <a:prstGeom prst="rect">
            <a:avLst/>
          </a:prstGeom>
          <a:noFill/>
          <a:ln w="19050">
            <a:noFill/>
            <a:prstDash val="dash"/>
          </a:ln>
        </p:spPr>
        <p:txBody>
          <a:bodyPr wrap="square" rtlCol="0">
            <a:spAutoFit/>
          </a:bodyPr>
          <a:p>
            <a:r>
              <a:rPr lang="en-US" altLang="zh-CN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  “</a:t>
            </a: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虹</a:t>
            </a:r>
            <a:r>
              <a:rPr lang="en-US" altLang="zh-CN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”</a:t>
            </a: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的组成</a:t>
            </a:r>
            <a:endParaRPr lang="zh-CN" altLang="en-US" sz="24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/>
      <p:bldP spid="1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359469" y="337930"/>
            <a:ext cx="11473061" cy="6182139"/>
          </a:xfrm>
          <a:prstGeom prst="rect">
            <a:avLst/>
          </a:prstGeom>
          <a:solidFill>
            <a:srgbClr val="FEFAD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r="76740" b="37701"/>
          <a:stretch>
            <a:fillRect/>
          </a:stretch>
        </p:blipFill>
        <p:spPr>
          <a:xfrm>
            <a:off x="66810" y="2003436"/>
            <a:ext cx="2835965" cy="4178704"/>
          </a:xfrm>
          <a:prstGeom prst="rect">
            <a:avLst/>
          </a:prstGeom>
        </p:spPr>
      </p:pic>
      <p:sp>
        <p:nvSpPr>
          <p:cNvPr id="5" name="文本框 65"/>
          <p:cNvSpPr txBox="1">
            <a:spLocks noChangeArrowheads="1"/>
          </p:cNvSpPr>
          <p:nvPr/>
        </p:nvSpPr>
        <p:spPr bwMode="auto">
          <a:xfrm>
            <a:off x="5253770" y="1823922"/>
            <a:ext cx="5167065" cy="1383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/>
            <a:lvl2pPr marL="742950" indent="-285750"/>
            <a:lvl3pPr/>
            <a:lvl4pPr/>
            <a:lvl5pPr/>
            <a:lvl6pPr/>
            <a:lvl7pPr/>
            <a:lvl8pPr/>
            <a:lvl9pPr/>
          </a:lstStyle>
          <a:p>
            <a:pPr eaLnBrk="1" hangingPunct="1"/>
            <a:r>
              <a:rPr lang="zh-CN" sz="2800" b="1" dirty="0"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rPr>
              <a:t>亲爱的小朋友，你知道虹是由</a:t>
            </a:r>
            <a:endParaRPr lang="zh-CN" sz="2800" b="1" dirty="0">
              <a:latin typeface="楷体" panose="02010609060101010101" pitchFamily="49" charset="-122"/>
              <a:ea typeface="楷体" panose="02010609060101010101" pitchFamily="49" charset="-122"/>
              <a:cs typeface="Arial" panose="020B0604020202020204" pitchFamily="34" charset="0"/>
            </a:endParaRPr>
          </a:p>
          <a:p>
            <a:pPr eaLnBrk="1" hangingPunct="1"/>
            <a:endParaRPr lang="zh-CN" sz="2800" b="1" dirty="0">
              <a:latin typeface="楷体" panose="02010609060101010101" pitchFamily="49" charset="-122"/>
              <a:ea typeface="楷体" panose="02010609060101010101" pitchFamily="49" charset="-122"/>
              <a:cs typeface="Arial" panose="020B0604020202020204" pitchFamily="34" charset="0"/>
            </a:endParaRPr>
          </a:p>
          <a:p>
            <a:pPr eaLnBrk="1" hangingPunct="1"/>
            <a:r>
              <a:rPr lang="zh-CN" sz="2800" b="1" dirty="0"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rPr>
              <a:t>什么字加什么字组成的吗？</a:t>
            </a:r>
            <a:endParaRPr lang="zh-CN" sz="2800" b="1" dirty="0">
              <a:latin typeface="楷体" panose="02010609060101010101" pitchFamily="49" charset="-122"/>
              <a:ea typeface="楷体" panose="02010609060101010101" pitchFamily="49" charset="-122"/>
              <a:cs typeface="Arial" panose="020B0604020202020204" pitchFamily="34" charset="0"/>
            </a:endParaRPr>
          </a:p>
        </p:txBody>
      </p:sp>
      <p:cxnSp>
        <p:nvCxnSpPr>
          <p:cNvPr id="7" name="直接连接符 6"/>
          <p:cNvCxnSpPr/>
          <p:nvPr/>
        </p:nvCxnSpPr>
        <p:spPr>
          <a:xfrm>
            <a:off x="5329616" y="2515417"/>
            <a:ext cx="5346603" cy="0"/>
          </a:xfrm>
          <a:prstGeom prst="line">
            <a:avLst/>
          </a:prstGeom>
          <a:ln>
            <a:solidFill>
              <a:srgbClr val="30303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图片 8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043" r="48696" b="37701"/>
          <a:stretch>
            <a:fillRect/>
          </a:stretch>
        </p:blipFill>
        <p:spPr>
          <a:xfrm>
            <a:off x="2424092" y="1440219"/>
            <a:ext cx="2835965" cy="4178704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5536565" y="3845560"/>
            <a:ext cx="74993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3600"/>
              <a:t>虫</a:t>
            </a:r>
            <a:endParaRPr lang="zh-CN" altLang="en-US" sz="3600"/>
          </a:p>
        </p:txBody>
      </p:sp>
      <p:sp>
        <p:nvSpPr>
          <p:cNvPr id="11" name="文本框 10"/>
          <p:cNvSpPr txBox="1"/>
          <p:nvPr/>
        </p:nvSpPr>
        <p:spPr>
          <a:xfrm>
            <a:off x="6470015" y="3568700"/>
            <a:ext cx="537210" cy="92202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endParaRPr lang="zh-CN" altLang="en-US"/>
          </a:p>
          <a:p>
            <a:r>
              <a:rPr lang="en-US" altLang="zh-CN" sz="3600"/>
              <a:t>+</a:t>
            </a:r>
            <a:endParaRPr lang="en-US" altLang="zh-CN" sz="3600"/>
          </a:p>
        </p:txBody>
      </p:sp>
      <p:sp>
        <p:nvSpPr>
          <p:cNvPr id="12" name="文本框 11"/>
          <p:cNvSpPr txBox="1"/>
          <p:nvPr/>
        </p:nvSpPr>
        <p:spPr>
          <a:xfrm>
            <a:off x="7177405" y="3845560"/>
            <a:ext cx="77914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3600"/>
              <a:t>工</a:t>
            </a:r>
            <a:endParaRPr lang="zh-CN" altLang="en-US" sz="3600"/>
          </a:p>
        </p:txBody>
      </p:sp>
      <p:sp>
        <p:nvSpPr>
          <p:cNvPr id="13" name="文本框 12"/>
          <p:cNvSpPr txBox="1"/>
          <p:nvPr/>
        </p:nvSpPr>
        <p:spPr>
          <a:xfrm>
            <a:off x="7956550" y="3845560"/>
            <a:ext cx="69342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3600"/>
              <a:t>=</a:t>
            </a:r>
            <a:endParaRPr lang="en-US" altLang="zh-CN" sz="3600"/>
          </a:p>
        </p:txBody>
      </p:sp>
      <p:sp>
        <p:nvSpPr>
          <p:cNvPr id="14" name="文本框 13"/>
          <p:cNvSpPr txBox="1"/>
          <p:nvPr/>
        </p:nvSpPr>
        <p:spPr>
          <a:xfrm>
            <a:off x="8464550" y="3845560"/>
            <a:ext cx="96139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3600"/>
              <a:t>虹</a:t>
            </a:r>
            <a:endParaRPr lang="zh-CN" altLang="en-US" sz="36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500"/>
                            </p:stCondLst>
                            <p:childTnLst>
                              <p:par>
                                <p:cTn id="2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000"/>
                            </p:stCondLst>
                            <p:childTnLst>
                              <p:par>
                                <p:cTn id="3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3" grpId="0"/>
      <p:bldP spid="11" grpId="0"/>
      <p:bldP spid="12" grpId="0"/>
      <p:bldP spid="13" grpId="0"/>
      <p:bldP spid="1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0" y="2690191"/>
            <a:ext cx="12191999" cy="1232452"/>
          </a:xfrm>
          <a:prstGeom prst="rect">
            <a:avLst/>
          </a:prstGeom>
          <a:solidFill>
            <a:srgbClr val="FEFAD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1" cstate="print"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backgroundRemoval t="9942" b="92163" l="734" r="9960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3913" b="11305"/>
          <a:stretch>
            <a:fillRect/>
          </a:stretch>
        </p:blipFill>
        <p:spPr>
          <a:xfrm>
            <a:off x="4062904" y="1861725"/>
            <a:ext cx="3543844" cy="2060918"/>
          </a:xfrm>
          <a:prstGeom prst="rect">
            <a:avLst/>
          </a:prstGeom>
        </p:spPr>
      </p:pic>
      <p:sp>
        <p:nvSpPr>
          <p:cNvPr id="4" name="矩形 3"/>
          <p:cNvSpPr/>
          <p:nvPr/>
        </p:nvSpPr>
        <p:spPr>
          <a:xfrm>
            <a:off x="5524582" y="3123650"/>
            <a:ext cx="596347" cy="609600"/>
          </a:xfrm>
          <a:prstGeom prst="rect">
            <a:avLst/>
          </a:prstGeom>
          <a:solidFill>
            <a:srgbClr val="7CA698"/>
          </a:solidFill>
          <a:ln>
            <a:noFill/>
          </a:ln>
          <a:effectLst>
            <a:outerShdw blurRad="50800" dist="25400" dir="5400000" algn="ctr" rotWithShape="0">
              <a:srgbClr val="000000">
                <a:alpha val="43137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400" b="1" dirty="0">
                <a:solidFill>
                  <a:schemeClr val="bg1"/>
                </a:solidFill>
                <a:latin typeface="汉仪黑荔枝体简" panose="00020600040101010101" pitchFamily="18" charset="-122"/>
                <a:ea typeface="汉仪黑荔枝体简" panose="00020600040101010101" pitchFamily="18" charset="-122"/>
              </a:rPr>
              <a:t>2</a:t>
            </a:r>
            <a:endParaRPr lang="zh-CN" altLang="en-US" sz="2400" b="1" dirty="0">
              <a:solidFill>
                <a:schemeClr val="bg1"/>
              </a:solidFill>
              <a:latin typeface="汉仪黑荔枝体简" panose="00020600040101010101" pitchFamily="18" charset="-122"/>
              <a:ea typeface="汉仪黑荔枝体简" panose="00020600040101010101" pitchFamily="18" charset="-122"/>
            </a:endParaRPr>
          </a:p>
        </p:txBody>
      </p:sp>
      <p:sp>
        <p:nvSpPr>
          <p:cNvPr id="5" name="文本框 22"/>
          <p:cNvSpPr txBox="1">
            <a:spLocks noChangeArrowheads="1"/>
          </p:cNvSpPr>
          <p:nvPr/>
        </p:nvSpPr>
        <p:spPr bwMode="auto">
          <a:xfrm>
            <a:off x="4160138" y="4191938"/>
            <a:ext cx="3325236" cy="583565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/>
            <a:lvl2pPr marL="742950" indent="-285750"/>
            <a:lvl3pPr/>
            <a:lvl4pPr/>
            <a:lvl5pPr/>
            <a:lvl6pPr/>
            <a:lvl7pPr/>
            <a:lvl8pPr/>
            <a:lvl9pPr/>
          </a:lstStyle>
          <a:p>
            <a:pPr algn="ctr"/>
            <a:r>
              <a:rPr lang="zh-CN" altLang="en-US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锐字云字库魏体1.0" panose="02010604000000000000" charset="-122"/>
                <a:ea typeface="锐字云字库魏体1.0" panose="02010604000000000000" charset="-122"/>
              </a:rPr>
              <a:t>我会组词</a:t>
            </a:r>
            <a:endParaRPr lang="zh-CN" altLang="en-US" sz="3200" b="1" dirty="0">
              <a:solidFill>
                <a:schemeClr val="tx1">
                  <a:lumMod val="95000"/>
                  <a:lumOff val="5000"/>
                </a:schemeClr>
              </a:solidFill>
              <a:latin typeface="锐字云字库魏体1.0" panose="02010604000000000000" charset="-122"/>
              <a:ea typeface="锐字云字库魏体1.0" panose="02010604000000000000" charset="-122"/>
            </a:endParaRPr>
          </a:p>
        </p:txBody>
      </p:sp>
      <p:sp>
        <p:nvSpPr>
          <p:cNvPr id="6" name="矩形 23"/>
          <p:cNvSpPr>
            <a:spLocks noChangeArrowheads="1"/>
          </p:cNvSpPr>
          <p:nvPr/>
        </p:nvSpPr>
        <p:spPr bwMode="auto">
          <a:xfrm>
            <a:off x="4062904" y="4744615"/>
            <a:ext cx="3812352" cy="460375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 eaLnBrk="1" hangingPunct="1"/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汉仪黑荔枝体简" panose="00020600040101010101" pitchFamily="18" charset="-122"/>
                <a:ea typeface="汉仪黑荔枝体简" panose="00020600040101010101" pitchFamily="18" charset="-122"/>
              </a:rPr>
              <a:t>wohuizuci</a:t>
            </a:r>
            <a:endParaRPr lang="en-US" sz="2400" dirty="0">
              <a:solidFill>
                <a:schemeClr val="tx1">
                  <a:lumMod val="95000"/>
                  <a:lumOff val="5000"/>
                </a:schemeClr>
              </a:solidFill>
              <a:latin typeface="汉仪黑荔枝体简" panose="00020600040101010101" pitchFamily="18" charset="-122"/>
              <a:ea typeface="汉仪黑荔枝体简" panose="00020600040101010101" pitchFamily="18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359469" y="337930"/>
            <a:ext cx="11473061" cy="6182139"/>
          </a:xfrm>
          <a:prstGeom prst="rect">
            <a:avLst/>
          </a:prstGeom>
          <a:solidFill>
            <a:srgbClr val="FEFAD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2050" y="942684"/>
            <a:ext cx="5161129" cy="5396700"/>
          </a:xfrm>
          <a:prstGeom prst="rect">
            <a:avLst/>
          </a:prstGeom>
        </p:spPr>
      </p:pic>
      <p:sp>
        <p:nvSpPr>
          <p:cNvPr id="8" name="文本框 7"/>
          <p:cNvSpPr txBox="1"/>
          <p:nvPr/>
        </p:nvSpPr>
        <p:spPr>
          <a:xfrm>
            <a:off x="1116965" y="690880"/>
            <a:ext cx="4044950" cy="101473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6000">
                <a:solidFill>
                  <a:schemeClr val="accent1">
                    <a:lumMod val="75000"/>
                  </a:schemeClr>
                </a:solidFill>
                <a:latin typeface="锐字云字库魏体1.0" panose="02010604000000000000" charset="-122"/>
                <a:ea typeface="锐字云字库魏体1.0" panose="02010604000000000000" charset="-122"/>
              </a:rPr>
              <a:t>我会组词</a:t>
            </a:r>
            <a:r>
              <a:rPr lang="zh-CN" altLang="en-US" sz="4000">
                <a:solidFill>
                  <a:schemeClr val="accent1">
                    <a:lumMod val="75000"/>
                  </a:schemeClr>
                </a:solidFill>
                <a:latin typeface="锐字云字库魏体1.0" panose="02010604000000000000" charset="-122"/>
                <a:ea typeface="锐字云字库魏体1.0" panose="02010604000000000000" charset="-122"/>
              </a:rPr>
              <a:t>：</a:t>
            </a:r>
            <a:endParaRPr lang="zh-CN" altLang="en-US" sz="4000">
              <a:solidFill>
                <a:schemeClr val="accent1">
                  <a:lumMod val="75000"/>
                </a:schemeClr>
              </a:solidFill>
              <a:latin typeface="锐字云字库魏体1.0" panose="02010604000000000000" charset="-122"/>
              <a:ea typeface="锐字云字库魏体1.0" panose="02010604000000000000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962025" y="1582420"/>
            <a:ext cx="6548120" cy="92202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5400">
                <a:solidFill>
                  <a:srgbClr val="FF0000"/>
                </a:solidFill>
                <a:latin typeface="锐字云字库魏体1.0" panose="02010604000000000000" charset="-122"/>
                <a:ea typeface="锐字云字库魏体1.0" panose="02010604000000000000" charset="-122"/>
              </a:rPr>
              <a:t>“</a:t>
            </a:r>
            <a:r>
              <a:rPr lang="zh-CN" altLang="en-US" sz="4000">
                <a:solidFill>
                  <a:srgbClr val="FF0000"/>
                </a:solidFill>
                <a:latin typeface="锐字云字库魏体1.0" panose="02010604000000000000" charset="-122"/>
                <a:ea typeface="锐字云字库魏体1.0" panose="02010604000000000000" charset="-122"/>
              </a:rPr>
              <a:t>虹</a:t>
            </a:r>
            <a:r>
              <a:rPr lang="en-US" altLang="zh-CN" sz="4000">
                <a:solidFill>
                  <a:srgbClr val="FF0000"/>
                </a:solidFill>
                <a:latin typeface="锐字云字库魏体1.0" panose="02010604000000000000" charset="-122"/>
                <a:ea typeface="锐字云字库魏体1.0" panose="02010604000000000000" charset="-122"/>
              </a:rPr>
              <a:t>”</a:t>
            </a:r>
            <a:r>
              <a:rPr lang="zh-CN" altLang="en-US" sz="4000">
                <a:solidFill>
                  <a:srgbClr val="FF0000"/>
                </a:solidFill>
                <a:latin typeface="锐字云字库魏体1.0" panose="02010604000000000000" charset="-122"/>
                <a:ea typeface="锐字云字库魏体1.0" panose="02010604000000000000" charset="-122"/>
              </a:rPr>
              <a:t>可以组成哪些词语呢？</a:t>
            </a:r>
            <a:endParaRPr lang="zh-CN" altLang="en-US" sz="4000">
              <a:solidFill>
                <a:srgbClr val="FF0000"/>
              </a:solidFill>
              <a:latin typeface="锐字云字库魏体1.0" panose="02010604000000000000" charset="-122"/>
              <a:ea typeface="锐字云字库魏体1.0" panose="02010604000000000000" charset="-122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2305050" y="3315970"/>
            <a:ext cx="2305050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4400">
                <a:solidFill>
                  <a:schemeClr val="accent3">
                    <a:lumMod val="75000"/>
                  </a:schemeClr>
                </a:solidFill>
                <a:latin typeface="锐字云字库魏体1.0" panose="02010604000000000000" charset="-122"/>
                <a:ea typeface="锐字云字库魏体1.0" panose="02010604000000000000" charset="-122"/>
              </a:rPr>
              <a:t>彩虹</a:t>
            </a:r>
            <a:endParaRPr lang="zh-CN" altLang="en-US" sz="4400">
              <a:solidFill>
                <a:schemeClr val="accent3">
                  <a:lumMod val="75000"/>
                </a:schemeClr>
              </a:solidFill>
              <a:latin typeface="锐字云字库魏体1.0" panose="02010604000000000000" charset="-122"/>
              <a:ea typeface="锐字云字库魏体1.0" panose="02010604000000000000" charset="-122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4355465" y="3315970"/>
            <a:ext cx="1329690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4400">
                <a:solidFill>
                  <a:schemeClr val="accent3">
                    <a:lumMod val="75000"/>
                  </a:schemeClr>
                </a:solidFill>
                <a:latin typeface="锐字云字库魏体1.0" panose="02010604000000000000" charset="-122"/>
                <a:ea typeface="锐字云字库魏体1.0" panose="02010604000000000000" charset="-122"/>
              </a:rPr>
              <a:t>霓虹</a:t>
            </a:r>
            <a:endParaRPr lang="zh-CN" altLang="en-US" sz="4400">
              <a:solidFill>
                <a:schemeClr val="accent3">
                  <a:lumMod val="75000"/>
                </a:schemeClr>
              </a:solidFill>
              <a:latin typeface="锐字云字库魏体1.0" panose="02010604000000000000" charset="-122"/>
              <a:ea typeface="锐字云字库魏体1.0" panose="02010604000000000000" charset="-122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2305050" y="4200525"/>
            <a:ext cx="1670685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4400">
                <a:solidFill>
                  <a:schemeClr val="accent3">
                    <a:lumMod val="75000"/>
                  </a:schemeClr>
                </a:solidFill>
                <a:latin typeface="锐字云字库魏体1.0" panose="02010604000000000000" charset="-122"/>
                <a:ea typeface="锐字云字库魏体1.0" panose="02010604000000000000" charset="-122"/>
              </a:rPr>
              <a:t>长虹</a:t>
            </a:r>
            <a:endParaRPr lang="zh-CN" altLang="en-US" sz="4400">
              <a:solidFill>
                <a:schemeClr val="accent3">
                  <a:lumMod val="75000"/>
                </a:schemeClr>
              </a:solidFill>
              <a:latin typeface="锐字云字库魏体1.0" panose="02010604000000000000" charset="-122"/>
              <a:ea typeface="锐字云字库魏体1.0" panose="02010604000000000000" charset="-122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4334510" y="4200525"/>
            <a:ext cx="1371600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4400">
                <a:solidFill>
                  <a:schemeClr val="accent3">
                    <a:lumMod val="75000"/>
                  </a:schemeClr>
                </a:solidFill>
                <a:latin typeface="锐字云字库魏体1.0" panose="02010604000000000000" charset="-122"/>
                <a:ea typeface="锐字云字库魏体1.0" panose="02010604000000000000" charset="-122"/>
              </a:rPr>
              <a:t>虹膜</a:t>
            </a:r>
            <a:endParaRPr lang="zh-CN" altLang="en-US" sz="4400">
              <a:solidFill>
                <a:schemeClr val="accent3">
                  <a:lumMod val="75000"/>
                </a:schemeClr>
              </a:solidFill>
              <a:latin typeface="锐字云字库魏体1.0" panose="02010604000000000000" charset="-122"/>
              <a:ea typeface="锐字云字库魏体1.0" panose="02010604000000000000" charset="-122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2305050" y="5340350"/>
            <a:ext cx="1880870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4400">
                <a:solidFill>
                  <a:schemeClr val="accent3">
                    <a:lumMod val="75000"/>
                  </a:schemeClr>
                </a:solidFill>
                <a:latin typeface="锐字云字库魏体1.0" panose="02010604000000000000" charset="-122"/>
                <a:ea typeface="锐字云字库魏体1.0" panose="02010604000000000000" charset="-122"/>
              </a:rPr>
              <a:t>虹桥</a:t>
            </a:r>
            <a:endParaRPr lang="zh-CN" altLang="en-US" sz="4400">
              <a:solidFill>
                <a:schemeClr val="accent3">
                  <a:lumMod val="75000"/>
                </a:schemeClr>
              </a:solidFill>
              <a:latin typeface="锐字云字库魏体1.0" panose="02010604000000000000" charset="-122"/>
              <a:ea typeface="锐字云字库魏体1.0" panose="02010604000000000000" charset="-122"/>
            </a:endParaRPr>
          </a:p>
        </p:txBody>
      </p:sp>
      <p:sp>
        <p:nvSpPr>
          <p:cNvPr id="15" name="文本框 14"/>
          <p:cNvSpPr txBox="1"/>
          <p:nvPr/>
        </p:nvSpPr>
        <p:spPr>
          <a:xfrm>
            <a:off x="4334510" y="5340350"/>
            <a:ext cx="1993900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4400">
                <a:solidFill>
                  <a:schemeClr val="accent3">
                    <a:lumMod val="75000"/>
                  </a:schemeClr>
                </a:solidFill>
                <a:latin typeface="锐字云字库魏体1.0" panose="02010604000000000000" charset="-122"/>
                <a:ea typeface="锐字云字库魏体1.0" panose="02010604000000000000" charset="-122"/>
              </a:rPr>
              <a:t>霓虹灯</a:t>
            </a:r>
            <a:endParaRPr lang="zh-CN" altLang="en-US" sz="4400">
              <a:solidFill>
                <a:schemeClr val="accent3">
                  <a:lumMod val="75000"/>
                </a:schemeClr>
              </a:solidFill>
              <a:latin typeface="锐字云字库魏体1.0" panose="02010604000000000000" charset="-122"/>
              <a:ea typeface="锐字云字库魏体1.0" panose="02010604000000000000" charset="-122"/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2740660" y="2355850"/>
            <a:ext cx="385127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400">
                <a:solidFill>
                  <a:srgbClr val="C00000"/>
                </a:solidFill>
                <a:latin typeface="锐字云字库魏体1.0" panose="02010604000000000000" charset="-122"/>
                <a:ea typeface="锐字云字库魏体1.0" panose="02010604000000000000" charset="-122"/>
              </a:rPr>
              <a:t>快来比一比，看谁组的多</a:t>
            </a:r>
            <a:endParaRPr lang="zh-CN" altLang="en-US" sz="2400">
              <a:solidFill>
                <a:srgbClr val="C00000"/>
              </a:solidFill>
              <a:latin typeface="锐字云字库魏体1.0" panose="02010604000000000000" charset="-122"/>
              <a:ea typeface="锐字云字库魏体1.0" panose="02010604000000000000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0" y="2690191"/>
            <a:ext cx="12191999" cy="1232452"/>
          </a:xfrm>
          <a:prstGeom prst="rect">
            <a:avLst/>
          </a:prstGeom>
          <a:solidFill>
            <a:srgbClr val="FEFAD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1" cstate="print"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backgroundRemoval t="9942" b="92163" l="734" r="9960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3913" b="11305"/>
          <a:stretch>
            <a:fillRect/>
          </a:stretch>
        </p:blipFill>
        <p:spPr>
          <a:xfrm>
            <a:off x="4062904" y="1861725"/>
            <a:ext cx="3543844" cy="2060918"/>
          </a:xfrm>
          <a:prstGeom prst="rect">
            <a:avLst/>
          </a:prstGeom>
        </p:spPr>
      </p:pic>
      <p:sp>
        <p:nvSpPr>
          <p:cNvPr id="4" name="矩形 3"/>
          <p:cNvSpPr/>
          <p:nvPr/>
        </p:nvSpPr>
        <p:spPr>
          <a:xfrm>
            <a:off x="5524582" y="3123650"/>
            <a:ext cx="596347" cy="609600"/>
          </a:xfrm>
          <a:prstGeom prst="rect">
            <a:avLst/>
          </a:prstGeom>
          <a:solidFill>
            <a:srgbClr val="7CA698"/>
          </a:solidFill>
          <a:ln>
            <a:noFill/>
          </a:ln>
          <a:effectLst>
            <a:outerShdw blurRad="50800" dist="25400" dir="5400000" algn="ctr" rotWithShape="0">
              <a:srgbClr val="000000">
                <a:alpha val="43137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400" b="1" dirty="0">
                <a:solidFill>
                  <a:schemeClr val="bg1"/>
                </a:solidFill>
                <a:latin typeface="汉仪黑荔枝体简" panose="00020600040101010101" pitchFamily="18" charset="-122"/>
                <a:ea typeface="汉仪黑荔枝体简" panose="00020600040101010101" pitchFamily="18" charset="-122"/>
              </a:rPr>
              <a:t>3</a:t>
            </a:r>
            <a:endParaRPr lang="zh-CN" altLang="en-US" sz="2400" b="1" dirty="0">
              <a:solidFill>
                <a:schemeClr val="bg1"/>
              </a:solidFill>
              <a:latin typeface="汉仪黑荔枝体简" panose="00020600040101010101" pitchFamily="18" charset="-122"/>
              <a:ea typeface="汉仪黑荔枝体简" panose="00020600040101010101" pitchFamily="18" charset="-122"/>
            </a:endParaRPr>
          </a:p>
        </p:txBody>
      </p:sp>
      <p:sp>
        <p:nvSpPr>
          <p:cNvPr id="5" name="文本框 22"/>
          <p:cNvSpPr txBox="1">
            <a:spLocks noChangeArrowheads="1"/>
          </p:cNvSpPr>
          <p:nvPr/>
        </p:nvSpPr>
        <p:spPr bwMode="auto">
          <a:xfrm>
            <a:off x="4159885" y="4191635"/>
            <a:ext cx="4065270" cy="64516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/>
            <a:lvl2pPr marL="742950" indent="-285750"/>
            <a:lvl3pPr/>
            <a:lvl4pPr/>
            <a:lvl5pPr/>
            <a:lvl6pPr/>
            <a:lvl7pPr/>
            <a:lvl8pPr/>
            <a:lvl9pPr/>
          </a:lstStyle>
          <a:p>
            <a:pPr algn="ctr"/>
            <a:r>
              <a:rPr lang="zh-CN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锐字云字库魏体1.0" panose="02010604000000000000" charset="-122"/>
                <a:ea typeface="锐字云字库魏体1.0" panose="02010604000000000000" charset="-122"/>
                <a:sym typeface="微软雅黑" panose="020B0503020204020204" pitchFamily="34" charset="-122"/>
              </a:rPr>
              <a:t>你会扩词造句吗？</a:t>
            </a:r>
            <a:endParaRPr lang="zh-CN" sz="3600" b="1" dirty="0">
              <a:solidFill>
                <a:schemeClr val="tx1">
                  <a:lumMod val="95000"/>
                  <a:lumOff val="5000"/>
                </a:schemeClr>
              </a:solidFill>
              <a:latin typeface="锐字云字库魏体1.0" panose="02010604000000000000" charset="-122"/>
              <a:ea typeface="锐字云字库魏体1.0" panose="02010604000000000000" charset="-122"/>
            </a:endParaRPr>
          </a:p>
        </p:txBody>
      </p:sp>
      <p:sp>
        <p:nvSpPr>
          <p:cNvPr id="6" name="矩形 23"/>
          <p:cNvSpPr>
            <a:spLocks noChangeArrowheads="1"/>
          </p:cNvSpPr>
          <p:nvPr/>
        </p:nvSpPr>
        <p:spPr bwMode="auto">
          <a:xfrm>
            <a:off x="4486910" y="4716780"/>
            <a:ext cx="3260725" cy="460375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 eaLnBrk="1" hangingPunct="1"/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汉仪黑荔枝体简" panose="00020600040101010101" pitchFamily="18" charset="-122"/>
                <a:ea typeface="汉仪黑荔枝体简" panose="00020600040101010101" pitchFamily="18" charset="-122"/>
              </a:rPr>
              <a:t>nihuikuocizaojuma</a:t>
            </a:r>
            <a:r>
              <a:rPr lang="zh-CN" alt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汉仪黑荔枝体简" panose="00020600040101010101" pitchFamily="18" charset="-122"/>
                <a:ea typeface="汉仪黑荔枝体简" panose="00020600040101010101" pitchFamily="18" charset="-122"/>
              </a:rPr>
              <a:t>？</a:t>
            </a:r>
            <a:endParaRPr lang="zh-CN" altLang="en-US" sz="2400" dirty="0">
              <a:solidFill>
                <a:schemeClr val="tx1">
                  <a:lumMod val="95000"/>
                  <a:lumOff val="5000"/>
                </a:schemeClr>
              </a:solidFill>
              <a:latin typeface="汉仪黑荔枝体简" panose="00020600040101010101" pitchFamily="18" charset="-122"/>
              <a:ea typeface="汉仪黑荔枝体简" panose="00020600040101010101" pitchFamily="18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359469" y="337930"/>
            <a:ext cx="11473061" cy="6182139"/>
          </a:xfrm>
          <a:prstGeom prst="rect">
            <a:avLst/>
          </a:prstGeom>
          <a:solidFill>
            <a:srgbClr val="FEFAD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 rotWithShape="1"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r="76740" b="37701"/>
          <a:stretch>
            <a:fillRect/>
          </a:stretch>
        </p:blipFill>
        <p:spPr>
          <a:xfrm>
            <a:off x="1249318" y="4965244"/>
            <a:ext cx="1055401" cy="1555100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 rotWithShape="1"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r="76740" b="37701"/>
          <a:stretch>
            <a:fillRect/>
          </a:stretch>
        </p:blipFill>
        <p:spPr>
          <a:xfrm>
            <a:off x="1248775" y="3051989"/>
            <a:ext cx="1055401" cy="1555100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 rotWithShape="1"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r="76740" b="37701"/>
          <a:stretch>
            <a:fillRect/>
          </a:stretch>
        </p:blipFill>
        <p:spPr>
          <a:xfrm>
            <a:off x="1249024" y="1139369"/>
            <a:ext cx="1055401" cy="1555100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4120515" y="591185"/>
            <a:ext cx="3950335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4000">
                <a:solidFill>
                  <a:srgbClr val="C00000"/>
                </a:solidFill>
                <a:latin typeface="锐字云字库魏体1.0" panose="02010604000000000000" charset="-122"/>
                <a:ea typeface="锐字云字库魏体1.0" panose="02010604000000000000" charset="-122"/>
              </a:rPr>
              <a:t>扩词造句你最棒！</a:t>
            </a:r>
            <a:endParaRPr lang="zh-CN" altLang="en-US" sz="4000">
              <a:solidFill>
                <a:srgbClr val="C00000"/>
              </a:solidFill>
              <a:latin typeface="锐字云字库魏体1.0" panose="02010604000000000000" charset="-122"/>
              <a:ea typeface="锐字云字库魏体1.0" panose="02010604000000000000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2597785" y="1766570"/>
            <a:ext cx="71120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800">
                <a:solidFill>
                  <a:schemeClr val="accent3">
                    <a:lumMod val="75000"/>
                  </a:schemeClr>
                </a:solidFill>
              </a:rPr>
              <a:t>虹</a:t>
            </a:r>
            <a:endParaRPr lang="zh-CN" altLang="en-US" sz="280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15" name="文本框 14"/>
          <p:cNvSpPr txBox="1"/>
          <p:nvPr/>
        </p:nvSpPr>
        <p:spPr>
          <a:xfrm>
            <a:off x="3425190" y="1810385"/>
            <a:ext cx="135064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800">
                <a:solidFill>
                  <a:schemeClr val="accent3">
                    <a:lumMod val="75000"/>
                  </a:schemeClr>
                </a:solidFill>
              </a:rPr>
              <a:t>（霓虹）</a:t>
            </a:r>
            <a:endParaRPr lang="zh-CN" altLang="en-US" sz="280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2713990" y="3645535"/>
            <a:ext cx="71120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800">
                <a:solidFill>
                  <a:schemeClr val="accent3">
                    <a:lumMod val="75000"/>
                  </a:schemeClr>
                </a:solidFill>
              </a:rPr>
              <a:t>虹</a:t>
            </a:r>
            <a:endParaRPr lang="zh-CN" altLang="en-US" sz="280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17" name="文本框 16"/>
          <p:cNvSpPr txBox="1"/>
          <p:nvPr/>
        </p:nvSpPr>
        <p:spPr>
          <a:xfrm>
            <a:off x="2713990" y="5558155"/>
            <a:ext cx="71120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800">
                <a:solidFill>
                  <a:schemeClr val="accent3">
                    <a:lumMod val="75000"/>
                  </a:schemeClr>
                </a:solidFill>
              </a:rPr>
              <a:t>虹</a:t>
            </a:r>
            <a:endParaRPr lang="zh-CN" altLang="en-US" sz="280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18" name="文本框 17"/>
          <p:cNvSpPr txBox="1"/>
          <p:nvPr/>
        </p:nvSpPr>
        <p:spPr>
          <a:xfrm>
            <a:off x="3425190" y="3645535"/>
            <a:ext cx="135128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800">
                <a:solidFill>
                  <a:schemeClr val="accent3">
                    <a:lumMod val="75000"/>
                  </a:schemeClr>
                </a:solidFill>
              </a:rPr>
              <a:t>（彩虹）</a:t>
            </a:r>
            <a:endParaRPr lang="zh-CN" altLang="en-US" sz="280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3425190" y="5558155"/>
            <a:ext cx="167259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800">
                <a:solidFill>
                  <a:schemeClr val="accent3">
                    <a:lumMod val="75000"/>
                  </a:schemeClr>
                </a:solidFill>
              </a:rPr>
              <a:t>（长虹）</a:t>
            </a:r>
            <a:endParaRPr lang="zh-CN" altLang="en-US" sz="280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21" name="文本框 20"/>
          <p:cNvSpPr txBox="1"/>
          <p:nvPr/>
        </p:nvSpPr>
        <p:spPr>
          <a:xfrm>
            <a:off x="5315585" y="1964055"/>
            <a:ext cx="461518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u="sng">
                <a:solidFill>
                  <a:schemeClr val="tx1"/>
                </a:solidFill>
                <a:uFillTx/>
              </a:rPr>
              <a:t> </a:t>
            </a:r>
            <a:r>
              <a:rPr lang="zh-CN" altLang="en-US" sz="2800" u="sng">
                <a:solidFill>
                  <a:schemeClr val="accent3">
                    <a:lumMod val="75000"/>
                  </a:schemeClr>
                </a:solidFill>
                <a:uFillTx/>
              </a:rPr>
              <a:t>天边出现了一道彩虹。</a:t>
            </a:r>
            <a:endParaRPr lang="zh-CN" altLang="en-US" sz="2800" u="sng">
              <a:solidFill>
                <a:schemeClr val="accent3">
                  <a:lumMod val="75000"/>
                </a:schemeClr>
              </a:solidFill>
              <a:uFillTx/>
            </a:endParaRPr>
          </a:p>
        </p:txBody>
      </p:sp>
      <p:sp>
        <p:nvSpPr>
          <p:cNvPr id="22" name="文本框 21"/>
          <p:cNvSpPr txBox="1"/>
          <p:nvPr/>
        </p:nvSpPr>
        <p:spPr>
          <a:xfrm>
            <a:off x="5148580" y="3644900"/>
            <a:ext cx="566039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800" u="sng">
                <a:solidFill>
                  <a:schemeClr val="accent3">
                    <a:lumMod val="75000"/>
                  </a:schemeClr>
                </a:solidFill>
                <a:uFillTx/>
              </a:rPr>
              <a:t>                                                        </a:t>
            </a:r>
            <a:r>
              <a:rPr lang="zh-CN" altLang="en-US" sz="2800" u="sng">
                <a:solidFill>
                  <a:schemeClr val="accent3">
                    <a:lumMod val="75000"/>
                  </a:schemeClr>
                </a:solidFill>
                <a:uFillTx/>
              </a:rPr>
              <a:t>。</a:t>
            </a:r>
            <a:r>
              <a:rPr lang="zh-CN" altLang="en-US" u="sng">
                <a:solidFill>
                  <a:schemeClr val="tx1"/>
                </a:solidFill>
                <a:uFillTx/>
              </a:rPr>
              <a:t> </a:t>
            </a:r>
            <a:endParaRPr lang="zh-CN" altLang="en-US" u="sng">
              <a:solidFill>
                <a:schemeClr val="tx1"/>
              </a:solidFill>
              <a:uFillTx/>
            </a:endParaRPr>
          </a:p>
        </p:txBody>
      </p:sp>
      <p:sp>
        <p:nvSpPr>
          <p:cNvPr id="24" name="文本框 23"/>
          <p:cNvSpPr txBox="1"/>
          <p:nvPr/>
        </p:nvSpPr>
        <p:spPr>
          <a:xfrm>
            <a:off x="5097780" y="5481320"/>
            <a:ext cx="566039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800" u="sng">
                <a:solidFill>
                  <a:schemeClr val="accent3">
                    <a:lumMod val="75000"/>
                  </a:schemeClr>
                </a:solidFill>
                <a:uFillTx/>
              </a:rPr>
              <a:t>                                                         </a:t>
            </a:r>
            <a:r>
              <a:rPr lang="zh-CN" altLang="en-US" sz="2800" u="sng">
                <a:solidFill>
                  <a:schemeClr val="accent3">
                    <a:lumMod val="75000"/>
                  </a:schemeClr>
                </a:solidFill>
                <a:uFillTx/>
              </a:rPr>
              <a:t>。</a:t>
            </a:r>
            <a:r>
              <a:rPr lang="zh-CN" altLang="en-US" u="sng">
                <a:solidFill>
                  <a:schemeClr val="tx1"/>
                </a:solidFill>
                <a:uFillTx/>
              </a:rPr>
              <a:t> </a:t>
            </a:r>
            <a:endParaRPr lang="zh-CN" altLang="en-US" u="sng">
              <a:solidFill>
                <a:schemeClr val="tx1"/>
              </a:solidFill>
              <a:uFillTx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00"/>
                            </p:stCondLst>
                            <p:childTnLst>
                              <p:par>
                                <p:cTn id="29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6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000"/>
                            </p:stCondLst>
                            <p:childTnLst>
                              <p:par>
                                <p:cTn id="38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0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4000"/>
                            </p:stCondLst>
                            <p:childTnLst>
                              <p:par>
                                <p:cTn id="42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4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5" grpId="0"/>
      <p:bldP spid="21" grpId="0"/>
      <p:bldP spid="16" grpId="0"/>
      <p:bldP spid="18" grpId="0"/>
      <p:bldP spid="22" grpId="0"/>
      <p:bldP spid="17" grpId="0"/>
      <p:bldP spid="19" grpId="0"/>
      <p:bldP spid="2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0" y="2690191"/>
            <a:ext cx="12191999" cy="1232452"/>
          </a:xfrm>
          <a:prstGeom prst="rect">
            <a:avLst/>
          </a:prstGeom>
          <a:solidFill>
            <a:srgbClr val="FEFAD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1" cstate="print"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backgroundRemoval t="9942" b="92163" l="734" r="9960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3913" b="11305"/>
          <a:stretch>
            <a:fillRect/>
          </a:stretch>
        </p:blipFill>
        <p:spPr>
          <a:xfrm>
            <a:off x="4062904" y="1861725"/>
            <a:ext cx="3543844" cy="2060918"/>
          </a:xfrm>
          <a:prstGeom prst="rect">
            <a:avLst/>
          </a:prstGeom>
        </p:spPr>
      </p:pic>
      <p:sp>
        <p:nvSpPr>
          <p:cNvPr id="4" name="矩形 3"/>
          <p:cNvSpPr/>
          <p:nvPr/>
        </p:nvSpPr>
        <p:spPr>
          <a:xfrm>
            <a:off x="5524582" y="3123650"/>
            <a:ext cx="596347" cy="609600"/>
          </a:xfrm>
          <a:prstGeom prst="rect">
            <a:avLst/>
          </a:prstGeom>
          <a:solidFill>
            <a:srgbClr val="7CA698"/>
          </a:solidFill>
          <a:ln>
            <a:noFill/>
          </a:ln>
          <a:effectLst>
            <a:outerShdw blurRad="50800" dist="25400" dir="5400000" algn="ctr" rotWithShape="0">
              <a:srgbClr val="000000">
                <a:alpha val="43137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400" b="1" dirty="0">
                <a:solidFill>
                  <a:schemeClr val="bg1"/>
                </a:solidFill>
                <a:latin typeface="汉仪黑荔枝体简" panose="00020600040101010101" pitchFamily="18" charset="-122"/>
                <a:ea typeface="汉仪黑荔枝体简" panose="00020600040101010101" pitchFamily="18" charset="-122"/>
              </a:rPr>
              <a:t>4</a:t>
            </a:r>
            <a:endParaRPr lang="zh-CN" altLang="en-US" sz="2400" b="1" dirty="0">
              <a:solidFill>
                <a:schemeClr val="bg1"/>
              </a:solidFill>
              <a:latin typeface="汉仪黑荔枝体简" panose="00020600040101010101" pitchFamily="18" charset="-122"/>
              <a:ea typeface="汉仪黑荔枝体简" panose="00020600040101010101" pitchFamily="18" charset="-122"/>
            </a:endParaRPr>
          </a:p>
        </p:txBody>
      </p:sp>
      <p:sp>
        <p:nvSpPr>
          <p:cNvPr id="5" name="文本框 22"/>
          <p:cNvSpPr txBox="1">
            <a:spLocks noChangeArrowheads="1"/>
          </p:cNvSpPr>
          <p:nvPr/>
        </p:nvSpPr>
        <p:spPr bwMode="auto">
          <a:xfrm>
            <a:off x="4172203" y="4177333"/>
            <a:ext cx="3325236" cy="583565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/>
            <a:lvl2pPr marL="742950" indent="-285750"/>
            <a:lvl3pPr/>
            <a:lvl4pPr/>
            <a:lvl5pPr/>
            <a:lvl6pPr/>
            <a:lvl7pPr/>
            <a:lvl8pPr/>
            <a:lvl9pPr/>
          </a:lstStyle>
          <a:p>
            <a:pPr algn="ctr"/>
            <a:r>
              <a:rPr lang="zh-CN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锐字云字库魏体1.0" panose="02010604000000000000" charset="-122"/>
                <a:ea typeface="锐字云字库魏体1.0" panose="02010604000000000000" charset="-122"/>
                <a:sym typeface="微软雅黑" panose="020B0503020204020204" pitchFamily="34" charset="-122"/>
              </a:rPr>
              <a:t>加一加，换一换</a:t>
            </a:r>
            <a:endParaRPr lang="zh-CN" sz="3200" b="1" dirty="0">
              <a:solidFill>
                <a:schemeClr val="tx1">
                  <a:lumMod val="95000"/>
                  <a:lumOff val="5000"/>
                </a:schemeClr>
              </a:solidFill>
              <a:latin typeface="锐字云字库魏体1.0" panose="02010604000000000000" charset="-122"/>
              <a:ea typeface="锐字云字库魏体1.0" panose="02010604000000000000" charset="-122"/>
            </a:endParaRPr>
          </a:p>
        </p:txBody>
      </p:sp>
      <p:sp>
        <p:nvSpPr>
          <p:cNvPr id="6" name="矩形 23"/>
          <p:cNvSpPr>
            <a:spLocks noChangeArrowheads="1"/>
          </p:cNvSpPr>
          <p:nvPr/>
        </p:nvSpPr>
        <p:spPr bwMode="auto">
          <a:xfrm>
            <a:off x="4062904" y="4744615"/>
            <a:ext cx="3812352" cy="39878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 eaLnBrk="1" hangingPunct="1"/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汉仪黑荔枝体简" panose="00020600040101010101" pitchFamily="18" charset="-122"/>
                <a:ea typeface="汉仪黑荔枝体简" panose="00020600040101010101" pitchFamily="18" charset="-122"/>
              </a:rPr>
              <a:t>jiayijia</a:t>
            </a:r>
            <a:r>
              <a:rPr lang="zh-CN" alt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汉仪黑荔枝体简" panose="00020600040101010101" pitchFamily="18" charset="-122"/>
                <a:ea typeface="汉仪黑荔枝体简" panose="00020600040101010101" pitchFamily="18" charset="-122"/>
              </a:rPr>
              <a:t>，</a:t>
            </a:r>
            <a:r>
              <a:rPr lang="en-US" altLang="zh-CN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汉仪黑荔枝体简" panose="00020600040101010101" pitchFamily="18" charset="-122"/>
                <a:ea typeface="汉仪黑荔枝体简" panose="00020600040101010101" pitchFamily="18" charset="-122"/>
              </a:rPr>
              <a:t>huanyihuan</a:t>
            </a:r>
            <a:endParaRPr lang="en-US" altLang="zh-CN" sz="2000" dirty="0">
              <a:solidFill>
                <a:schemeClr val="tx1">
                  <a:lumMod val="95000"/>
                  <a:lumOff val="5000"/>
                </a:schemeClr>
              </a:solidFill>
              <a:latin typeface="汉仪黑荔枝体简" panose="00020600040101010101" pitchFamily="18" charset="-122"/>
              <a:ea typeface="汉仪黑荔枝体简" panose="00020600040101010101" pitchFamily="18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6" grpId="0"/>
    </p:bldLst>
  </p:timing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713</Words>
  <Application>WPS 演示</Application>
  <PresentationFormat>宽屏</PresentationFormat>
  <Paragraphs>124</Paragraphs>
  <Slides>11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19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11</vt:i4>
      </vt:variant>
    </vt:vector>
  </HeadingPairs>
  <TitlesOfParts>
    <vt:vector size="31" baseType="lpstr">
      <vt:lpstr>Arial</vt:lpstr>
      <vt:lpstr>宋体</vt:lpstr>
      <vt:lpstr>Wingdings</vt:lpstr>
      <vt:lpstr>汉仪黑荔枝体简</vt:lpstr>
      <vt:lpstr>楷体</vt:lpstr>
      <vt:lpstr>微软雅黑</vt:lpstr>
      <vt:lpstr>Arial Unicode MS</vt:lpstr>
      <vt:lpstr>Open Sans</vt:lpstr>
      <vt:lpstr>AXIS Std L</vt:lpstr>
      <vt:lpstr>Calibri</vt:lpstr>
      <vt:lpstr>黑体</vt:lpstr>
      <vt:lpstr>Arial Unicode MS</vt:lpstr>
      <vt:lpstr>Calibri Light</vt:lpstr>
      <vt:lpstr>Segoe Print</vt:lpstr>
      <vt:lpstr>Yu Gothic UI Semilight</vt:lpstr>
      <vt:lpstr>米开飘逸行楷</vt:lpstr>
      <vt:lpstr>锐字云字库琥珀体1.0</vt:lpstr>
      <vt:lpstr>字体管家娜娜体</vt:lpstr>
      <vt:lpstr>锐字云字库魏体1.0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ÝÝ</cp:lastModifiedBy>
  <cp:revision>20</cp:revision>
  <dcterms:created xsi:type="dcterms:W3CDTF">2015-05-05T08:02:00Z</dcterms:created>
  <dcterms:modified xsi:type="dcterms:W3CDTF">2018-11-05T03:55:26Z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2052-10.1.0.7566</vt:lpwstr>
  </property>
</Properties>
</file>