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084580" y="473075"/>
            <a:ext cx="10147300" cy="43694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/>
              <a:t>练习：</a:t>
            </a:r>
            <a:endParaRPr lang="zh-CN" altLang="en-US" sz="3200" b="1"/>
          </a:p>
          <a:p>
            <a:r>
              <a:rPr lang="zh-CN" altLang="en-US" sz="2400"/>
              <a:t>一：单项选择题</a:t>
            </a:r>
            <a:endParaRPr lang="zh-CN" altLang="en-US" sz="2400"/>
          </a:p>
          <a:p>
            <a:r>
              <a:rPr lang="en-US" altLang="zh-CN"/>
              <a:t>1</a:t>
            </a:r>
            <a:r>
              <a:rPr lang="zh-CN" altLang="en-US"/>
              <a:t>、小叶是个不幸的女孩，年仅</a:t>
            </a:r>
            <a:r>
              <a:rPr lang="en-US" altLang="zh-CN"/>
              <a:t>6</a:t>
            </a:r>
            <a:r>
              <a:rPr lang="zh-CN" altLang="en-US"/>
              <a:t>岁就患上了白血病，原来她有很多不好的习惯：爱喝饮料、爱吃烧烤</a:t>
            </a:r>
            <a:r>
              <a:rPr lang="zh-CN" altLang="en-US">
                <a:latin typeface="Arial" panose="020B0604020202020204" pitchFamily="34" charset="0"/>
              </a:rPr>
              <a:t>…每个人都应该关注自己的身体。下列哪些建议对身体健康有帮助：（   ）</a:t>
            </a:r>
            <a:endParaRPr lang="zh-CN" altLang="en-US">
              <a:latin typeface="Arial" panose="020B0604020202020204" pitchFamily="34" charset="0"/>
            </a:endParaRPr>
          </a:p>
          <a:p>
            <a:r>
              <a:rPr lang="zh-CN" altLang="en-US">
                <a:latin typeface="Calibri" panose="020F0502020204030204" charset="0"/>
              </a:rPr>
              <a:t>①合理的饮食  ②有规律的作息和充足的睡眠  ③适量的运动  </a:t>
            </a:r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</a:rPr>
              <a:t>④良好的卫生习惯</a:t>
            </a:r>
            <a:endParaRPr lang="zh-CN" altLang="en-US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>
                <a:latin typeface="Calibri" panose="020F0502020204030204" charset="0"/>
                <a:ea typeface="宋体" panose="02010600030101010101" pitchFamily="2" charset="-122"/>
              </a:rPr>
              <a:t>A.</a:t>
            </a:r>
            <a:r>
              <a:rPr lang="zh-CN" altLang="en-US">
                <a:latin typeface="Calibri" panose="020F0502020204030204" charset="0"/>
                <a:ea typeface="宋体" panose="02010600030101010101" pitchFamily="2" charset="-122"/>
              </a:rPr>
              <a:t>①②</a:t>
            </a:r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④           </a:t>
            </a:r>
            <a:r>
              <a:rPr lang="en-US" altLang="zh-CN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B.</a:t>
            </a:r>
            <a:r>
              <a:rPr lang="zh-CN" altLang="en-US">
                <a:latin typeface="Calibri" panose="020F0502020204030204" charset="0"/>
                <a:ea typeface="宋体" panose="02010600030101010101" pitchFamily="2" charset="-122"/>
                <a:sym typeface="+mn-ea"/>
              </a:rPr>
              <a:t>①②③</a:t>
            </a:r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④            </a:t>
            </a:r>
            <a:r>
              <a:rPr lang="en-US" altLang="zh-CN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C.</a:t>
            </a:r>
            <a:r>
              <a:rPr lang="zh-CN" altLang="en-US">
                <a:latin typeface="Calibri" panose="020F0502020204030204" charset="0"/>
                <a:ea typeface="宋体" panose="02010600030101010101" pitchFamily="2" charset="-122"/>
                <a:sym typeface="+mn-ea"/>
              </a:rPr>
              <a:t>①③                   </a:t>
            </a:r>
            <a:r>
              <a:rPr lang="en-US" altLang="zh-CN">
                <a:latin typeface="Calibri" panose="020F0502020204030204" charset="0"/>
                <a:ea typeface="宋体" panose="02010600030101010101" pitchFamily="2" charset="-122"/>
                <a:sym typeface="+mn-ea"/>
              </a:rPr>
              <a:t>D.</a:t>
            </a:r>
            <a:r>
              <a:rPr lang="zh-CN" altLang="en-US">
                <a:latin typeface="Calibri" panose="020F0502020204030204" charset="0"/>
                <a:ea typeface="宋体" panose="02010600030101010101" pitchFamily="2" charset="-122"/>
                <a:sym typeface="+mn-ea"/>
              </a:rPr>
              <a:t>①</a:t>
            </a:r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④</a:t>
            </a:r>
            <a:endParaRPr lang="zh-CN" altLang="en-US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r>
              <a:rPr lang="en-US" altLang="zh-CN">
                <a:latin typeface="Calibri" panose="020F0502020204030204" charset="0"/>
                <a:ea typeface="宋体" panose="02010600030101010101" pitchFamily="2" charset="-122"/>
                <a:sym typeface="+mn-ea"/>
              </a:rPr>
              <a:t>2</a:t>
            </a:r>
            <a:r>
              <a:rPr lang="zh-CN" altLang="en-US">
                <a:latin typeface="Calibri" panose="020F0502020204030204" charset="0"/>
                <a:ea typeface="宋体" panose="02010600030101010101" pitchFamily="2" charset="-122"/>
                <a:sym typeface="+mn-ea"/>
              </a:rPr>
              <a:t>、生活中，我们常常会面对一些突如其来的自然灾害，如地震、火灾、泥石流</a:t>
            </a:r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…面对这些可能发生的事情，我们应该怎么办？（       ）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r>
              <a:rPr lang="zh-CN" altLang="en-US">
                <a:latin typeface="Calibri" panose="020F0502020204030204" charset="0"/>
                <a:ea typeface="宋体" panose="02010600030101010101" pitchFamily="2" charset="-122"/>
                <a:sym typeface="+mn-ea"/>
              </a:rPr>
              <a:t>①增强安全意识  ②增强自我保护意识   ③提高安全防范能力  </a:t>
            </a:r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④掌握一些基本的自救自护方法</a:t>
            </a:r>
            <a:endParaRPr lang="zh-CN" altLang="en-US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A.</a:t>
            </a:r>
            <a:r>
              <a:rPr lang="zh-CN" altLang="en-US">
                <a:latin typeface="Calibri" panose="020F0502020204030204" charset="0"/>
                <a:ea typeface="宋体" panose="02010600030101010101" pitchFamily="2" charset="-122"/>
                <a:sym typeface="+mn-ea"/>
              </a:rPr>
              <a:t>①②</a:t>
            </a:r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④           </a:t>
            </a:r>
            <a:r>
              <a:rPr lang="en-US" altLang="zh-CN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B.</a:t>
            </a:r>
            <a:r>
              <a:rPr lang="zh-CN" altLang="en-US">
                <a:latin typeface="Calibri" panose="020F0502020204030204" charset="0"/>
                <a:ea typeface="宋体" panose="02010600030101010101" pitchFamily="2" charset="-122"/>
                <a:sym typeface="+mn-ea"/>
              </a:rPr>
              <a:t>①</a:t>
            </a:r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④                </a:t>
            </a:r>
            <a:r>
              <a:rPr lang="en-US" altLang="zh-CN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C.</a:t>
            </a:r>
            <a:r>
              <a:rPr lang="zh-CN" altLang="en-US">
                <a:latin typeface="Calibri" panose="020F0502020204030204" charset="0"/>
                <a:ea typeface="宋体" panose="02010600030101010101" pitchFamily="2" charset="-122"/>
                <a:sym typeface="+mn-ea"/>
              </a:rPr>
              <a:t>①③                  </a:t>
            </a:r>
            <a:r>
              <a:rPr lang="en-US" altLang="zh-CN">
                <a:latin typeface="Calibri" panose="020F0502020204030204" charset="0"/>
                <a:ea typeface="宋体" panose="02010600030101010101" pitchFamily="2" charset="-122"/>
                <a:sym typeface="+mn-ea"/>
              </a:rPr>
              <a:t>D.</a:t>
            </a:r>
            <a:r>
              <a:rPr lang="zh-CN" altLang="en-US">
                <a:latin typeface="Calibri" panose="020F0502020204030204" charset="0"/>
                <a:ea typeface="宋体" panose="02010600030101010101" pitchFamily="2" charset="-122"/>
                <a:sym typeface="+mn-ea"/>
              </a:rPr>
              <a:t>①②③</a:t>
            </a:r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④</a:t>
            </a:r>
            <a:endParaRPr lang="zh-CN" altLang="en-US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r>
              <a:rPr lang="zh-CN" altLang="en-US" sz="2400">
                <a:latin typeface="Calibri" panose="020F0502020204030204" charset="0"/>
                <a:ea typeface="宋体" panose="02010600030101010101" pitchFamily="2" charset="-122"/>
                <a:sym typeface="+mn-ea"/>
              </a:rPr>
              <a:t>二、判断题</a:t>
            </a:r>
            <a:endParaRPr lang="zh-CN" altLang="en-US" sz="2400">
              <a:latin typeface="Calibri" panose="020F0502020204030204" charset="0"/>
              <a:ea typeface="宋体" panose="02010600030101010101" pitchFamily="2" charset="-122"/>
              <a:sym typeface="+mn-ea"/>
            </a:endParaRPr>
          </a:p>
          <a:p>
            <a:r>
              <a:rPr lang="en-US" altLang="zh-CN">
                <a:latin typeface="Calibri" panose="020F0502020204030204" charset="0"/>
                <a:ea typeface="宋体" panose="02010600030101010101" pitchFamily="2" charset="-122"/>
                <a:sym typeface="+mn-ea"/>
              </a:rPr>
              <a:t>1</a:t>
            </a:r>
            <a:r>
              <a:rPr lang="zh-CN" altLang="en-US">
                <a:latin typeface="Calibri" panose="020F0502020204030204" charset="0"/>
                <a:ea typeface="宋体" panose="02010600030101010101" pitchFamily="2" charset="-122"/>
                <a:sym typeface="+mn-ea"/>
              </a:rPr>
              <a:t>、有了健康的身体才有一切。所以珍爱我们的生命，首先是珍爱自己的身体。（        ）</a:t>
            </a:r>
            <a:endParaRPr lang="zh-CN" altLang="en-US">
              <a:latin typeface="Calibri" panose="020F0502020204030204" charset="0"/>
              <a:ea typeface="宋体" panose="02010600030101010101" pitchFamily="2" charset="-122"/>
              <a:sym typeface="+mn-ea"/>
            </a:endParaRPr>
          </a:p>
          <a:p>
            <a:r>
              <a:rPr lang="en-US" altLang="zh-CN">
                <a:latin typeface="Calibri" panose="020F0502020204030204" charset="0"/>
                <a:ea typeface="宋体" panose="02010600030101010101" pitchFamily="2" charset="-122"/>
                <a:sym typeface="+mn-ea"/>
              </a:rPr>
              <a:t>2</a:t>
            </a:r>
            <a:r>
              <a:rPr lang="zh-CN" altLang="en-US">
                <a:latin typeface="Calibri" panose="020F0502020204030204" charset="0"/>
                <a:ea typeface="宋体" panose="02010600030101010101" pitchFamily="2" charset="-122"/>
                <a:sym typeface="+mn-ea"/>
              </a:rPr>
              <a:t>、自然灾害是没有办法预防的，人为灾难则是由人类疏忽或者蓄意造成的。       </a:t>
            </a:r>
            <a:r>
              <a:rPr lang="en-US" altLang="zh-CN">
                <a:latin typeface="Calibri" panose="020F0502020204030204" charset="0"/>
                <a:ea typeface="宋体" panose="02010600030101010101" pitchFamily="2" charset="-122"/>
                <a:sym typeface="+mn-ea"/>
              </a:rPr>
              <a:t>(          )</a:t>
            </a:r>
            <a:endParaRPr lang="en-US" altLang="zh-CN">
              <a:latin typeface="Calibri" panose="020F0502020204030204" charset="0"/>
              <a:ea typeface="宋体" panose="02010600030101010101" pitchFamily="2" charset="-122"/>
              <a:sym typeface="+mn-ea"/>
            </a:endParaRPr>
          </a:p>
          <a:p>
            <a:endParaRPr lang="en-US" altLang="zh-CN">
              <a:latin typeface="Calibri" panose="020F0502020204030204" charset="0"/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468</Words>
  <Application>WPS 演示</Application>
  <PresentationFormat>宽屏</PresentationFormat>
  <Paragraphs>13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Calibri Light</vt:lpstr>
      <vt:lpstr>Calibri</vt:lpstr>
      <vt:lpstr>微软雅黑</vt:lpstr>
      <vt:lpstr>Arial Unicode MS</vt:lpstr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CY</dc:creator>
  <cp:lastModifiedBy>CY</cp:lastModifiedBy>
  <cp:revision>1</cp:revision>
  <dcterms:created xsi:type="dcterms:W3CDTF">2018-11-05T10:06:49Z</dcterms:created>
  <dcterms:modified xsi:type="dcterms:W3CDTF">2018-11-05T10:19:36Z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2052-10.8.0.6423</vt:lpwstr>
  </property>
</Properties>
</file>