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9" r:id="rId4"/>
    <p:sldId id="260" r:id="rId5"/>
    <p:sldId id="258" r:id="rId6"/>
    <p:sldId id="261" r:id="rId8"/>
    <p:sldId id="262" r:id="rId9"/>
    <p:sldId id="263" r:id="rId10"/>
    <p:sldId id="264" r:id="rId11"/>
    <p:sldId id="265" r:id="rId12"/>
    <p:sldId id="271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5DCA-5AAA-4B3C-9B51-A175990C46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B2B4-AEB8-475E-94FE-EE89F38956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组合 8"/>
          <p:cNvGrpSpPr/>
          <p:nvPr/>
        </p:nvGrpSpPr>
        <p:grpSpPr>
          <a:xfrm>
            <a:off x="3384550" y="774700"/>
            <a:ext cx="2068513" cy="1146175"/>
            <a:chOff x="1670050" y="1825625"/>
            <a:chExt cx="5646738" cy="3130550"/>
          </a:xfrm>
        </p:grpSpPr>
        <p:sp>
          <p:nvSpPr>
            <p:cNvPr id="10" name="任意多边形 9"/>
            <p:cNvSpPr/>
            <p:nvPr/>
          </p:nvSpPr>
          <p:spPr bwMode="auto">
            <a:xfrm>
              <a:off x="1704719" y="4193049"/>
              <a:ext cx="723720" cy="750119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1670050" y="1903672"/>
              <a:ext cx="5395387" cy="2905081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2116417" y="1825625"/>
              <a:ext cx="5200371" cy="2805356"/>
            </a:xfrm>
            <a:custGeom>
              <a:avLst/>
              <a:gdLst>
                <a:gd name="T0" fmla="*/ 0 w 5202646"/>
                <a:gd name="T1" fmla="*/ 622178 h 2806338"/>
                <a:gd name="T2" fmla="*/ 5201422 w 5202646"/>
                <a:gd name="T3" fmla="*/ 0 h 2806338"/>
                <a:gd name="T4" fmla="*/ 4101134 w 5202646"/>
                <a:gd name="T5" fmla="*/ 2693079 h 2806338"/>
                <a:gd name="T6" fmla="*/ 368213 w 5202646"/>
                <a:gd name="T7" fmla="*/ 2807424 h 2806338"/>
                <a:gd name="T8" fmla="*/ 0 w 5202646"/>
                <a:gd name="T9" fmla="*/ 622178 h 2806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7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6874756" y="4010940"/>
              <a:ext cx="442032" cy="559338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>
              <a:off x="6151037" y="4670003"/>
              <a:ext cx="810393" cy="286172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>
              <a:off x="2346098" y="2662463"/>
              <a:ext cx="4402981" cy="1435195"/>
            </a:xfrm>
            <a:custGeom>
              <a:avLst/>
              <a:gdLst>
                <a:gd name="T0" fmla="*/ 0 w 3456384"/>
                <a:gd name="T1" fmla="*/ 952 h 3882329"/>
                <a:gd name="T2" fmla="*/ 3942022 w 3456384"/>
                <a:gd name="T3" fmla="*/ 952 h 3882329"/>
                <a:gd name="T4" fmla="*/ 0 w 3456384"/>
                <a:gd name="T5" fmla="*/ 952 h 3882329"/>
                <a:gd name="T6" fmla="*/ 0 w 3456384"/>
                <a:gd name="T7" fmla="*/ 0 h 3882329"/>
                <a:gd name="T8" fmla="*/ 3942022 w 3456384"/>
                <a:gd name="T9" fmla="*/ 0 h 3882329"/>
                <a:gd name="T10" fmla="*/ 0 w 3456384"/>
                <a:gd name="T11" fmla="*/ 0 h 3882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56384"/>
                <a:gd name="T19" fmla="*/ 0 h 3882329"/>
                <a:gd name="T20" fmla="*/ 3456384 w 3456384"/>
                <a:gd name="T21" fmla="*/ 3882329 h 3882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56384" h="3882329">
                  <a:moveTo>
                    <a:pt x="0" y="3882329"/>
                  </a:moveTo>
                  <a:lnTo>
                    <a:pt x="3456384" y="3882329"/>
                  </a:lnTo>
                  <a:lnTo>
                    <a:pt x="0" y="3882329"/>
                  </a:lnTo>
                  <a:close/>
                  <a:moveTo>
                    <a:pt x="0" y="0"/>
                  </a:moveTo>
                  <a:lnTo>
                    <a:pt x="3456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00"/>
            </a:solidFill>
            <a:ln w="9525">
              <a:noFill/>
              <a:beve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lIns="0" tIns="72000" rIns="0" bIns="36000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学习目标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806116" y="2249905"/>
            <a:ext cx="7962178" cy="4106448"/>
          </a:xfrm>
        </p:spPr>
        <p:txBody>
          <a:bodyPr rtlCol="0">
            <a:normAutofit/>
          </a:bodyPr>
          <a:lstStyle>
            <a:lvl1pPr>
              <a:defRPr lang="zh-CN" altLang="en-US" smtClean="0">
                <a:solidFill>
                  <a:srgbClr val="000000"/>
                </a:solidFill>
              </a:defRPr>
            </a:lvl1pPr>
            <a:lvl2pPr>
              <a:defRPr lang="zh-CN" altLang="en-US" sz="2400" smtClean="0">
                <a:solidFill>
                  <a:srgbClr val="000000"/>
                </a:solidFill>
              </a:defRPr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16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470517-4A43-43C0-92D0-41FA7FFAF53A}" type="slidenum">
              <a:rPr kumimoji="0" lang="en-US" altLang="zh-CN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79D9-5897-47F9-A788-4B470127B9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1DBA0-5DE7-44D0-9341-CAC2372371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3400" y="3048000"/>
            <a:ext cx="5314950" cy="1335088"/>
          </a:xfrm>
        </p:spPr>
        <p:txBody>
          <a:bodyPr vert="horz" wrap="square" lIns="91440" tIns="45720" rIns="91440" bIns="45720" numCol="1" anchor="b" anchorCtr="0" compatLnSpc="1">
            <a:no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第二节</a:t>
            </a:r>
            <a:br>
              <a:rPr kumimoji="0" lang="en-US" altLang="zh-CN" sz="3600" b="1" i="0" u="none" strike="noStrike" kern="10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3600" b="1" i="0" u="none" strike="noStrike" kern="10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生物与环境组成生态系统</a:t>
            </a:r>
            <a:endParaRPr kumimoji="0" lang="zh-CN" altLang="en-US" sz="3600" b="1" i="0" u="none" strike="noStrike" kern="10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602" y="692696"/>
            <a:ext cx="7056784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solidFill>
                <a:schemeClr val="accent4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endParaRPr lang="en-US" altLang="zh-CN" sz="2400" dirty="0" smtClean="0">
              <a:solidFill>
                <a:schemeClr val="accent4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endParaRPr lang="en-US" altLang="zh-CN" sz="2400" dirty="0" smtClean="0">
              <a:solidFill>
                <a:schemeClr val="accent4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zh-CN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宋体" panose="02010600040101010101" pitchFamily="2" charset="-122"/>
                <a:ea typeface="华文宋体" panose="02010600040101010101" pitchFamily="2" charset="-122"/>
              </a:rPr>
              <a:t>练一练</a:t>
            </a:r>
            <a:endParaRPr lang="zh-CN" altLang="zh-CN" sz="2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endParaRPr lang="zh-CN" altLang="zh-CN" sz="2400" dirty="0" smtClean="0">
              <a:solidFill>
                <a:schemeClr val="accent4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1.</a:t>
            </a:r>
            <a:r>
              <a:rPr lang="zh-CN" altLang="en-US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下面可以成为生态系统的是（   ）</a:t>
            </a:r>
            <a:endParaRPr lang="en-US" altLang="zh-CN" sz="2400" dirty="0" smtClean="0">
              <a:solidFill>
                <a:schemeClr val="accent4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A.</a:t>
            </a:r>
            <a:r>
              <a:rPr lang="zh-CN" altLang="en-US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一片森林中所有的树      </a:t>
            </a:r>
            <a:r>
              <a:rPr lang="en-US" altLang="zh-CN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B.</a:t>
            </a:r>
            <a:r>
              <a:rPr lang="zh-CN" altLang="en-US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一个池塘中所有生物</a:t>
            </a:r>
            <a:endParaRPr lang="en-US" altLang="zh-CN" sz="2400" dirty="0" smtClean="0">
              <a:solidFill>
                <a:schemeClr val="accent4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C.</a:t>
            </a:r>
            <a:r>
              <a:rPr lang="zh-CN" altLang="en-US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一片麦地                              </a:t>
            </a:r>
            <a:r>
              <a:rPr lang="en-US" altLang="zh-CN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D.</a:t>
            </a:r>
            <a:r>
              <a:rPr lang="zh-CN" altLang="en-US" sz="2400" dirty="0" smtClean="0">
                <a:solidFill>
                  <a:schemeClr val="accent4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一片草地上的阳光、土壤和空气</a:t>
            </a:r>
            <a:endParaRPr lang="en-US" altLang="zh-CN" sz="2400" dirty="0" smtClean="0">
              <a:solidFill>
                <a:schemeClr val="accent4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endParaRPr lang="en-US" altLang="zh-CN" sz="2400" dirty="0" smtClean="0">
              <a:solidFill>
                <a:schemeClr val="accent4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1"/>
          <p:cNvSpPr>
            <a:spLocks noGrp="1"/>
          </p:cNvSpPr>
          <p:nvPr>
            <p:ph idx="1"/>
          </p:nvPr>
        </p:nvSpPr>
        <p:spPr>
          <a:xfrm>
            <a:off x="1143000" y="2743200"/>
            <a:ext cx="7315200" cy="357695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defTabSz="685800">
              <a:buSzPct val="50000"/>
            </a:pPr>
            <a:r>
              <a:rPr lang="en-US" altLang="zh-CN" kern="1200" dirty="0">
                <a:latin typeface="+mn-ea"/>
                <a:ea typeface="+mn-ea"/>
                <a:cs typeface="+mn-cs"/>
              </a:rPr>
              <a:t>1.</a:t>
            </a:r>
            <a:r>
              <a:rPr lang="zh-CN" altLang="en-US" kern="1200" dirty="0">
                <a:latin typeface="+mn-ea"/>
                <a:ea typeface="+mn-ea"/>
                <a:cs typeface="+mn-cs"/>
              </a:rPr>
              <a:t>说出生态系统的定义。</a:t>
            </a:r>
            <a:endParaRPr lang="en-US" altLang="zh-CN" kern="1200" dirty="0">
              <a:latin typeface="+mn-ea"/>
              <a:ea typeface="+mn-ea"/>
              <a:cs typeface="+mn-cs"/>
            </a:endParaRPr>
          </a:p>
          <a:p>
            <a:pPr defTabSz="685800">
              <a:buSzPct val="50000"/>
            </a:pPr>
            <a:r>
              <a:rPr lang="en-US" altLang="zh-CN" kern="1200" dirty="0">
                <a:latin typeface="+mn-ea"/>
                <a:ea typeface="+mn-ea"/>
                <a:cs typeface="+mn-cs"/>
              </a:rPr>
              <a:t>2.</a:t>
            </a:r>
            <a:r>
              <a:rPr lang="zh-CN" altLang="en-US" kern="1200" dirty="0">
                <a:latin typeface="+mn-ea"/>
                <a:ea typeface="+mn-ea"/>
                <a:cs typeface="+mn-cs"/>
              </a:rPr>
              <a:t>概括生态系统的组成。</a:t>
            </a:r>
            <a:endParaRPr lang="en-US" altLang="zh-CN" kern="1200" dirty="0">
              <a:latin typeface="+mn-ea"/>
              <a:ea typeface="+mn-ea"/>
              <a:cs typeface="+mn-cs"/>
            </a:endParaRPr>
          </a:p>
          <a:p>
            <a:pPr defTabSz="685800">
              <a:buSzPct val="50000"/>
            </a:pPr>
            <a:endParaRPr lang="zh-CN" altLang="en-US" kern="120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/>
          <p:nvPr/>
        </p:nvSpPr>
        <p:spPr>
          <a:xfrm>
            <a:off x="2057400" y="4724400"/>
            <a:ext cx="5791200" cy="175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你能在这片森林中看到哪些生物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除图中的生物，森林中还有哪些生物？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森林中生物的生存需要什么条件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Text Box 8"/>
          <p:cNvSpPr txBox="1"/>
          <p:nvPr/>
        </p:nvSpPr>
        <p:spPr>
          <a:xfrm>
            <a:off x="6934200" y="2743200"/>
            <a:ext cx="615950" cy="16144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凯巴森林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813" y="5300663"/>
            <a:ext cx="2514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想一想</a:t>
            </a:r>
            <a:endParaRPr kumimoji="0" lang="zh-CN" altLang="en-US" sz="3200" b="1" i="0" u="none" strike="noStrike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7" name="标题 2"/>
          <p:cNvSpPr>
            <a:spLocks noGrp="1"/>
          </p:cNvSpPr>
          <p:nvPr>
            <p:ph type="title"/>
          </p:nvPr>
        </p:nvSpPr>
        <p:spPr>
          <a:xfrm>
            <a:off x="3124200" y="863600"/>
            <a:ext cx="2855913" cy="447675"/>
          </a:xfrm>
        </p:spPr>
        <p:txBody>
          <a:bodyPr vert="horz" wrap="square" lIns="91440" tIns="45720" rIns="91440" bIns="45720" anchor="b"/>
          <a:lstStyle/>
          <a:p>
            <a:pPr defTabSz="685800"/>
            <a:r>
              <a:rPr lang="zh-CN" altLang="en-US" kern="1200" dirty="0">
                <a:latin typeface="+mj-ea"/>
                <a:ea typeface="+mj-ea"/>
                <a:cs typeface="+mj-cs"/>
              </a:rPr>
              <a:t>什么是生态系统</a:t>
            </a:r>
            <a:endParaRPr lang="zh-CN" altLang="en-US" kern="1200" dirty="0">
              <a:latin typeface="+mj-ea"/>
              <a:ea typeface="+mj-ea"/>
              <a:cs typeface="+mj-cs"/>
            </a:endParaRPr>
          </a:p>
        </p:txBody>
      </p:sp>
      <p:pic>
        <p:nvPicPr>
          <p:cNvPr id="9" name="Picture 5" descr="图片1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5878" y="1858258"/>
            <a:ext cx="4192556" cy="2847093"/>
          </a:xfrm>
          <a:prstGeom prst="roundRect">
            <a:avLst>
              <a:gd name="adj" fmla="val 8594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68375" y="2522538"/>
            <a:ext cx="5489575" cy="1290637"/>
            <a:chOff x="90" y="227"/>
            <a:chExt cx="3584" cy="953"/>
          </a:xfrm>
        </p:grpSpPr>
        <p:sp>
          <p:nvSpPr>
            <p:cNvPr id="20486" name="AutoShape 6"/>
            <p:cNvSpPr/>
            <p:nvPr/>
          </p:nvSpPr>
          <p:spPr>
            <a:xfrm>
              <a:off x="726" y="227"/>
              <a:ext cx="272" cy="2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0"/>
              </a:srgbClr>
            </a:solidFill>
            <a:ln w="28575">
              <a:noFill/>
            </a:ln>
          </p:spPr>
          <p:txBody>
            <a:bodyPr wrap="none" anchor="ctr"/>
            <a:lstStyle/>
            <a:p>
              <a:pPr algn="ctr" eaLnBrk="1" hangingPunct="1"/>
              <a:endParaRPr lang="zh-CN" altLang="zh-CN" sz="360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487" name="Line 7"/>
            <p:cNvSpPr/>
            <p:nvPr/>
          </p:nvSpPr>
          <p:spPr>
            <a:xfrm>
              <a:off x="1361" y="635"/>
              <a:ext cx="2313" cy="0"/>
            </a:xfrm>
            <a:prstGeom prst="line">
              <a:avLst/>
            </a:prstGeom>
            <a:ln w="57150">
              <a:noFill/>
            </a:ln>
          </p:spPr>
        </p:sp>
        <p:sp>
          <p:nvSpPr>
            <p:cNvPr id="20488" name="Line 8"/>
            <p:cNvSpPr/>
            <p:nvPr/>
          </p:nvSpPr>
          <p:spPr>
            <a:xfrm>
              <a:off x="90" y="1180"/>
              <a:ext cx="953" cy="0"/>
            </a:xfrm>
            <a:prstGeom prst="line">
              <a:avLst/>
            </a:prstGeom>
            <a:ln w="57150">
              <a:noFill/>
            </a:ln>
          </p:spPr>
        </p:sp>
        <p:sp>
          <p:nvSpPr>
            <p:cNvPr id="20489" name="Line 9"/>
            <p:cNvSpPr/>
            <p:nvPr/>
          </p:nvSpPr>
          <p:spPr>
            <a:xfrm>
              <a:off x="1451" y="1180"/>
              <a:ext cx="953" cy="0"/>
            </a:xfrm>
            <a:prstGeom prst="line">
              <a:avLst/>
            </a:prstGeom>
            <a:ln w="57150">
              <a:noFill/>
            </a:ln>
          </p:spPr>
        </p:sp>
      </p:grpSp>
      <p:sp>
        <p:nvSpPr>
          <p:cNvPr id="25613" name="Text Box 13"/>
          <p:cNvSpPr txBox="1"/>
          <p:nvPr/>
        </p:nvSpPr>
        <p:spPr>
          <a:xfrm>
            <a:off x="623888" y="3657600"/>
            <a:ext cx="4859337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如：一片草原，一块农田，一个湖泊等都可以看做一个生态系统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4" name="Text Box 5"/>
          <p:cNvSpPr txBox="1"/>
          <p:nvPr/>
        </p:nvSpPr>
        <p:spPr>
          <a:xfrm>
            <a:off x="968375" y="1690688"/>
            <a:ext cx="717073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在一定空间范围内，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生物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所形成的统一整体叫做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生态系统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92" y="3429000"/>
            <a:ext cx="2499741" cy="2676806"/>
          </a:xfrm>
          <a:prstGeom prst="roundRect">
            <a:avLst>
              <a:gd name="adj" fmla="val 859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256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/>
          <p:nvPr/>
        </p:nvSpPr>
        <p:spPr>
          <a:xfrm>
            <a:off x="1900238" y="2214563"/>
            <a:ext cx="76200" cy="1520825"/>
          </a:xfrm>
          <a:prstGeom prst="leftBrace">
            <a:avLst>
              <a:gd name="adj1" fmla="val 95726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60" name="AutoShape 4"/>
          <p:cNvSpPr/>
          <p:nvPr/>
        </p:nvSpPr>
        <p:spPr>
          <a:xfrm>
            <a:off x="3703638" y="1581150"/>
            <a:ext cx="76200" cy="1208088"/>
          </a:xfrm>
          <a:prstGeom prst="leftBrace">
            <a:avLst>
              <a:gd name="adj1" fmla="val 57911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1938338" y="1949450"/>
            <a:ext cx="1803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生物部分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3854450" y="1295400"/>
            <a:ext cx="103187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植物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3854450" y="1862138"/>
            <a:ext cx="11699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动物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3854450" y="2451100"/>
            <a:ext cx="20843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细菌、真菌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1938338" y="3333750"/>
            <a:ext cx="20193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非生物部分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7" name="Text Box 11"/>
          <p:cNvSpPr txBox="1"/>
          <p:nvPr/>
        </p:nvSpPr>
        <p:spPr>
          <a:xfrm>
            <a:off x="3816350" y="3333750"/>
            <a:ext cx="39385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：阳光、空气、水分等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72" name="Text Box 16"/>
          <p:cNvSpPr txBox="1"/>
          <p:nvPr/>
        </p:nvSpPr>
        <p:spPr>
          <a:xfrm>
            <a:off x="2743200" y="4281488"/>
            <a:ext cx="568642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生态系统中的植物、动物、细菌和真菌分别扮演什么角色？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23975" y="4394200"/>
            <a:ext cx="14922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想一想：</a:t>
            </a:r>
            <a:endParaRPr kumimoji="0" lang="zh-CN" altLang="en-US" sz="3200" b="1" i="0" u="none" strike="noStrike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94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" fill="hold"/>
                                        <p:tgtEl>
                                          <p:spTgt spid="194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194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" fill="hold"/>
                                        <p:tgtEl>
                                          <p:spTgt spid="194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" fill="hold"/>
                                        <p:tgtEl>
                                          <p:spTgt spid="194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" fill="hold"/>
                                        <p:tgtEl>
                                          <p:spTgt spid="194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194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/>
      <p:bldP spid="19462" grpId="0"/>
      <p:bldP spid="19463" grpId="0"/>
      <p:bldP spid="19464" grpId="0"/>
      <p:bldP spid="19466" grpId="0"/>
      <p:bldP spid="19467" grpId="0"/>
      <p:bldP spid="194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5181600" y="1844675"/>
            <a:ext cx="3505200" cy="2236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职能：能够通过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光合作用制造有机物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。有机物不仅供给自身，也为动物提供食物来源。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3315" name="Picture 3" descr="image2-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6169"/>
            <a:ext cx="4191000" cy="3472587"/>
          </a:xfrm>
          <a:prstGeom prst="roundRect">
            <a:avLst>
              <a:gd name="adj" fmla="val 859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/>
          <p:nvPr/>
        </p:nvSpPr>
        <p:spPr>
          <a:xfrm>
            <a:off x="2057400" y="5421313"/>
            <a:ext cx="1447800" cy="522287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植物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1504950" y="1160463"/>
            <a:ext cx="2552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角色：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生产者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5021263" y="4814888"/>
            <a:ext cx="3505200" cy="1128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地位：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生产者是生态系统中最重要的部分。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/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1295400" y="5154613"/>
            <a:ext cx="6934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职能：不能利用光能制造有机物，只能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直接或间接以植物为食。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27" name="Rectangle 3"/>
          <p:cNvSpPr/>
          <p:nvPr/>
        </p:nvSpPr>
        <p:spPr>
          <a:xfrm>
            <a:off x="3713163" y="4430713"/>
            <a:ext cx="1225550" cy="52387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动物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4340" name="Picture 6" descr="dwy5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1"/>
          <a:stretch>
            <a:fillRect/>
          </a:stretch>
        </p:blipFill>
        <p:spPr bwMode="auto">
          <a:xfrm>
            <a:off x="990600" y="1905001"/>
            <a:ext cx="3335421" cy="2376488"/>
          </a:xfrm>
          <a:prstGeom prst="roundRect">
            <a:avLst>
              <a:gd name="adj" fmla="val 859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豹子捕食羚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335421" cy="2376488"/>
          </a:xfrm>
          <a:prstGeom prst="roundRect">
            <a:avLst>
              <a:gd name="adj" fmla="val 859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/>
          <p:nvPr/>
        </p:nvSpPr>
        <p:spPr>
          <a:xfrm>
            <a:off x="1149350" y="1231900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角色：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消费者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557625" cy="2668219"/>
          </a:xfrm>
          <a:prstGeom prst="roundRect">
            <a:avLst>
              <a:gd name="adj" fmla="val 8594"/>
            </a:avLst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752600"/>
            <a:ext cx="3557625" cy="2668219"/>
          </a:xfrm>
          <a:prstGeom prst="roundRect">
            <a:avLst>
              <a:gd name="adj" fmla="val 8594"/>
            </a:avLst>
          </a:prstGeom>
          <a:noFill/>
          <a:ln>
            <a:noFill/>
          </a:ln>
        </p:spPr>
      </p:pic>
      <p:sp>
        <p:nvSpPr>
          <p:cNvPr id="4" name="Text Box 9"/>
          <p:cNvSpPr txBox="1"/>
          <p:nvPr/>
        </p:nvSpPr>
        <p:spPr>
          <a:xfrm>
            <a:off x="1295400" y="1090613"/>
            <a:ext cx="23383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角色：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分解者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7653" name="Rectangle 3"/>
          <p:cNvSpPr/>
          <p:nvPr/>
        </p:nvSpPr>
        <p:spPr>
          <a:xfrm>
            <a:off x="2819400" y="4581525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algn="ctr" eaLnBrk="1" hangingPunct="1"/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真菌、细菌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1066800" y="5119688"/>
            <a:ext cx="7391400" cy="1128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职能：能够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把动植物的尸体和排泄物分解为无机物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，供绿色植物再利用。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/>
          <p:nvPr/>
        </p:nvSpPr>
        <p:spPr>
          <a:xfrm>
            <a:off x="868363" y="3352800"/>
            <a:ext cx="554037" cy="24066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生态系统的组成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901825" y="2587625"/>
            <a:ext cx="9588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生物部分</a:t>
            </a:r>
            <a:endParaRPr lang="zh-CN" altLang="en-US" sz="16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2632075" y="5419725"/>
            <a:ext cx="38449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阳光、空气、水等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3162300" y="1512888"/>
            <a:ext cx="10826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植物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3162300" y="2808288"/>
            <a:ext cx="10826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动物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3162300" y="4140200"/>
            <a:ext cx="1128713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细菌和真菌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52" name="Text Box 15"/>
          <p:cNvSpPr txBox="1"/>
          <p:nvPr/>
        </p:nvSpPr>
        <p:spPr>
          <a:xfrm>
            <a:off x="1792288" y="5246688"/>
            <a:ext cx="11779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非生物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部分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3754438" y="2771775"/>
            <a:ext cx="5334000" cy="979488"/>
            <a:chOff x="2208" y="1528"/>
            <a:chExt cx="3360" cy="617"/>
          </a:xfrm>
        </p:grpSpPr>
        <p:sp>
          <p:nvSpPr>
            <p:cNvPr id="15381" name="Text Box 12"/>
            <p:cNvSpPr txBox="1">
              <a:spLocks noChangeArrowheads="1"/>
            </p:cNvSpPr>
            <p:nvPr/>
          </p:nvSpPr>
          <p:spPr bwMode="auto">
            <a:xfrm>
              <a:off x="2208" y="1854"/>
              <a:ext cx="33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（只能直接或间接以植物为食）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382" name="Line 20"/>
            <p:cNvSpPr>
              <a:spLocks noChangeShapeType="1"/>
            </p:cNvSpPr>
            <p:nvPr/>
          </p:nvSpPr>
          <p:spPr bwMode="auto">
            <a:xfrm>
              <a:off x="2352" y="168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2592" y="1528"/>
              <a:ext cx="10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消费者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678238" y="1489075"/>
            <a:ext cx="5486400" cy="931863"/>
            <a:chOff x="2208" y="642"/>
            <a:chExt cx="3456" cy="587"/>
          </a:xfrm>
        </p:grpSpPr>
        <p:sp>
          <p:nvSpPr>
            <p:cNvPr id="15378" name="Text Box 11"/>
            <p:cNvSpPr txBox="1">
              <a:spLocks noChangeArrowheads="1"/>
            </p:cNvSpPr>
            <p:nvPr/>
          </p:nvSpPr>
          <p:spPr bwMode="auto">
            <a:xfrm>
              <a:off x="2208" y="938"/>
              <a:ext cx="34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（通过光合作用，生产有机物）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2640" y="642"/>
              <a:ext cx="100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生产者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5380" name="Line 23"/>
            <p:cNvSpPr>
              <a:spLocks noChangeShapeType="1"/>
            </p:cNvSpPr>
            <p:nvPr/>
          </p:nvSpPr>
          <p:spPr bwMode="auto">
            <a:xfrm>
              <a:off x="2400" y="8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4173538" y="4181475"/>
            <a:ext cx="4114800" cy="923925"/>
            <a:chOff x="2544" y="2541"/>
            <a:chExt cx="2592" cy="582"/>
          </a:xfrm>
        </p:grpSpPr>
        <p:sp>
          <p:nvSpPr>
            <p:cNvPr id="31758" name="Text Box 13"/>
            <p:cNvSpPr txBox="1"/>
            <p:nvPr/>
          </p:nvSpPr>
          <p:spPr>
            <a:xfrm>
              <a:off x="2544" y="2832"/>
              <a:ext cx="259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（分解动植物尸体）</a:t>
              </a:r>
              <a:endPara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759" name="Line 22"/>
            <p:cNvSpPr/>
            <p:nvPr/>
          </p:nvSpPr>
          <p:spPr>
            <a:xfrm>
              <a:off x="2592" y="2688"/>
              <a:ext cx="33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760" name="Text Box 24"/>
            <p:cNvSpPr txBox="1"/>
            <p:nvPr/>
          </p:nvSpPr>
          <p:spPr>
            <a:xfrm>
              <a:off x="2939" y="2541"/>
              <a:ext cx="105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分解者</a:t>
              </a:r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6" name="左大括号 5"/>
          <p:cNvSpPr/>
          <p:nvPr/>
        </p:nvSpPr>
        <p:spPr>
          <a:xfrm>
            <a:off x="1524000" y="2879725"/>
            <a:ext cx="128588" cy="278288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2919413" y="1789113"/>
            <a:ext cx="242888" cy="25781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6" grpId="0"/>
      <p:bldP spid="20487" grpId="0"/>
      <p:bldP spid="20488" grpId="0"/>
      <p:bldP spid="20489" grpId="0"/>
      <p:bldP spid="31752" grpId="0"/>
      <p:bldP spid="6" grpId="0" animBg="1"/>
      <p:bldP spid="2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WPS 演示</Application>
  <PresentationFormat>全屏显示(4:3)</PresentationFormat>
  <Paragraphs>91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黑体</vt:lpstr>
      <vt:lpstr>微软雅黑</vt:lpstr>
      <vt:lpstr>Times New Roman</vt:lpstr>
      <vt:lpstr>华文宋体</vt:lpstr>
      <vt:lpstr>Arial Unicode MS</vt:lpstr>
      <vt:lpstr>Office 主题​​</vt:lpstr>
      <vt:lpstr>第二节 生物与环境组成生态系统</vt:lpstr>
      <vt:lpstr>PowerPoint 演示文稿</vt:lpstr>
      <vt:lpstr>什么是生态系统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阳春白雪</cp:lastModifiedBy>
  <cp:revision>10</cp:revision>
  <dcterms:created xsi:type="dcterms:W3CDTF">2018-10-31T05:24:00Z</dcterms:created>
  <dcterms:modified xsi:type="dcterms:W3CDTF">2018-11-02T03:51:02Z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