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  <p:sldId id="269" r:id="rId5"/>
    <p:sldId id="273" r:id="rId6"/>
    <p:sldId id="27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-15240" y="34925"/>
            <a:ext cx="12223115" cy="7053580"/>
            <a:chOff x="-9" y="41"/>
            <a:chExt cx="19249" cy="11108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-9" y="41"/>
              <a:ext cx="19249" cy="11108"/>
            </a:xfrm>
            <a:prstGeom prst="rect">
              <a:avLst/>
            </a:prstGeom>
          </p:spPr>
        </p:pic>
        <p:grpSp>
          <p:nvGrpSpPr>
            <p:cNvPr id="4" name="组合 3"/>
            <p:cNvGrpSpPr/>
            <p:nvPr/>
          </p:nvGrpSpPr>
          <p:grpSpPr>
            <a:xfrm>
              <a:off x="1011" y="2005"/>
              <a:ext cx="9359" cy="4200"/>
              <a:chOff x="996" y="2005"/>
              <a:chExt cx="9359" cy="4200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2707" y="4317"/>
                <a:ext cx="7648" cy="1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t">
                <a:spAutoFit/>
              </a:bodyPr>
              <a:p>
                <a:pPr algn="ctr"/>
                <a:r>
                  <a:rPr lang="zh-CN" altLang="en-US" sz="7200" b="1">
                    <a:ln w="57150">
                      <a:solidFill>
                        <a:srgbClr val="C00000"/>
                      </a:solidFill>
                      <a:prstDash val="solid"/>
                    </a:ln>
                    <a:solidFill>
                      <a:schemeClr val="accent1">
                        <a:lumMod val="20000"/>
                        <a:lumOff val="80000"/>
                      </a:schemeClr>
                    </a:solidFill>
                    <a:effectLst>
                      <a:outerShdw dist="38100" dir="2640000" algn="bl" rotWithShape="0">
                        <a:schemeClr val="accent1"/>
                      </a:outerShdw>
                    </a:effectLst>
                  </a:rPr>
                  <a:t>角 的 分 类 </a:t>
                </a:r>
                <a:endParaRPr lang="zh-CN" altLang="en-US" sz="7200" b="1">
                  <a:ln w="57150">
                    <a:solidFill>
                      <a:srgbClr val="C00000"/>
                    </a:solidFill>
                    <a:prstDash val="solid"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outerShdw dist="38100" dir="2640000" algn="bl" rotWithShape="0">
                      <a:schemeClr val="accent1"/>
                    </a:outerShdw>
                  </a:effectLst>
                </a:endParaRPr>
              </a:p>
            </p:txBody>
          </p:sp>
          <p:sp>
            <p:nvSpPr>
              <p:cNvPr id="2" name="文本框 1"/>
              <p:cNvSpPr txBox="1"/>
              <p:nvPr/>
            </p:nvSpPr>
            <p:spPr>
              <a:xfrm>
                <a:off x="996" y="2005"/>
                <a:ext cx="7669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800" b="1"/>
                  <a:t>新人教版四年级上册</a:t>
                </a:r>
                <a:endParaRPr lang="zh-CN" altLang="en-US" sz="2800" b="1"/>
              </a:p>
            </p:txBody>
          </p:sp>
        </p:grpSp>
      </p:grpSp>
      <p:sp>
        <p:nvSpPr>
          <p:cNvPr id="7" name="文本框 6"/>
          <p:cNvSpPr txBox="1"/>
          <p:nvPr/>
        </p:nvSpPr>
        <p:spPr>
          <a:xfrm>
            <a:off x="2077085" y="4792345"/>
            <a:ext cx="36080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配 套 练 习</a:t>
            </a:r>
            <a:endParaRPr lang="zh-CN" altLang="en-US" sz="3200" b="1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80135" y="607695"/>
            <a:ext cx="147002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黑体" panose="02010609060101010101" pitchFamily="49" charset="-122"/>
                <a:ea typeface="黑体" panose="02010609060101010101" pitchFamily="49" charset="-122"/>
              </a:rPr>
              <a:t>直角</a:t>
            </a:r>
            <a:endParaRPr lang="zh-CN" altLang="en-US" sz="4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endParaRPr lang="en-US" altLang="zh-CN" sz="36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89910" y="587375"/>
            <a:ext cx="17964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黑体" panose="02010609060101010101" pitchFamily="49" charset="-122"/>
                <a:ea typeface="黑体" panose="02010609060101010101" pitchFamily="49" charset="-122"/>
              </a:rPr>
              <a:t>锐角</a:t>
            </a:r>
            <a:endParaRPr lang="zh-CN" altLang="en-US" sz="4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80000" y="587375"/>
            <a:ext cx="17964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黑体" panose="02010609060101010101" pitchFamily="49" charset="-122"/>
                <a:ea typeface="黑体" panose="02010609060101010101" pitchFamily="49" charset="-122"/>
              </a:rPr>
              <a:t>钝角</a:t>
            </a:r>
            <a:endParaRPr lang="zh-CN" altLang="en-US" sz="4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06920" y="587375"/>
            <a:ext cx="17964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黑体" panose="02010609060101010101" pitchFamily="49" charset="-122"/>
                <a:ea typeface="黑体" panose="02010609060101010101" pitchFamily="49" charset="-122"/>
              </a:rPr>
              <a:t>平角</a:t>
            </a:r>
            <a:endParaRPr lang="zh-CN" altLang="en-US" sz="4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294495" y="607695"/>
            <a:ext cx="17964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黑体" panose="02010609060101010101" pitchFamily="49" charset="-122"/>
                <a:ea typeface="黑体" panose="02010609060101010101" pitchFamily="49" charset="-122"/>
              </a:rPr>
              <a:t>周角</a:t>
            </a:r>
            <a:endParaRPr lang="zh-CN" altLang="en-US" sz="4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46605" y="1929765"/>
            <a:ext cx="77533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锐角＜直角＜钝角＜平角＜周角</a:t>
            </a:r>
            <a:endParaRPr lang="zh-CN" altLang="en-US" sz="40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93595" y="3186430"/>
            <a:ext cx="77990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周角＞平角＞钝角＞直角＞锐角</a:t>
            </a:r>
            <a:endParaRPr lang="zh-CN" altLang="en-US" sz="40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51760" y="4339590"/>
            <a:ext cx="5305425" cy="7067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p>
            <a:r>
              <a:rPr lang="en-US" altLang="zh-CN" sz="400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1</a:t>
            </a:r>
            <a:r>
              <a:rPr lang="zh-CN" altLang="en-US" sz="400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周角</a:t>
            </a:r>
            <a:r>
              <a:rPr lang="en-US" altLang="zh-CN" sz="400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=2</a:t>
            </a:r>
            <a:r>
              <a:rPr lang="zh-CN" altLang="en-US" sz="400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平角</a:t>
            </a:r>
            <a:r>
              <a:rPr lang="en-US" altLang="zh-CN" sz="400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=4</a:t>
            </a:r>
            <a:r>
              <a:rPr lang="zh-CN" altLang="en-US" sz="400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直角</a:t>
            </a:r>
            <a:endParaRPr lang="zh-CN" altLang="en-US" sz="4000">
              <a:ln w="3175">
                <a:solidFill>
                  <a:srgbClr val="FF0000"/>
                </a:solidFill>
              </a:ln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9940" y="441325"/>
            <a:ext cx="9558020" cy="4431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 i="1">
                <a:latin typeface="黑体" panose="02010609060101010101" pitchFamily="49" charset="-122"/>
                <a:ea typeface="黑体" panose="02010609060101010101" pitchFamily="49" charset="-122"/>
              </a:rPr>
              <a:t>下面说法对吗？</a:t>
            </a:r>
            <a:endParaRPr lang="zh-CN" altLang="en-US" sz="4000" b="1" i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/>
          </a:p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1.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小于或等于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90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度的角叫锐角。          （     ）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周角就是一条直线。                        （     ）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两个锐角相加一定是一个钝角。       （      ）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4.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钝角就是大于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90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度的角。                 （      ）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91905" y="1074420"/>
            <a:ext cx="116332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×</a:t>
            </a:r>
            <a:endParaRPr lang="zh-CN" altLang="en-US" sz="6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53500" y="2038985"/>
            <a:ext cx="116332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×</a:t>
            </a:r>
            <a:endParaRPr lang="zh-CN" altLang="en-US" sz="6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015730" y="2995930"/>
            <a:ext cx="116332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×</a:t>
            </a:r>
            <a:endParaRPr lang="zh-CN" altLang="en-US" sz="6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77960" y="4003040"/>
            <a:ext cx="116332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×</a:t>
            </a:r>
            <a:endParaRPr lang="zh-CN" altLang="en-US" sz="6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67385" y="279400"/>
            <a:ext cx="38404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想一想：</a:t>
            </a:r>
            <a:endParaRPr lang="zh-CN" altLang="en-US" sz="7200" b="1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391660" y="1734185"/>
            <a:ext cx="4339590" cy="2382520"/>
            <a:chOff x="6916" y="2731"/>
            <a:chExt cx="6834" cy="3752"/>
          </a:xfrm>
        </p:grpSpPr>
        <p:grpSp>
          <p:nvGrpSpPr>
            <p:cNvPr id="7" name="组合 6"/>
            <p:cNvGrpSpPr/>
            <p:nvPr/>
          </p:nvGrpSpPr>
          <p:grpSpPr>
            <a:xfrm>
              <a:off x="6916" y="2731"/>
              <a:ext cx="5072" cy="3752"/>
              <a:chOff x="7796" y="3083"/>
              <a:chExt cx="5072" cy="3752"/>
            </a:xfrm>
          </p:grpSpPr>
          <p:sp>
            <p:nvSpPr>
              <p:cNvPr id="4" name="剪去单角的矩形 3"/>
              <p:cNvSpPr/>
              <p:nvPr/>
            </p:nvSpPr>
            <p:spPr>
              <a:xfrm>
                <a:off x="7811" y="3084"/>
                <a:ext cx="5057" cy="3723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cxnSp>
            <p:nvCxnSpPr>
              <p:cNvPr id="6" name="直接连接符 5"/>
              <p:cNvCxnSpPr/>
              <p:nvPr/>
            </p:nvCxnSpPr>
            <p:spPr>
              <a:xfrm flipH="1">
                <a:off x="7796" y="3083"/>
                <a:ext cx="3239" cy="375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直角三角形 8"/>
            <p:cNvSpPr/>
            <p:nvPr/>
          </p:nvSpPr>
          <p:spPr>
            <a:xfrm>
              <a:off x="11960" y="4568"/>
              <a:ext cx="1790" cy="1887"/>
            </a:xfrm>
            <a:prstGeom prst="rtTriangl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893695" y="4600575"/>
            <a:ext cx="91211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图中一共有几个角，各是什么角？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4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5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6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7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WPS 演示</Application>
  <PresentationFormat>宽屏</PresentationFormat>
  <Paragraphs>45</Paragraphs>
  <Slides>4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朱宝</cp:lastModifiedBy>
  <cp:revision>22</cp:revision>
  <dcterms:created xsi:type="dcterms:W3CDTF">2018-03-01T02:03:00Z</dcterms:created>
  <dcterms:modified xsi:type="dcterms:W3CDTF">2018-11-04T15:19:03Z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