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64" r:id="rId3"/>
    <p:sldId id="262" r:id="rId4"/>
    <p:sldId id="261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E5580-0899-4274-AD37-984166B8AB12}" type="datetimeFigureOut">
              <a:rPr lang="zh-CN" altLang="en-US" smtClean="0"/>
              <a:t>2018/11/4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399A0-4E5E-4EF2-AB25-B17DA80F5B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42F518-9FB9-4BC1-9AD1-2C99820E1767}" type="slidenum">
              <a:rPr lang="en-US" altLang="zh-CN" smtClean="0"/>
              <a:pPr/>
              <a:t>4</a:t>
            </a:fld>
            <a:endParaRPr lang="en-US" altLang="zh-CN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mtClean="0">
                <a:latin typeface="Arial" pitchFamily="34" charset="0"/>
              </a:rPr>
              <a:t>问题：通过第一幅图，我们不难知道，土地革命形势，曾经一片红火</a:t>
            </a:r>
            <a:r>
              <a:rPr lang="en-US" altLang="zh-CN" smtClean="0">
                <a:latin typeface="Arial" pitchFamily="34" charset="0"/>
              </a:rPr>
              <a:t>,</a:t>
            </a:r>
            <a:r>
              <a:rPr lang="zh-CN" altLang="en-US" smtClean="0">
                <a:latin typeface="Arial" pitchFamily="34" charset="0"/>
              </a:rPr>
              <a:t>中国共产党为什么放弃南方根据地革命，进行长征？“为什么说遵义会议是中共从幼稚走向成熟的标志？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932E-2410-4E76-80BE-B76D094F1D43}" type="datetimeFigureOut">
              <a:rPr lang="zh-CN" altLang="en-US" smtClean="0"/>
              <a:t>2018/11/4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761B-ADFD-4501-9878-B5E7D305E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932E-2410-4E76-80BE-B76D094F1D43}" type="datetimeFigureOut">
              <a:rPr lang="zh-CN" altLang="en-US" smtClean="0"/>
              <a:t>2018/11/4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761B-ADFD-4501-9878-B5E7D305E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932E-2410-4E76-80BE-B76D094F1D43}" type="datetimeFigureOut">
              <a:rPr lang="zh-CN" altLang="en-US" smtClean="0"/>
              <a:t>2018/11/4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761B-ADFD-4501-9878-B5E7D305E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932E-2410-4E76-80BE-B76D094F1D43}" type="datetimeFigureOut">
              <a:rPr lang="zh-CN" altLang="en-US" smtClean="0"/>
              <a:t>2018/11/4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761B-ADFD-4501-9878-B5E7D305E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932E-2410-4E76-80BE-B76D094F1D43}" type="datetimeFigureOut">
              <a:rPr lang="zh-CN" altLang="en-US" smtClean="0"/>
              <a:t>2018/11/4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761B-ADFD-4501-9878-B5E7D305E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932E-2410-4E76-80BE-B76D094F1D43}" type="datetimeFigureOut">
              <a:rPr lang="zh-CN" altLang="en-US" smtClean="0"/>
              <a:t>2018/11/4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761B-ADFD-4501-9878-B5E7D305E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932E-2410-4E76-80BE-B76D094F1D43}" type="datetimeFigureOut">
              <a:rPr lang="zh-CN" altLang="en-US" smtClean="0"/>
              <a:t>2018/11/4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761B-ADFD-4501-9878-B5E7D305E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932E-2410-4E76-80BE-B76D094F1D43}" type="datetimeFigureOut">
              <a:rPr lang="zh-CN" altLang="en-US" smtClean="0"/>
              <a:t>2018/11/4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761B-ADFD-4501-9878-B5E7D305E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932E-2410-4E76-80BE-B76D094F1D43}" type="datetimeFigureOut">
              <a:rPr lang="zh-CN" altLang="en-US" smtClean="0"/>
              <a:t>2018/11/4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761B-ADFD-4501-9878-B5E7D305E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932E-2410-4E76-80BE-B76D094F1D43}" type="datetimeFigureOut">
              <a:rPr lang="zh-CN" altLang="en-US" smtClean="0"/>
              <a:t>2018/11/4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761B-ADFD-4501-9878-B5E7D305E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932E-2410-4E76-80BE-B76D094F1D43}" type="datetimeFigureOut">
              <a:rPr lang="zh-CN" altLang="en-US" smtClean="0"/>
              <a:t>2018/11/4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761B-ADFD-4501-9878-B5E7D305E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B932E-2410-4E76-80BE-B76D094F1D43}" type="datetimeFigureOut">
              <a:rPr lang="zh-CN" altLang="en-US" smtClean="0"/>
              <a:t>2018/11/4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D761B-ADFD-4501-9878-B5E7D305E8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8.jpeg"/><Relationship Id="rId7" Type="http://schemas.openxmlformats.org/officeDocument/2006/relationships/hyperlink" Target="http://202.38.64.11/~wangjy/photo/page_22.htm" TargetMode="Externa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7.png"/><Relationship Id="rId10" Type="http://schemas.openxmlformats.org/officeDocument/2006/relationships/image" Target="../media/image13.jpeg"/><Relationship Id="rId4" Type="http://schemas.openxmlformats.org/officeDocument/2006/relationships/slide" Target="slide5.xml"/><Relationship Id="rId9" Type="http://schemas.openxmlformats.org/officeDocument/2006/relationships/image" Target="../media/image12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5601"/>
          <p:cNvGrpSpPr>
            <a:grpSpLocks/>
          </p:cNvGrpSpPr>
          <p:nvPr/>
        </p:nvGrpSpPr>
        <p:grpSpPr bwMode="auto">
          <a:xfrm>
            <a:off x="1181100" y="876300"/>
            <a:ext cx="6584950" cy="4983163"/>
            <a:chOff x="0" y="0"/>
            <a:chExt cx="4148" cy="3139"/>
          </a:xfrm>
        </p:grpSpPr>
        <p:pic>
          <p:nvPicPr>
            <p:cNvPr id="22530" name="图片 25602" descr="过草地穿的草鞋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" y="0"/>
              <a:ext cx="4138" cy="2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4" name="文本框 25603" descr="粉色砂纸"/>
            <p:cNvSpPr txBox="1"/>
            <p:nvPr/>
          </p:nvSpPr>
          <p:spPr>
            <a:xfrm>
              <a:off x="0" y="2735"/>
              <a:ext cx="4137" cy="404"/>
            </a:xfrm>
            <a:prstGeom prst="rect">
              <a:avLst/>
            </a:prstGeom>
            <a:blipFill rotWithShape="0">
              <a:blip r:embed="rId3" cstate="print"/>
            </a:blipFill>
            <a:ln w="9525">
              <a:noFill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zh-CN" altLang="en-US" sz="3600" noProof="1">
                  <a:effectLst>
                    <a:outerShdw blurRad="38100" dist="38100" dir="2700000">
                      <a:srgbClr val="FFFFFF"/>
                    </a:outerShdw>
                  </a:effectLst>
                  <a:latin typeface="Times New Roman" panose="02020603050405020304" pitchFamily="2" charset="0"/>
                </a:rPr>
                <a:t>红军过草地穿的草鞋</a:t>
              </a:r>
            </a:p>
          </p:txBody>
        </p:sp>
      </p:grpSp>
      <p:grpSp>
        <p:nvGrpSpPr>
          <p:cNvPr id="3" name="组合 25604"/>
          <p:cNvGrpSpPr>
            <a:grpSpLocks/>
          </p:cNvGrpSpPr>
          <p:nvPr/>
        </p:nvGrpSpPr>
        <p:grpSpPr bwMode="auto">
          <a:xfrm>
            <a:off x="1216025" y="855663"/>
            <a:ext cx="6580188" cy="5208587"/>
            <a:chOff x="0" y="0"/>
            <a:chExt cx="4145" cy="3281"/>
          </a:xfrm>
        </p:grpSpPr>
        <p:pic>
          <p:nvPicPr>
            <p:cNvPr id="22533" name="图片 25605" descr="过草地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" y="0"/>
              <a:ext cx="4137" cy="2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7" name="文本占位符 25606"/>
            <p:cNvSpPr txBox="1">
              <a:spLocks noGrp="1"/>
            </p:cNvSpPr>
            <p:nvPr/>
          </p:nvSpPr>
          <p:spPr>
            <a:xfrm>
              <a:off x="0" y="2801"/>
              <a:ext cx="4137" cy="480"/>
            </a:xfrm>
            <a:prstGeom prst="rect">
              <a:avLst/>
            </a:prstGeom>
            <a:solidFill>
              <a:srgbClr val="9966FF">
                <a:alpha val="100000"/>
              </a:srgbClr>
            </a:solidFill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zh-CN" altLang="en-US" sz="3600" b="1" noProof="1">
                  <a:effectLst>
                    <a:outerShdw blurRad="38100" dist="38100" dir="2700000">
                      <a:srgbClr val="FFFFFF"/>
                    </a:outerShdw>
                  </a:effectLst>
                </a:rPr>
                <a:t>红  军  过  草  地</a:t>
              </a:r>
            </a:p>
          </p:txBody>
        </p:sp>
      </p:grpSp>
      <p:sp>
        <p:nvSpPr>
          <p:cNvPr id="25608" name="文本框 25607"/>
          <p:cNvSpPr txBox="1"/>
          <p:nvPr/>
        </p:nvSpPr>
        <p:spPr>
          <a:xfrm>
            <a:off x="7897813" y="865188"/>
            <a:ext cx="733425" cy="5207000"/>
          </a:xfrm>
          <a:prstGeom prst="rect">
            <a:avLst/>
          </a:prstGeom>
          <a:noFill/>
          <a:ln w="9525">
            <a:noFill/>
          </a:ln>
        </p:spPr>
        <p:txBody>
          <a:bodyPr vert="eaVert"/>
          <a:lstStyle/>
          <a:p>
            <a:pPr>
              <a:spcBef>
                <a:spcPct val="50000"/>
              </a:spcBef>
            </a:pPr>
            <a:r>
              <a:rPr lang="zh-CN" altLang="en-US" sz="3600" noProof="1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隶书" pitchFamily="1" charset="-122"/>
              </a:rPr>
              <a:t>苦不苦  想想红军二万五</a:t>
            </a:r>
          </a:p>
        </p:txBody>
      </p:sp>
      <p:sp>
        <p:nvSpPr>
          <p:cNvPr id="25609" name="文本框 25608"/>
          <p:cNvSpPr txBox="1"/>
          <p:nvPr/>
        </p:nvSpPr>
        <p:spPr>
          <a:xfrm>
            <a:off x="460375" y="865188"/>
            <a:ext cx="733425" cy="5207000"/>
          </a:xfrm>
          <a:prstGeom prst="rect">
            <a:avLst/>
          </a:prstGeom>
          <a:noFill/>
          <a:ln w="9525">
            <a:noFill/>
          </a:ln>
        </p:spPr>
        <p:txBody>
          <a:bodyPr vert="eaVert"/>
          <a:lstStyle/>
          <a:p>
            <a:pPr>
              <a:spcBef>
                <a:spcPct val="50000"/>
              </a:spcBef>
            </a:pPr>
            <a:r>
              <a:rPr lang="zh-CN" altLang="en-US" sz="3600" noProof="1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隶书" pitchFamily="1" charset="-122"/>
              </a:rPr>
              <a:t>累不累  看看革命老前辈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0" y="0"/>
            <a:ext cx="586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星星之火　可以燎原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940425" y="1412875"/>
            <a:ext cx="2989263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477838" y="381000"/>
            <a:ext cx="2819400" cy="1066800"/>
          </a:xfrm>
          <a:prstGeom prst="wedgeRectCallout">
            <a:avLst>
              <a:gd name="adj1" fmla="val 48704"/>
              <a:gd name="adj2" fmla="val 15119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b="1">
                <a:solidFill>
                  <a:srgbClr val="0000FF"/>
                </a:solidFill>
                <a:latin typeface="Times New Roman" pitchFamily="18" charset="0"/>
              </a:rPr>
              <a:t>徐向前等建立鄂豫皖革命根据地</a:t>
            </a: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228600" y="2438400"/>
            <a:ext cx="1752600" cy="1219200"/>
          </a:xfrm>
          <a:prstGeom prst="wedgeRectCallout">
            <a:avLst>
              <a:gd name="adj1" fmla="val 77537"/>
              <a:gd name="adj2" fmla="val -11977"/>
            </a:avLst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sz="2400" b="1">
                <a:solidFill>
                  <a:schemeClr val="bg1"/>
                </a:solidFill>
                <a:latin typeface="Times New Roman" pitchFamily="18" charset="0"/>
              </a:rPr>
              <a:t>贺龙等建立</a:t>
            </a:r>
          </a:p>
          <a:p>
            <a:pPr algn="ctr"/>
            <a:r>
              <a:rPr lang="zh-CN" sz="2400" b="1">
                <a:solidFill>
                  <a:schemeClr val="bg1"/>
                </a:solidFill>
                <a:latin typeface="Times New Roman" pitchFamily="18" charset="0"/>
              </a:rPr>
              <a:t>湘鄂边革</a:t>
            </a:r>
          </a:p>
          <a:p>
            <a:pPr algn="ctr"/>
            <a:r>
              <a:rPr lang="zh-CN" sz="2400" b="1">
                <a:solidFill>
                  <a:schemeClr val="bg1"/>
                </a:solidFill>
                <a:latin typeface="Times New Roman" pitchFamily="18" charset="0"/>
              </a:rPr>
              <a:t>命根据地</a:t>
            </a: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3657600" y="1371600"/>
            <a:ext cx="2057400" cy="1447800"/>
          </a:xfrm>
          <a:prstGeom prst="wedgeRectCallout">
            <a:avLst>
              <a:gd name="adj1" fmla="val -25231"/>
              <a:gd name="adj2" fmla="val 98028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sz="2400" b="1">
                <a:latin typeface="Times New Roman" pitchFamily="18" charset="0"/>
              </a:rPr>
              <a:t>方志敏建立</a:t>
            </a:r>
          </a:p>
          <a:p>
            <a:pPr algn="ctr"/>
            <a:r>
              <a:rPr lang="zh-CN" sz="2400" b="1">
                <a:latin typeface="Times New Roman" pitchFamily="18" charset="0"/>
              </a:rPr>
              <a:t>闽浙赣革命</a:t>
            </a:r>
          </a:p>
          <a:p>
            <a:pPr algn="ctr"/>
            <a:r>
              <a:rPr lang="zh-CN" sz="2400" b="1">
                <a:latin typeface="Times New Roman" pitchFamily="18" charset="0"/>
              </a:rPr>
              <a:t>根据地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2362200" y="5257800"/>
            <a:ext cx="3433936" cy="1219200"/>
          </a:xfrm>
          <a:prstGeom prst="wedgeRectCallout">
            <a:avLst>
              <a:gd name="adj1" fmla="val -7958"/>
              <a:gd name="adj2" fmla="val -13463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sz="2400" b="1" dirty="0">
                <a:solidFill>
                  <a:schemeClr val="bg1"/>
                </a:solidFill>
                <a:latin typeface="Times New Roman" pitchFamily="18" charset="0"/>
              </a:rPr>
              <a:t>毛泽东朱德建立赣南闽西根据地发展成为中央革命根据地，首府瑞金</a:t>
            </a: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228600" y="4267200"/>
            <a:ext cx="2667000" cy="990600"/>
          </a:xfrm>
          <a:prstGeom prst="wedgeRectCallout">
            <a:avLst>
              <a:gd name="adj1" fmla="val 44287"/>
              <a:gd name="adj2" fmla="val -6971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sz="2400" b="1" dirty="0">
                <a:latin typeface="Times New Roman" pitchFamily="18" charset="0"/>
              </a:rPr>
              <a:t>彭德怀等创建</a:t>
            </a:r>
          </a:p>
          <a:p>
            <a:pPr algn="ctr"/>
            <a:r>
              <a:rPr lang="zh-CN" sz="2400" b="1" dirty="0">
                <a:latin typeface="Times New Roman" pitchFamily="18" charset="0"/>
              </a:rPr>
              <a:t>湘赣革命根据地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 autoUpdateAnimBg="0"/>
      <p:bldP spid="46085" grpId="0" animBg="1" autoUpdateAnimBg="0"/>
      <p:bldP spid="46086" grpId="0" animBg="1" autoUpdateAnimBg="0"/>
      <p:bldP spid="46087" grpId="0" animBg="1" autoUpdateAnimBg="0"/>
      <p:bldP spid="4608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2"/>
          <p:cNvSpPr txBox="1">
            <a:spLocks noChangeArrowheads="1"/>
          </p:cNvSpPr>
          <p:nvPr/>
        </p:nvSpPr>
        <p:spPr bwMode="auto">
          <a:xfrm>
            <a:off x="0" y="785813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itchFamily="2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宋体" pitchFamily="2" charset="-122"/>
              </a:rPr>
              <a:t>）、原因</a:t>
            </a:r>
          </a:p>
        </p:txBody>
      </p:sp>
      <p:pic>
        <p:nvPicPr>
          <p:cNvPr id="29699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4038"/>
            <a:ext cx="914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18"/>
          <p:cNvSpPr txBox="1">
            <a:spLocks noChangeArrowheads="1"/>
          </p:cNvSpPr>
          <p:nvPr/>
        </p:nvSpPr>
        <p:spPr bwMode="auto">
          <a:xfrm>
            <a:off x="0" y="188913"/>
            <a:ext cx="604837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楷体_GB2312" pitchFamily="49" charset="-122"/>
              </a:rPr>
              <a:t>红</a:t>
            </a:r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楷体_GB2312" pitchFamily="49" charset="-122"/>
              </a:rPr>
              <a:t>军长征</a:t>
            </a:r>
          </a:p>
        </p:txBody>
      </p:sp>
      <p:sp>
        <p:nvSpPr>
          <p:cNvPr id="29701" name="Text Box 19"/>
          <p:cNvSpPr txBox="1">
            <a:spLocks noChangeArrowheads="1"/>
          </p:cNvSpPr>
          <p:nvPr/>
        </p:nvSpPr>
        <p:spPr bwMode="auto">
          <a:xfrm>
            <a:off x="2500313" y="785813"/>
            <a:ext cx="5976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000000"/>
                </a:solidFill>
                <a:ea typeface="楷体_GB2312" pitchFamily="49" charset="-122"/>
              </a:rPr>
              <a:t>“</a:t>
            </a:r>
            <a:r>
              <a:rPr lang="zh-CN" altLang="en-US" b="1">
                <a:solidFill>
                  <a:srgbClr val="000000"/>
                </a:solidFill>
                <a:ea typeface="楷体_GB2312" pitchFamily="49" charset="-122"/>
              </a:rPr>
              <a:t>左”倾错误（根本原因）</a:t>
            </a:r>
          </a:p>
        </p:txBody>
      </p:sp>
      <p:sp>
        <p:nvSpPr>
          <p:cNvPr id="29702" name="Text Box 20"/>
          <p:cNvSpPr txBox="1">
            <a:spLocks noChangeArrowheads="1"/>
          </p:cNvSpPr>
          <p:nvPr/>
        </p:nvSpPr>
        <p:spPr bwMode="auto">
          <a:xfrm>
            <a:off x="2500313" y="1285875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ea typeface="楷体_GB2312" pitchFamily="49" charset="-122"/>
              </a:rPr>
              <a:t>第五次反“围剿”失利（直接原因）</a:t>
            </a:r>
          </a:p>
        </p:txBody>
      </p:sp>
      <p:sp>
        <p:nvSpPr>
          <p:cNvPr id="29703" name="Text Box 12"/>
          <p:cNvSpPr txBox="1">
            <a:spLocks noChangeArrowheads="1"/>
          </p:cNvSpPr>
          <p:nvPr/>
        </p:nvSpPr>
        <p:spPr bwMode="auto">
          <a:xfrm>
            <a:off x="-285750" y="1928813"/>
            <a:ext cx="280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2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）、经过</a:t>
            </a:r>
          </a:p>
        </p:txBody>
      </p:sp>
      <p:sp>
        <p:nvSpPr>
          <p:cNvPr id="29704" name="Text Box 13"/>
          <p:cNvSpPr txBox="1">
            <a:spLocks noChangeArrowheads="1"/>
          </p:cNvSpPr>
          <p:nvPr/>
        </p:nvSpPr>
        <p:spPr bwMode="auto">
          <a:xfrm>
            <a:off x="2500313" y="2071688"/>
            <a:ext cx="1071562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latin typeface="宋体" pitchFamily="2" charset="-122"/>
              </a:rPr>
              <a:t>开始：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500313" y="3357563"/>
            <a:ext cx="1462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latin typeface="宋体" pitchFamily="2" charset="-122"/>
              </a:rPr>
              <a:t>胜利：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571875" y="3786188"/>
            <a:ext cx="5292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b="1">
                <a:solidFill>
                  <a:srgbClr val="000000"/>
                </a:solidFill>
                <a:latin typeface="宋体" pitchFamily="2" charset="-122"/>
              </a:rPr>
              <a:t>会宁 会师  </a:t>
            </a:r>
            <a:r>
              <a:rPr lang="en-US" altLang="zh-CN" b="1">
                <a:solidFill>
                  <a:srgbClr val="000000"/>
                </a:solidFill>
                <a:latin typeface="宋体" pitchFamily="2" charset="-122"/>
              </a:rPr>
              <a:t>1936</a:t>
            </a:r>
            <a:r>
              <a:rPr lang="zh-CN" altLang="en-US" b="1">
                <a:solidFill>
                  <a:srgbClr val="000000"/>
                </a:solidFill>
                <a:latin typeface="宋体" pitchFamily="2" charset="-122"/>
              </a:rPr>
              <a:t>年</a:t>
            </a:r>
            <a:r>
              <a:rPr lang="en-US" altLang="zh-CN" b="1">
                <a:solidFill>
                  <a:srgbClr val="000000"/>
                </a:solidFill>
                <a:latin typeface="宋体" pitchFamily="2" charset="-122"/>
              </a:rPr>
              <a:t>10</a:t>
            </a:r>
            <a:r>
              <a:rPr lang="zh-CN" altLang="en-US" b="1">
                <a:solidFill>
                  <a:srgbClr val="000000"/>
                </a:solidFill>
                <a:latin typeface="宋体" pitchFamily="2" charset="-122"/>
              </a:rPr>
              <a:t>月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3643313" y="3286125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latin typeface="宋体" pitchFamily="2" charset="-122"/>
              </a:rPr>
              <a:t>吴起镇会师 </a:t>
            </a:r>
            <a:r>
              <a:rPr lang="en-US" altLang="zh-CN" b="1">
                <a:solidFill>
                  <a:srgbClr val="000000"/>
                </a:solidFill>
                <a:latin typeface="宋体" pitchFamily="2" charset="-122"/>
              </a:rPr>
              <a:t>1935</a:t>
            </a:r>
            <a:r>
              <a:rPr lang="zh-CN" altLang="en-US" b="1">
                <a:solidFill>
                  <a:srgbClr val="000000"/>
                </a:solidFill>
                <a:latin typeface="宋体" pitchFamily="2" charset="-122"/>
              </a:rPr>
              <a:t>年</a:t>
            </a:r>
            <a:r>
              <a:rPr lang="en-US" altLang="zh-CN" b="1">
                <a:solidFill>
                  <a:srgbClr val="000000"/>
                </a:solidFill>
                <a:latin typeface="宋体" pitchFamily="2" charset="-122"/>
              </a:rPr>
              <a:t>10</a:t>
            </a:r>
            <a:r>
              <a:rPr lang="zh-CN" altLang="en-US" b="1">
                <a:solidFill>
                  <a:srgbClr val="000000"/>
                </a:solidFill>
                <a:latin typeface="宋体" pitchFamily="2" charset="-122"/>
              </a:rPr>
              <a:t>月</a:t>
            </a:r>
          </a:p>
        </p:txBody>
      </p:sp>
      <p:sp>
        <p:nvSpPr>
          <p:cNvPr id="29708" name="Text Box 24"/>
          <p:cNvSpPr txBox="1">
            <a:spLocks noChangeArrowheads="1"/>
          </p:cNvSpPr>
          <p:nvPr/>
        </p:nvSpPr>
        <p:spPr bwMode="auto">
          <a:xfrm>
            <a:off x="3857625" y="2071688"/>
            <a:ext cx="367347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  <a:latin typeface="宋体" pitchFamily="2" charset="-122"/>
              </a:rPr>
              <a:t>1934</a:t>
            </a:r>
            <a:r>
              <a:rPr lang="zh-CN" altLang="en-US" b="1">
                <a:solidFill>
                  <a:srgbClr val="000000"/>
                </a:solidFill>
                <a:latin typeface="宋体" pitchFamily="2" charset="-122"/>
              </a:rPr>
              <a:t>年</a:t>
            </a:r>
            <a:r>
              <a:rPr lang="en-US" altLang="zh-CN" b="1">
                <a:solidFill>
                  <a:srgbClr val="000000"/>
                </a:solidFill>
                <a:latin typeface="宋体" pitchFamily="2" charset="-122"/>
              </a:rPr>
              <a:t>10</a:t>
            </a:r>
            <a:r>
              <a:rPr lang="zh-CN" altLang="en-US" b="1">
                <a:solidFill>
                  <a:srgbClr val="000000"/>
                </a:solidFill>
                <a:latin typeface="宋体" pitchFamily="2" charset="-122"/>
              </a:rPr>
              <a:t>月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500313" y="2714625"/>
            <a:ext cx="1214437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latin typeface="宋体" pitchFamily="2" charset="-122"/>
              </a:rPr>
              <a:t>转折：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3714750" y="2714625"/>
            <a:ext cx="4929188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000000"/>
                </a:solidFill>
                <a:latin typeface="宋体" pitchFamily="2" charset="-122"/>
              </a:rPr>
              <a:t>1935</a:t>
            </a:r>
            <a:r>
              <a:rPr lang="zh-CN" altLang="en-US" b="1">
                <a:solidFill>
                  <a:srgbClr val="000000"/>
                </a:solidFill>
                <a:latin typeface="宋体" pitchFamily="2" charset="-122"/>
              </a:rPr>
              <a:t>年</a:t>
            </a:r>
            <a:r>
              <a:rPr lang="en-US" altLang="zh-CN" b="1">
                <a:solidFill>
                  <a:srgbClr val="000000"/>
                </a:solidFill>
                <a:latin typeface="宋体" pitchFamily="2" charset="-122"/>
              </a:rPr>
              <a:t>1</a:t>
            </a:r>
            <a:r>
              <a:rPr lang="zh-CN" altLang="en-US" b="1">
                <a:solidFill>
                  <a:srgbClr val="000000"/>
                </a:solidFill>
                <a:latin typeface="宋体" pitchFamily="2" charset="-122"/>
              </a:rPr>
              <a:t>月遵义会议（内容、意义）</a:t>
            </a:r>
          </a:p>
        </p:txBody>
      </p:sp>
      <p:sp>
        <p:nvSpPr>
          <p:cNvPr id="29711" name="Text Box 31"/>
          <p:cNvSpPr txBox="1">
            <a:spLocks noChangeArrowheads="1"/>
          </p:cNvSpPr>
          <p:nvPr/>
        </p:nvSpPr>
        <p:spPr bwMode="auto">
          <a:xfrm>
            <a:off x="0" y="4071938"/>
            <a:ext cx="3673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）、意义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2500313" y="4357688"/>
            <a:ext cx="6357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00"/>
                </a:solidFill>
                <a:latin typeface="宋体" pitchFamily="2" charset="-122"/>
              </a:rPr>
              <a:t>为中国革命锻炼和保存了一大批骨干</a:t>
            </a: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00"/>
                </a:solidFill>
                <a:latin typeface="宋体" pitchFamily="2" charset="-122"/>
              </a:rPr>
              <a:t>为中国革命留下了宝贵的精神遗产</a:t>
            </a:r>
          </a:p>
        </p:txBody>
      </p:sp>
      <p:pic>
        <p:nvPicPr>
          <p:cNvPr id="17" name="图片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916832"/>
            <a:ext cx="5254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  <p:bldP spid="14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长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8497888" cy="6088063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01379" name="Freeform 3"/>
          <p:cNvSpPr>
            <a:spLocks/>
          </p:cNvSpPr>
          <p:nvPr/>
        </p:nvSpPr>
        <p:spPr bwMode="auto">
          <a:xfrm>
            <a:off x="4283968" y="4941168"/>
            <a:ext cx="2921000" cy="835025"/>
          </a:xfrm>
          <a:custGeom>
            <a:avLst/>
            <a:gdLst>
              <a:gd name="T0" fmla="*/ 2921000 w 1840"/>
              <a:gd name="T1" fmla="*/ 835025 h 526"/>
              <a:gd name="T2" fmla="*/ 2582863 w 1840"/>
              <a:gd name="T3" fmla="*/ 676275 h 526"/>
              <a:gd name="T4" fmla="*/ 1868488 w 1840"/>
              <a:gd name="T5" fmla="*/ 795337 h 526"/>
              <a:gd name="T6" fmla="*/ 1411288 w 1840"/>
              <a:gd name="T7" fmla="*/ 676275 h 526"/>
              <a:gd name="T8" fmla="*/ 1052513 w 1840"/>
              <a:gd name="T9" fmla="*/ 477837 h 526"/>
              <a:gd name="T10" fmla="*/ 993775 w 1840"/>
              <a:gd name="T11" fmla="*/ 438150 h 526"/>
              <a:gd name="T12" fmla="*/ 655638 w 1840"/>
              <a:gd name="T13" fmla="*/ 398462 h 526"/>
              <a:gd name="T14" fmla="*/ 377825 w 1840"/>
              <a:gd name="T15" fmla="*/ 279400 h 526"/>
              <a:gd name="T16" fmla="*/ 257175 w 1840"/>
              <a:gd name="T17" fmla="*/ 200025 h 526"/>
              <a:gd name="T18" fmla="*/ 217488 w 1840"/>
              <a:gd name="T19" fmla="*/ 158750 h 526"/>
              <a:gd name="T20" fmla="*/ 0 w 1840"/>
              <a:gd name="T21" fmla="*/ 0 h 5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40"/>
              <a:gd name="T34" fmla="*/ 0 h 526"/>
              <a:gd name="T35" fmla="*/ 1840 w 1840"/>
              <a:gd name="T36" fmla="*/ 526 h 52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40" h="526">
                <a:moveTo>
                  <a:pt x="1840" y="526"/>
                </a:moveTo>
                <a:cubicBezTo>
                  <a:pt x="1755" y="492"/>
                  <a:pt x="1705" y="464"/>
                  <a:pt x="1627" y="426"/>
                </a:cubicBezTo>
                <a:cubicBezTo>
                  <a:pt x="1462" y="461"/>
                  <a:pt x="1354" y="489"/>
                  <a:pt x="1177" y="501"/>
                </a:cubicBezTo>
                <a:cubicBezTo>
                  <a:pt x="1048" y="480"/>
                  <a:pt x="1005" y="459"/>
                  <a:pt x="889" y="426"/>
                </a:cubicBezTo>
                <a:cubicBezTo>
                  <a:pt x="817" y="379"/>
                  <a:pt x="737" y="344"/>
                  <a:pt x="663" y="301"/>
                </a:cubicBezTo>
                <a:cubicBezTo>
                  <a:pt x="650" y="294"/>
                  <a:pt x="641" y="279"/>
                  <a:pt x="626" y="276"/>
                </a:cubicBezTo>
                <a:cubicBezTo>
                  <a:pt x="556" y="262"/>
                  <a:pt x="484" y="259"/>
                  <a:pt x="413" y="251"/>
                </a:cubicBezTo>
                <a:cubicBezTo>
                  <a:pt x="356" y="228"/>
                  <a:pt x="292" y="205"/>
                  <a:pt x="238" y="176"/>
                </a:cubicBezTo>
                <a:cubicBezTo>
                  <a:pt x="211" y="162"/>
                  <a:pt x="183" y="148"/>
                  <a:pt x="162" y="126"/>
                </a:cubicBezTo>
                <a:cubicBezTo>
                  <a:pt x="154" y="117"/>
                  <a:pt x="147" y="107"/>
                  <a:pt x="137" y="100"/>
                </a:cubicBezTo>
                <a:cubicBezTo>
                  <a:pt x="88" y="67"/>
                  <a:pt x="27" y="57"/>
                  <a:pt x="0" y="0"/>
                </a:cubicBezTo>
              </a:path>
            </a:pathLst>
          </a:cu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4427538" y="4797425"/>
            <a:ext cx="1458912" cy="36933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  <a:hlinkClick r:id="rId4" action="ppaction://hlinksldjump"/>
              </a:rPr>
              <a:t>★</a:t>
            </a:r>
            <a:r>
              <a:rPr lang="zh-CN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  <a:hlinkClick r:id="rId4" action="ppaction://hlinksldjump"/>
              </a:rPr>
              <a:t>遵义</a:t>
            </a:r>
            <a:endParaRPr lang="zh-CN" altLang="en-US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2679700" y="5300663"/>
            <a:ext cx="1387475" cy="528637"/>
          </a:xfrm>
          <a:prstGeom prst="rect">
            <a:avLst/>
          </a:prstGeom>
          <a:solidFill>
            <a:srgbClr val="FFFFFF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金沙江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4840288" y="1109663"/>
            <a:ext cx="1387475" cy="528637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★</a:t>
            </a:r>
            <a:r>
              <a:rPr lang="zh-CN" alt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陕北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7359650" y="5492750"/>
            <a:ext cx="1389063" cy="528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★</a:t>
            </a:r>
            <a:r>
              <a:rPr lang="zh-CN" alt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瑞金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3348038" y="4700588"/>
            <a:ext cx="1028700" cy="528637"/>
          </a:xfrm>
          <a:prstGeom prst="rect">
            <a:avLst/>
          </a:prstGeom>
          <a:solidFill>
            <a:srgbClr val="FFFFFF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赤水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1096963" y="3500438"/>
            <a:ext cx="1387475" cy="528637"/>
          </a:xfrm>
          <a:prstGeom prst="rect">
            <a:avLst/>
          </a:prstGeom>
          <a:solidFill>
            <a:srgbClr val="FFFFFF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大渡河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1673225" y="2565400"/>
            <a:ext cx="1098550" cy="528638"/>
          </a:xfrm>
          <a:prstGeom prst="rect">
            <a:avLst/>
          </a:prstGeom>
          <a:solidFill>
            <a:srgbClr val="FFFFFF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雪山</a:t>
            </a: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2105025" y="1989138"/>
            <a:ext cx="1098550" cy="528637"/>
          </a:xfrm>
          <a:prstGeom prst="rect">
            <a:avLst/>
          </a:prstGeom>
          <a:solidFill>
            <a:srgbClr val="FFFFFF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草地</a:t>
            </a: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3563938" y="1820863"/>
            <a:ext cx="1460500" cy="528637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★</a:t>
            </a:r>
            <a:r>
              <a:rPr lang="zh-CN" altLang="en-US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黑体" pitchFamily="49" charset="-122"/>
              </a:rPr>
              <a:t>会宁</a:t>
            </a:r>
          </a:p>
        </p:txBody>
      </p:sp>
      <p:sp>
        <p:nvSpPr>
          <p:cNvPr id="101389" name="Freeform 13"/>
          <p:cNvSpPr>
            <a:spLocks/>
          </p:cNvSpPr>
          <p:nvPr/>
        </p:nvSpPr>
        <p:spPr bwMode="auto">
          <a:xfrm>
            <a:off x="2459038" y="1447800"/>
            <a:ext cx="2371725" cy="4475163"/>
          </a:xfrm>
          <a:custGeom>
            <a:avLst/>
            <a:gdLst>
              <a:gd name="T0" fmla="*/ 85725 w 1494"/>
              <a:gd name="T1" fmla="*/ 4475163 h 2819"/>
              <a:gd name="T2" fmla="*/ 6350 w 1494"/>
              <a:gd name="T3" fmla="*/ 4197351 h 2819"/>
              <a:gd name="T4" fmla="*/ 46037 w 1494"/>
              <a:gd name="T5" fmla="*/ 3800476 h 2819"/>
              <a:gd name="T6" fmla="*/ 65088 w 1494"/>
              <a:gd name="T7" fmla="*/ 3362326 h 2819"/>
              <a:gd name="T8" fmla="*/ 223838 w 1494"/>
              <a:gd name="T9" fmla="*/ 2767013 h 2819"/>
              <a:gd name="T10" fmla="*/ 184150 w 1494"/>
              <a:gd name="T11" fmla="*/ 2646363 h 2819"/>
              <a:gd name="T12" fmla="*/ 104775 w 1494"/>
              <a:gd name="T13" fmla="*/ 2487613 h 2819"/>
              <a:gd name="T14" fmla="*/ 204788 w 1494"/>
              <a:gd name="T15" fmla="*/ 2130425 h 2819"/>
              <a:gd name="T16" fmla="*/ 304800 w 1494"/>
              <a:gd name="T17" fmla="*/ 1892300 h 2819"/>
              <a:gd name="T18" fmla="*/ 463550 w 1494"/>
              <a:gd name="T19" fmla="*/ 1593850 h 2819"/>
              <a:gd name="T20" fmla="*/ 482600 w 1494"/>
              <a:gd name="T21" fmla="*/ 1316038 h 2819"/>
              <a:gd name="T22" fmla="*/ 503238 w 1494"/>
              <a:gd name="T23" fmla="*/ 1235075 h 2819"/>
              <a:gd name="T24" fmla="*/ 622300 w 1494"/>
              <a:gd name="T25" fmla="*/ 1155700 h 2819"/>
              <a:gd name="T26" fmla="*/ 681037 w 1494"/>
              <a:gd name="T27" fmla="*/ 1116013 h 2819"/>
              <a:gd name="T28" fmla="*/ 720725 w 1494"/>
              <a:gd name="T29" fmla="*/ 1036638 h 2819"/>
              <a:gd name="T30" fmla="*/ 762000 w 1494"/>
              <a:gd name="T31" fmla="*/ 996950 h 2819"/>
              <a:gd name="T32" fmla="*/ 841375 w 1494"/>
              <a:gd name="T33" fmla="*/ 877888 h 2819"/>
              <a:gd name="T34" fmla="*/ 1039813 w 1494"/>
              <a:gd name="T35" fmla="*/ 679450 h 2819"/>
              <a:gd name="T36" fmla="*/ 1417637 w 1494"/>
              <a:gd name="T37" fmla="*/ 441325 h 2819"/>
              <a:gd name="T38" fmla="*/ 1536700 w 1494"/>
              <a:gd name="T39" fmla="*/ 360363 h 2819"/>
              <a:gd name="T40" fmla="*/ 1616075 w 1494"/>
              <a:gd name="T41" fmla="*/ 320675 h 2819"/>
              <a:gd name="T42" fmla="*/ 1735138 w 1494"/>
              <a:gd name="T43" fmla="*/ 241300 h 2819"/>
              <a:gd name="T44" fmla="*/ 2371725 w 1494"/>
              <a:gd name="T45" fmla="*/ 42863 h 28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494"/>
              <a:gd name="T70" fmla="*/ 0 h 2819"/>
              <a:gd name="T71" fmla="*/ 1494 w 1494"/>
              <a:gd name="T72" fmla="*/ 2819 h 281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494" h="2819">
                <a:moveTo>
                  <a:pt x="54" y="2819"/>
                </a:moveTo>
                <a:cubicBezTo>
                  <a:pt x="39" y="2760"/>
                  <a:pt x="7" y="2705"/>
                  <a:pt x="4" y="2644"/>
                </a:cubicBezTo>
                <a:cubicBezTo>
                  <a:pt x="0" y="2573"/>
                  <a:pt x="18" y="2470"/>
                  <a:pt x="29" y="2394"/>
                </a:cubicBezTo>
                <a:cubicBezTo>
                  <a:pt x="33" y="2302"/>
                  <a:pt x="35" y="2210"/>
                  <a:pt x="41" y="2118"/>
                </a:cubicBezTo>
                <a:cubicBezTo>
                  <a:pt x="50" y="1993"/>
                  <a:pt x="102" y="1862"/>
                  <a:pt x="141" y="1743"/>
                </a:cubicBezTo>
                <a:cubicBezTo>
                  <a:pt x="133" y="1718"/>
                  <a:pt x="126" y="1692"/>
                  <a:pt x="116" y="1667"/>
                </a:cubicBezTo>
                <a:cubicBezTo>
                  <a:pt x="101" y="1633"/>
                  <a:pt x="66" y="1567"/>
                  <a:pt x="66" y="1567"/>
                </a:cubicBezTo>
                <a:cubicBezTo>
                  <a:pt x="80" y="1488"/>
                  <a:pt x="107" y="1418"/>
                  <a:pt x="129" y="1342"/>
                </a:cubicBezTo>
                <a:cubicBezTo>
                  <a:pt x="145" y="1285"/>
                  <a:pt x="148" y="1234"/>
                  <a:pt x="192" y="1192"/>
                </a:cubicBezTo>
                <a:cubicBezTo>
                  <a:pt x="224" y="1127"/>
                  <a:pt x="268" y="1073"/>
                  <a:pt x="292" y="1004"/>
                </a:cubicBezTo>
                <a:cubicBezTo>
                  <a:pt x="296" y="946"/>
                  <a:pt x="298" y="887"/>
                  <a:pt x="304" y="829"/>
                </a:cubicBezTo>
                <a:cubicBezTo>
                  <a:pt x="306" y="812"/>
                  <a:pt x="305" y="791"/>
                  <a:pt x="317" y="778"/>
                </a:cubicBezTo>
                <a:cubicBezTo>
                  <a:pt x="337" y="755"/>
                  <a:pt x="367" y="745"/>
                  <a:pt x="392" y="728"/>
                </a:cubicBezTo>
                <a:cubicBezTo>
                  <a:pt x="404" y="720"/>
                  <a:pt x="429" y="703"/>
                  <a:pt x="429" y="703"/>
                </a:cubicBezTo>
                <a:cubicBezTo>
                  <a:pt x="437" y="686"/>
                  <a:pt x="444" y="668"/>
                  <a:pt x="454" y="653"/>
                </a:cubicBezTo>
                <a:cubicBezTo>
                  <a:pt x="461" y="643"/>
                  <a:pt x="475" y="639"/>
                  <a:pt x="480" y="628"/>
                </a:cubicBezTo>
                <a:cubicBezTo>
                  <a:pt x="521" y="546"/>
                  <a:pt x="455" y="602"/>
                  <a:pt x="530" y="553"/>
                </a:cubicBezTo>
                <a:cubicBezTo>
                  <a:pt x="551" y="466"/>
                  <a:pt x="587" y="474"/>
                  <a:pt x="655" y="428"/>
                </a:cubicBezTo>
                <a:cubicBezTo>
                  <a:pt x="733" y="376"/>
                  <a:pt x="813" y="327"/>
                  <a:pt x="893" y="278"/>
                </a:cubicBezTo>
                <a:cubicBezTo>
                  <a:pt x="919" y="262"/>
                  <a:pt x="941" y="241"/>
                  <a:pt x="968" y="227"/>
                </a:cubicBezTo>
                <a:cubicBezTo>
                  <a:pt x="985" y="219"/>
                  <a:pt x="1002" y="212"/>
                  <a:pt x="1018" y="202"/>
                </a:cubicBezTo>
                <a:cubicBezTo>
                  <a:pt x="1044" y="187"/>
                  <a:pt x="1093" y="152"/>
                  <a:pt x="1093" y="152"/>
                </a:cubicBezTo>
                <a:cubicBezTo>
                  <a:pt x="1169" y="0"/>
                  <a:pt x="1348" y="27"/>
                  <a:pt x="1494" y="27"/>
                </a:cubicBezTo>
              </a:path>
            </a:pathLst>
          </a:cu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003800" y="2492375"/>
            <a:ext cx="2952750" cy="2303463"/>
            <a:chOff x="1973" y="1616"/>
            <a:chExt cx="1860" cy="1451"/>
          </a:xfrm>
        </p:grpSpPr>
        <p:pic>
          <p:nvPicPr>
            <p:cNvPr id="2768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3" y="1616"/>
              <a:ext cx="1860" cy="1451"/>
            </a:xfrm>
            <a:prstGeom prst="rect">
              <a:avLst/>
            </a:prstGeom>
            <a:noFill/>
            <a:ln w="76200" cmpd="tri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7684" name="Rectangle 5"/>
            <p:cNvSpPr>
              <a:spLocks noChangeArrowheads="1"/>
            </p:cNvSpPr>
            <p:nvPr/>
          </p:nvSpPr>
          <p:spPr bwMode="auto">
            <a:xfrm>
              <a:off x="2789" y="2795"/>
              <a:ext cx="1041" cy="231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800" b="1"/>
                <a:t>遵义会议旧址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419475" y="2420938"/>
            <a:ext cx="2952750" cy="2135187"/>
            <a:chOff x="2018" y="3202"/>
            <a:chExt cx="1860" cy="1118"/>
          </a:xfrm>
        </p:grpSpPr>
        <p:pic>
          <p:nvPicPr>
            <p:cNvPr id="27681" name="Picture 6" descr="lygz20010816000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18" y="3202"/>
              <a:ext cx="1860" cy="1118"/>
            </a:xfrm>
            <a:prstGeom prst="rect">
              <a:avLst/>
            </a:prstGeom>
            <a:noFill/>
            <a:ln w="76200" cmpd="tri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7682" name="Rectangle 7"/>
            <p:cNvSpPr>
              <a:spLocks noChangeArrowheads="1"/>
            </p:cNvSpPr>
            <p:nvPr/>
          </p:nvSpPr>
          <p:spPr bwMode="auto">
            <a:xfrm>
              <a:off x="2426" y="4089"/>
              <a:ext cx="1421" cy="19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800" b="1"/>
                <a:t>红军四渡赤水纪念塔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771800" y="2924944"/>
            <a:ext cx="3095625" cy="2351087"/>
            <a:chOff x="2018" y="436"/>
            <a:chExt cx="1950" cy="1163"/>
          </a:xfrm>
        </p:grpSpPr>
        <p:pic>
          <p:nvPicPr>
            <p:cNvPr id="27679" name="Picture 8" descr="2003030930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18" y="436"/>
              <a:ext cx="1950" cy="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80" name="Rectangle 9"/>
            <p:cNvSpPr>
              <a:spLocks noChangeArrowheads="1"/>
            </p:cNvSpPr>
            <p:nvPr/>
          </p:nvSpPr>
          <p:spPr bwMode="auto">
            <a:xfrm>
              <a:off x="2925" y="1344"/>
              <a:ext cx="841" cy="181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800" b="1"/>
                <a:t>渡过金沙江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68313" y="4076700"/>
            <a:ext cx="3343275" cy="2159000"/>
            <a:chOff x="3787" y="436"/>
            <a:chExt cx="2106" cy="1180"/>
          </a:xfrm>
        </p:grpSpPr>
        <p:pic>
          <p:nvPicPr>
            <p:cNvPr id="27677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87" y="436"/>
              <a:ext cx="1973" cy="1180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7678" name="Rectangle 11"/>
            <p:cNvSpPr>
              <a:spLocks noChangeArrowheads="1"/>
            </p:cNvSpPr>
            <p:nvPr/>
          </p:nvSpPr>
          <p:spPr bwMode="auto">
            <a:xfrm>
              <a:off x="4059" y="1344"/>
              <a:ext cx="1834" cy="201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800" b="1"/>
                <a:t>强渡大渡河红军战士雕像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2700338" y="2205038"/>
            <a:ext cx="3816350" cy="2592387"/>
            <a:chOff x="0" y="3067"/>
            <a:chExt cx="1973" cy="1253"/>
          </a:xfrm>
        </p:grpSpPr>
        <p:pic>
          <p:nvPicPr>
            <p:cNvPr id="27675" name="Picture 12" descr="图片16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3067"/>
              <a:ext cx="1973" cy="1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6" name="Rectangle 13"/>
            <p:cNvSpPr>
              <a:spLocks noChangeArrowheads="1"/>
            </p:cNvSpPr>
            <p:nvPr/>
          </p:nvSpPr>
          <p:spPr bwMode="auto">
            <a:xfrm>
              <a:off x="1383" y="4089"/>
              <a:ext cx="450" cy="177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800" b="1"/>
                <a:t>爬雪山</a:t>
              </a: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323850" y="404813"/>
            <a:ext cx="3744913" cy="2519362"/>
            <a:chOff x="3923" y="3158"/>
            <a:chExt cx="1837" cy="1162"/>
          </a:xfrm>
        </p:grpSpPr>
        <p:pic>
          <p:nvPicPr>
            <p:cNvPr id="27673" name="Picture 1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23" y="3158"/>
              <a:ext cx="1837" cy="1162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7674" name="Rectangle 15"/>
            <p:cNvSpPr>
              <a:spLocks noChangeArrowheads="1"/>
            </p:cNvSpPr>
            <p:nvPr/>
          </p:nvSpPr>
          <p:spPr bwMode="auto">
            <a:xfrm>
              <a:off x="5209" y="4089"/>
              <a:ext cx="429" cy="169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800" b="1"/>
                <a:t>过草地</a:t>
              </a:r>
            </a:p>
          </p:txBody>
        </p:sp>
      </p:grpSp>
      <p:pic>
        <p:nvPicPr>
          <p:cNvPr id="101412" name="Picture 36" descr="HJA131"/>
          <p:cNvPicPr>
            <a:picLocks noChangeAspect="1" noChangeArrowheads="1"/>
          </p:cNvPicPr>
          <p:nvPr/>
        </p:nvPicPr>
        <p:blipFill>
          <a:blip r:embed="rId1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5435600" y="404813"/>
            <a:ext cx="2987675" cy="2133600"/>
          </a:xfrm>
          <a:prstGeom prst="rect">
            <a:avLst/>
          </a:prstGeom>
          <a:solidFill>
            <a:srgbClr val="00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1414" name="Text Box 38"/>
          <p:cNvSpPr txBox="1">
            <a:spLocks noChangeArrowheads="1"/>
          </p:cNvSpPr>
          <p:nvPr/>
        </p:nvSpPr>
        <p:spPr bwMode="auto">
          <a:xfrm>
            <a:off x="6877050" y="2205038"/>
            <a:ext cx="1584325" cy="36671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/>
              <a:t>陕北吴起镇</a:t>
            </a:r>
          </a:p>
        </p:txBody>
      </p: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4140200" y="1700213"/>
            <a:ext cx="3816350" cy="2592387"/>
            <a:chOff x="0" y="1616"/>
            <a:chExt cx="1973" cy="1451"/>
          </a:xfrm>
        </p:grpSpPr>
        <p:pic>
          <p:nvPicPr>
            <p:cNvPr id="27671" name="Picture 2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1616"/>
              <a:ext cx="1973" cy="1451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sp>
          <p:nvSpPr>
            <p:cNvPr id="27672" name="Text Box 21"/>
            <p:cNvSpPr txBox="1">
              <a:spLocks noChangeArrowheads="1"/>
            </p:cNvSpPr>
            <p:nvPr/>
          </p:nvSpPr>
          <p:spPr bwMode="auto">
            <a:xfrm>
              <a:off x="1066" y="2795"/>
              <a:ext cx="690" cy="205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1800" b="1"/>
                <a:t>会宁会师楼</a:t>
              </a:r>
            </a:p>
          </p:txBody>
        </p:sp>
      </p:grpSp>
      <p:pic>
        <p:nvPicPr>
          <p:cNvPr id="37" name="图片 3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6416" y="6365875"/>
            <a:ext cx="5254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1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1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01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01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nimBg="1"/>
      <p:bldP spid="101389" grpId="0" animBg="1"/>
      <p:bldP spid="101414" grpId="0" animBg="1"/>
      <p:bldP spid="1014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7174"/>
          <p:cNvSpPr>
            <a:spLocks noChangeArrowheads="1"/>
          </p:cNvSpPr>
          <p:nvPr/>
        </p:nvSpPr>
        <p:spPr bwMode="auto">
          <a:xfrm>
            <a:off x="157163" y="568325"/>
            <a:ext cx="2078037" cy="479425"/>
          </a:xfrm>
          <a:prstGeom prst="rect">
            <a:avLst/>
          </a:prstGeom>
          <a:noFill/>
          <a:ln w="38100">
            <a:solidFill>
              <a:srgbClr val="00CC00"/>
            </a:solidFill>
            <a:bevel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遵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义会议</a:t>
            </a:r>
          </a:p>
        </p:txBody>
      </p:sp>
      <p:graphicFrame>
        <p:nvGraphicFramePr>
          <p:cNvPr id="2" name="表格 1"/>
          <p:cNvGraphicFramePr/>
          <p:nvPr/>
        </p:nvGraphicFramePr>
        <p:xfrm>
          <a:off x="285750" y="1179513"/>
          <a:ext cx="8216265" cy="5029200"/>
        </p:xfrm>
        <a:graphic>
          <a:graphicData uri="http://schemas.openxmlformats.org/drawingml/2006/table">
            <a:tbl>
              <a:tblPr/>
              <a:tblGrid>
                <a:gridCol w="990600"/>
                <a:gridCol w="7225665"/>
              </a:tblGrid>
              <a:tr h="548640">
                <a:tc grid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3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黑体_GBK" charset="-122"/>
                          <a:ea typeface="方正黑体_GBK" charset="-122"/>
                        </a:rPr>
                        <a:t>           </a:t>
                      </a:r>
                      <a:r>
                        <a:rPr lang="en-US" altLang="zh-CN" sz="3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黑体_GBK" charset="-122"/>
                          <a:ea typeface="方正黑体_GBK" charset="-122"/>
                        </a:rPr>
                        <a:t> </a:t>
                      </a:r>
                      <a:r>
                        <a:rPr lang="zh-CN" altLang="en-US" sz="3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方正黑体_GBK" charset="-122"/>
                          <a:ea typeface="方正黑体_GBK" charset="-122"/>
                        </a:rPr>
                        <a:t>遵义会议（中共中央政治局扩大会议）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3000" b="1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ea typeface="楷体" panose="02010609060101010101" charset="-122"/>
                        </a:rPr>
                        <a:t>时间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3000" b="1">
                        <a:solidFill>
                          <a:srgbClr val="0000CC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3000" b="1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ea typeface="楷体" panose="02010609060101010101" charset="-122"/>
                        </a:rPr>
                        <a:t>地点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3000" b="1">
                        <a:solidFill>
                          <a:srgbClr val="0000CC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8275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3000" b="1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ea typeface="楷体" panose="02010609060101010101" charset="-122"/>
                          <a:sym typeface="+mn-ea"/>
                        </a:rPr>
                        <a:t>内容</a:t>
                      </a:r>
                    </a:p>
                    <a:p>
                      <a:pPr marL="0" lvl="0" indent="0">
                        <a:buNone/>
                      </a:pPr>
                      <a:endParaRPr lang="zh-CN" altLang="en-US" sz="3000" b="1">
                        <a:solidFill>
                          <a:schemeClr val="tx1"/>
                        </a:solidFill>
                        <a:ea typeface="楷体" panose="02010609060101010101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3000" b="1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ea typeface="楷体" panose="02010609060101010101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3000" b="1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ea typeface="楷体" panose="02010609060101010101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3000" b="1">
                        <a:solidFill>
                          <a:srgbClr val="0000CC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705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3000" b="1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ea typeface="楷体" panose="02010609060101010101" charset="-122"/>
                        </a:rPr>
                        <a:t>意义</a:t>
                      </a:r>
                    </a:p>
                    <a:p>
                      <a:pPr marL="0" lvl="0" indent="0">
                        <a:buNone/>
                      </a:pPr>
                      <a:endParaRPr lang="zh-CN" altLang="en-US" sz="3000" b="1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ea typeface="楷体" panose="02010609060101010101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3000" b="1">
                        <a:solidFill>
                          <a:schemeClr val="tx1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ea typeface="楷体" panose="02010609060101010101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3000" b="1">
                        <a:solidFill>
                          <a:srgbClr val="0000CC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  <a:ea typeface="楷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6650"/>
          <p:cNvSpPr txBox="1">
            <a:spLocks noChangeArrowheads="1"/>
          </p:cNvSpPr>
          <p:nvPr/>
        </p:nvSpPr>
        <p:spPr bwMode="auto">
          <a:xfrm>
            <a:off x="1290638" y="1739900"/>
            <a:ext cx="25130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ea typeface="楷体" pitchFamily="49" charset="-122"/>
              </a:rPr>
              <a:t>1935</a:t>
            </a:r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</a:rPr>
              <a:t>年</a:t>
            </a:r>
            <a:r>
              <a:rPr lang="en-US" altLang="zh-CN" sz="2800" b="1">
                <a:solidFill>
                  <a:srgbClr val="FF0000"/>
                </a:solidFill>
                <a:ea typeface="楷体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</a:rPr>
              <a:t>月</a:t>
            </a:r>
          </a:p>
        </p:txBody>
      </p:sp>
      <p:sp>
        <p:nvSpPr>
          <p:cNvPr id="7" name="文本框 26650"/>
          <p:cNvSpPr txBox="1">
            <a:spLocks noChangeArrowheads="1"/>
          </p:cNvSpPr>
          <p:nvPr/>
        </p:nvSpPr>
        <p:spPr bwMode="auto">
          <a:xfrm>
            <a:off x="1285875" y="2301875"/>
            <a:ext cx="17637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楷体" pitchFamily="49" charset="-122"/>
              </a:rPr>
              <a:t>贵州遵义</a:t>
            </a:r>
          </a:p>
        </p:txBody>
      </p:sp>
      <p:sp>
        <p:nvSpPr>
          <p:cNvPr id="8" name="文本框 26650"/>
          <p:cNvSpPr txBox="1">
            <a:spLocks noChangeArrowheads="1"/>
          </p:cNvSpPr>
          <p:nvPr/>
        </p:nvSpPr>
        <p:spPr bwMode="auto">
          <a:xfrm>
            <a:off x="1281113" y="4730750"/>
            <a:ext cx="7226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ea typeface="楷体" pitchFamily="49" charset="-122"/>
              </a:rPr>
              <a:t>确立了以</a:t>
            </a:r>
            <a:r>
              <a:rPr lang="zh-CN" altLang="en-US" sz="2400" b="1" dirty="0">
                <a:solidFill>
                  <a:srgbClr val="FF0000"/>
                </a:solidFill>
                <a:ea typeface="楷体" pitchFamily="49" charset="-122"/>
              </a:rPr>
              <a:t>毛泽东</a:t>
            </a:r>
            <a:r>
              <a:rPr lang="zh-CN" altLang="en-US" sz="2400" b="1" dirty="0">
                <a:ea typeface="楷体" pitchFamily="49" charset="-122"/>
              </a:rPr>
              <a:t>为核心的新的党中央的正确领导</a:t>
            </a:r>
            <a:r>
              <a:rPr lang="zh-CN" altLang="en-US" sz="2400" b="1" dirty="0" smtClean="0">
                <a:ea typeface="楷体" pitchFamily="49" charset="-122"/>
              </a:rPr>
              <a:t>，成</a:t>
            </a:r>
            <a:r>
              <a:rPr lang="zh-CN" altLang="en-US" sz="2400" b="1" dirty="0">
                <a:ea typeface="楷体" pitchFamily="49" charset="-122"/>
              </a:rPr>
              <a:t>为中国共产党历史上一个生死攸关的</a:t>
            </a:r>
            <a:r>
              <a:rPr lang="zh-CN" altLang="en-US" sz="2400" b="1" dirty="0">
                <a:solidFill>
                  <a:srgbClr val="FF0000"/>
                </a:solidFill>
                <a:ea typeface="楷体" pitchFamily="49" charset="-122"/>
              </a:rPr>
              <a:t>转折点</a:t>
            </a:r>
            <a:r>
              <a:rPr lang="zh-CN" altLang="en-US" sz="2400" b="1" dirty="0">
                <a:ea typeface="楷体" pitchFamily="49" charset="-122"/>
              </a:rPr>
              <a:t>。遵义会议是中国共产党从幼年走向成熟的</a:t>
            </a:r>
            <a:r>
              <a:rPr lang="zh-CN" altLang="en-US" sz="2400" b="1" dirty="0">
                <a:solidFill>
                  <a:srgbClr val="FF0000"/>
                </a:solidFill>
                <a:ea typeface="楷体" pitchFamily="49" charset="-122"/>
              </a:rPr>
              <a:t>标志</a:t>
            </a:r>
            <a:r>
              <a:rPr lang="zh-CN" altLang="en-US" sz="2400" b="1" dirty="0">
                <a:ea typeface="楷体" pitchFamily="49" charset="-122"/>
              </a:rPr>
              <a:t>。</a:t>
            </a:r>
          </a:p>
        </p:txBody>
      </p:sp>
      <p:sp>
        <p:nvSpPr>
          <p:cNvPr id="11" name="文本框 26650"/>
          <p:cNvSpPr txBox="1">
            <a:spLocks noChangeArrowheads="1"/>
          </p:cNvSpPr>
          <p:nvPr/>
        </p:nvSpPr>
        <p:spPr bwMode="auto">
          <a:xfrm>
            <a:off x="1281113" y="2811463"/>
            <a:ext cx="72009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ea typeface="楷体" pitchFamily="49" charset="-122"/>
              </a:rPr>
              <a:t>纠</a:t>
            </a:r>
            <a:r>
              <a:rPr lang="zh-CN" altLang="en-US" sz="2800" b="1" dirty="0">
                <a:solidFill>
                  <a:srgbClr val="FF0000"/>
                </a:solidFill>
                <a:ea typeface="楷体" pitchFamily="49" charset="-122"/>
              </a:rPr>
              <a:t>正</a:t>
            </a:r>
            <a:r>
              <a:rPr lang="zh-CN" altLang="en-US" sz="2800" b="1" dirty="0">
                <a:ea typeface="楷体" pitchFamily="49" charset="-122"/>
              </a:rPr>
              <a:t>博古等人在军事上和组织上</a:t>
            </a:r>
            <a:r>
              <a:rPr lang="en-US" altLang="zh-CN" sz="2800" b="1" dirty="0">
                <a:ea typeface="楷体" pitchFamily="49" charset="-122"/>
              </a:rPr>
              <a:t>“</a:t>
            </a:r>
            <a:r>
              <a:rPr lang="zh-CN" altLang="en-US" sz="2800" b="1" dirty="0">
                <a:ea typeface="楷体" pitchFamily="49" charset="-122"/>
              </a:rPr>
              <a:t>左</a:t>
            </a:r>
            <a:r>
              <a:rPr lang="en-US" altLang="zh-CN" sz="2800" b="1" dirty="0">
                <a:ea typeface="楷体" pitchFamily="49" charset="-122"/>
              </a:rPr>
              <a:t>”</a:t>
            </a:r>
            <a:r>
              <a:rPr lang="zh-CN" altLang="en-US" sz="2800" b="1" dirty="0">
                <a:ea typeface="楷体" pitchFamily="49" charset="-122"/>
              </a:rPr>
              <a:t>的错误，</a:t>
            </a:r>
            <a:r>
              <a:rPr lang="zh-CN" altLang="en-US" sz="2800" b="1" dirty="0">
                <a:solidFill>
                  <a:srgbClr val="FF0000"/>
                </a:solidFill>
                <a:ea typeface="楷体" pitchFamily="49" charset="-122"/>
              </a:rPr>
              <a:t>肯定</a:t>
            </a:r>
            <a:r>
              <a:rPr lang="zh-CN" altLang="en-US" sz="2800" b="1" dirty="0">
                <a:ea typeface="楷体" pitchFamily="49" charset="-122"/>
              </a:rPr>
              <a:t>毛泽东的正确军事主</a:t>
            </a:r>
            <a:r>
              <a:rPr lang="zh-CN" altLang="en-US" sz="2800" b="1" dirty="0" smtClean="0">
                <a:ea typeface="楷体" pitchFamily="49" charset="-122"/>
              </a:rPr>
              <a:t>张</a:t>
            </a:r>
            <a:endParaRPr lang="zh-CN" altLang="en-US" sz="2800" b="1" dirty="0">
              <a:ea typeface="楷体" pitchFamily="49" charset="-122"/>
            </a:endParaRPr>
          </a:p>
        </p:txBody>
      </p:sp>
      <p:pic>
        <p:nvPicPr>
          <p:cNvPr id="11289" name="图片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6365875"/>
            <a:ext cx="5254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26650"/>
          <p:cNvSpPr txBox="1">
            <a:spLocks noChangeArrowheads="1"/>
          </p:cNvSpPr>
          <p:nvPr/>
        </p:nvSpPr>
        <p:spPr bwMode="auto">
          <a:xfrm>
            <a:off x="1276350" y="3781425"/>
            <a:ext cx="7200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</a:rPr>
              <a:t>选举</a:t>
            </a:r>
            <a:r>
              <a:rPr lang="zh-CN" altLang="en-US" sz="2800" b="1">
                <a:ea typeface="楷体" pitchFamily="49" charset="-122"/>
              </a:rPr>
              <a:t>毛泽东为中央政治局常委，</a:t>
            </a:r>
            <a:r>
              <a:rPr lang="zh-CN" altLang="en-US" sz="2800" b="1">
                <a:solidFill>
                  <a:srgbClr val="FF0000"/>
                </a:solidFill>
                <a:ea typeface="楷体" pitchFamily="49" charset="-122"/>
              </a:rPr>
              <a:t>取消</a:t>
            </a:r>
            <a:r>
              <a:rPr lang="zh-CN" altLang="en-US" sz="2800" b="1">
                <a:ea typeface="楷体" pitchFamily="49" charset="-122"/>
              </a:rPr>
              <a:t>博古、李德的军事最高指挥权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1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>
            <a:grpSpLocks/>
          </p:cNvGrpSpPr>
          <p:nvPr/>
        </p:nvGrpSpPr>
        <p:grpSpPr bwMode="auto">
          <a:xfrm>
            <a:off x="74613" y="557213"/>
            <a:ext cx="2065337" cy="536575"/>
            <a:chOff x="284" y="878"/>
            <a:chExt cx="3254" cy="845"/>
          </a:xfrm>
        </p:grpSpPr>
        <p:pic>
          <p:nvPicPr>
            <p:cNvPr id="33794" name="图片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" y="878"/>
              <a:ext cx="3133" cy="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5" name="文本框 2"/>
            <p:cNvSpPr txBox="1">
              <a:spLocks noChangeArrowheads="1"/>
            </p:cNvSpPr>
            <p:nvPr/>
          </p:nvSpPr>
          <p:spPr bwMode="auto">
            <a:xfrm>
              <a:off x="284" y="878"/>
              <a:ext cx="2700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0070C0"/>
                  </a:solidFill>
                  <a:latin typeface="黑体" pitchFamily="49" charset="-122"/>
                  <a:ea typeface="黑体" pitchFamily="49" charset="-122"/>
                </a:rPr>
                <a:t>随堂演练</a:t>
              </a:r>
            </a:p>
          </p:txBody>
        </p:sp>
      </p:grpSp>
      <p:sp>
        <p:nvSpPr>
          <p:cNvPr id="37890" name="文本框 37889"/>
          <p:cNvSpPr txBox="1"/>
          <p:nvPr/>
        </p:nvSpPr>
        <p:spPr>
          <a:xfrm>
            <a:off x="227013" y="1384300"/>
            <a:ext cx="8640762" cy="4743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noProof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en-US" altLang="zh-CN" sz="2800" noProof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.</a:t>
            </a:r>
            <a:r>
              <a:rPr lang="zh-CN" altLang="en-US" sz="2800" noProof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1934年，中央红军进行长征的主要原因是（     ）</a:t>
            </a:r>
          </a:p>
          <a:p>
            <a:pPr>
              <a:lnSpc>
                <a:spcPct val="120000"/>
              </a:lnSpc>
            </a:pPr>
            <a:r>
              <a:rPr lang="zh-CN" altLang="en-US" sz="2800" noProof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en-US" altLang="zh-CN" sz="2800" noProof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.</a:t>
            </a:r>
            <a:r>
              <a:rPr lang="zh-CN" altLang="en-US" sz="2800" noProof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将革命形势推向全国 </a:t>
            </a:r>
          </a:p>
          <a:p>
            <a:pPr>
              <a:lnSpc>
                <a:spcPct val="120000"/>
              </a:lnSpc>
            </a:pPr>
            <a:r>
              <a:rPr lang="zh-CN" altLang="en-US" sz="2800" noProof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en-US" altLang="zh-CN" sz="2800" noProof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.</a:t>
            </a:r>
            <a:r>
              <a:rPr lang="zh-CN" altLang="en-US" sz="2800" noProof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第五次反“围剿”的失利  </a:t>
            </a:r>
          </a:p>
          <a:p>
            <a:pPr>
              <a:lnSpc>
                <a:spcPct val="120000"/>
              </a:lnSpc>
            </a:pPr>
            <a:r>
              <a:rPr lang="zh-CN" altLang="en-US" sz="2800" noProof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C</a:t>
            </a:r>
            <a:r>
              <a:rPr lang="en-US" altLang="zh-CN" sz="2800" noProof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.</a:t>
            </a:r>
            <a:r>
              <a:rPr lang="zh-CN" altLang="en-US" sz="2800" noProof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建立新的革命根据地 </a:t>
            </a:r>
          </a:p>
          <a:p>
            <a:pPr>
              <a:lnSpc>
                <a:spcPct val="120000"/>
              </a:lnSpc>
            </a:pPr>
            <a:r>
              <a:rPr lang="zh-CN" altLang="en-US" sz="2800" noProof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D</a:t>
            </a:r>
            <a:r>
              <a:rPr lang="en-US" altLang="zh-CN" sz="2800" noProof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.</a:t>
            </a:r>
            <a:r>
              <a:rPr lang="zh-CN" altLang="en-US" sz="2800" noProof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北上抗日</a:t>
            </a:r>
          </a:p>
          <a:p>
            <a:pPr>
              <a:lnSpc>
                <a:spcPct val="120000"/>
              </a:lnSpc>
            </a:pPr>
            <a:r>
              <a:rPr lang="zh-CN" altLang="en-US" sz="2800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2</a:t>
            </a:r>
            <a:r>
              <a:rPr lang="en-US" altLang="zh-CN" sz="2800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.</a:t>
            </a:r>
            <a:r>
              <a:rPr lang="zh-CN" altLang="en-US" sz="2800" noProof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红军长征打乱敌人的追剿计划是在哪一事件后</a:t>
            </a:r>
            <a:r>
              <a:rPr lang="zh-CN" altLang="en-US" sz="2800" noProof="1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（     ）</a:t>
            </a:r>
          </a:p>
          <a:p>
            <a:pPr>
              <a:lnSpc>
                <a:spcPct val="120000"/>
              </a:lnSpc>
            </a:pPr>
            <a:r>
              <a:rPr lang="zh-CN" altLang="en-US" sz="2800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A</a:t>
            </a:r>
            <a:r>
              <a:rPr lang="en-US" altLang="zh-CN" sz="2800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.</a:t>
            </a:r>
            <a:r>
              <a:rPr lang="zh-CN" altLang="en-US" sz="2800" noProof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四渡赤水</a:t>
            </a:r>
            <a:r>
              <a:rPr lang="zh-CN" altLang="en-US" sz="2800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                     B</a:t>
            </a:r>
            <a:r>
              <a:rPr lang="en-US" altLang="zh-CN" sz="2800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.</a:t>
            </a:r>
            <a:r>
              <a:rPr lang="zh-CN" altLang="en-US" sz="2800" noProof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渡过乌江</a:t>
            </a:r>
            <a:r>
              <a:rPr lang="zh-CN" altLang="en-US" sz="2800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                                                  C</a:t>
            </a:r>
            <a:r>
              <a:rPr lang="en-US" altLang="zh-CN" sz="2800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.</a:t>
            </a:r>
            <a:r>
              <a:rPr lang="zh-CN" altLang="en-US" sz="2800" noProof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渡过金沙江</a:t>
            </a:r>
            <a:r>
              <a:rPr lang="zh-CN" altLang="en-US" sz="2800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                 D</a:t>
            </a:r>
            <a:r>
              <a:rPr lang="en-US" altLang="zh-CN" sz="2800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.</a:t>
            </a:r>
            <a:r>
              <a:rPr lang="zh-CN" altLang="en-US" sz="2800" noProof="1">
                <a:effectLst>
                  <a:outerShdw blurRad="38100" dist="38100" dir="2700000">
                    <a:srgbClr val="FFFFFF"/>
                  </a:outerShdw>
                </a:effectLst>
                <a:latin typeface="宋体" panose="02010600030101010101" pitchFamily="2" charset="-122"/>
              </a:rPr>
              <a:t>飞夺泸定桥</a:t>
            </a:r>
            <a:r>
              <a:rPr lang="zh-CN" altLang="en-US" sz="2800" noProof="1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 </a:t>
            </a:r>
          </a:p>
        </p:txBody>
      </p:sp>
      <p:sp>
        <p:nvSpPr>
          <p:cNvPr id="37892" name="文本框 37891"/>
          <p:cNvSpPr txBox="1">
            <a:spLocks noChangeArrowheads="1"/>
          </p:cNvSpPr>
          <p:nvPr/>
        </p:nvSpPr>
        <p:spPr bwMode="auto">
          <a:xfrm>
            <a:off x="7753350" y="1404938"/>
            <a:ext cx="6111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B</a:t>
            </a:r>
          </a:p>
        </p:txBody>
      </p:sp>
      <p:sp>
        <p:nvSpPr>
          <p:cNvPr id="37893" name="文本框 37892"/>
          <p:cNvSpPr txBox="1">
            <a:spLocks noChangeArrowheads="1"/>
          </p:cNvSpPr>
          <p:nvPr/>
        </p:nvSpPr>
        <p:spPr bwMode="auto">
          <a:xfrm>
            <a:off x="839788" y="4430713"/>
            <a:ext cx="635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A</a:t>
            </a:r>
            <a:endParaRPr lang="zh-CN" altLang="en-US" sz="2800"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ldLvl="0"/>
      <p:bldP spid="37893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38913"/>
          <p:cNvSpPr txBox="1">
            <a:spLocks noChangeArrowheads="1"/>
          </p:cNvSpPr>
          <p:nvPr/>
        </p:nvSpPr>
        <p:spPr bwMode="auto">
          <a:xfrm>
            <a:off x="358775" y="603250"/>
            <a:ext cx="8640763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宋体" pitchFamily="2" charset="-122"/>
              </a:rPr>
              <a:t>3.下列事件按时间先后顺序排列，</a:t>
            </a: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宋体" pitchFamily="2" charset="-122"/>
              </a:rPr>
              <a:t>正确的一组是</a:t>
            </a:r>
            <a:r>
              <a:rPr lang="zh-CN" altLang="en-US" sz="2800"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（     ）</a:t>
            </a: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宋体" pitchFamily="2" charset="-122"/>
              </a:rPr>
              <a:t>①四渡赤水     ②遵义会议召开     </a:t>
            </a: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宋体" pitchFamily="2" charset="-122"/>
              </a:rPr>
              <a:t>③渡过乌江     ④强渡大渡河</a:t>
            </a:r>
            <a:r>
              <a:rPr lang="zh-CN" altLang="en-US" sz="2800">
                <a:latin typeface="微软雅黑"/>
              </a:rPr>
              <a:t> </a:t>
            </a:r>
            <a:endParaRPr lang="zh-CN" altLang="en-US" sz="2800">
              <a:latin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宋体" pitchFamily="2" charset="-122"/>
              </a:rPr>
              <a:t>A．①②③④</a:t>
            </a:r>
            <a:r>
              <a:rPr lang="zh-CN" altLang="en-US" sz="2800">
                <a:latin typeface="微软雅黑"/>
              </a:rPr>
              <a:t>   </a:t>
            </a:r>
            <a:r>
              <a:rPr lang="zh-CN" altLang="en-US" sz="2800">
                <a:latin typeface="宋体" pitchFamily="2" charset="-122"/>
              </a:rPr>
              <a:t>                  B．②③①④</a:t>
            </a:r>
            <a:r>
              <a:rPr lang="zh-CN" altLang="en-US" sz="2800">
                <a:latin typeface="微软雅黑"/>
              </a:rPr>
              <a:t>    </a:t>
            </a:r>
            <a:r>
              <a:rPr lang="zh-CN" altLang="en-US" sz="2800">
                <a:latin typeface="宋体" pitchFamily="2" charset="-122"/>
              </a:rPr>
              <a:t> C．③②④①</a:t>
            </a:r>
            <a:r>
              <a:rPr lang="zh-CN" altLang="en-US" sz="2800">
                <a:latin typeface="微软雅黑"/>
              </a:rPr>
              <a:t>   </a:t>
            </a:r>
            <a:r>
              <a:rPr lang="zh-CN" altLang="en-US" sz="2800">
                <a:latin typeface="宋体" pitchFamily="2" charset="-122"/>
              </a:rPr>
              <a:t>                  D．③②①④</a:t>
            </a: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宋体" pitchFamily="2" charset="-122"/>
              </a:rPr>
              <a:t>4.</a:t>
            </a:r>
            <a:r>
              <a:rPr lang="zh-CN" altLang="en-US" sz="2800">
                <a:latin typeface="微软雅黑"/>
              </a:rPr>
              <a:t>“</a:t>
            </a:r>
            <a:r>
              <a:rPr lang="zh-CN" altLang="en-US" sz="2800">
                <a:latin typeface="宋体" pitchFamily="2" charset="-122"/>
              </a:rPr>
              <a:t>群龙得首自腾翔，路线精通走一行。左右偏差能纠正，天空无限任飞扬。</a:t>
            </a:r>
            <a:r>
              <a:rPr lang="zh-CN" altLang="en-US" sz="2800">
                <a:latin typeface="微软雅黑"/>
              </a:rPr>
              <a:t>”</a:t>
            </a:r>
            <a:r>
              <a:rPr lang="zh-CN" altLang="en-US" sz="2800">
                <a:latin typeface="宋体" pitchFamily="2" charset="-122"/>
              </a:rPr>
              <a:t>这首诗是朱德为纪念遵义会议而作。</a:t>
            </a:r>
            <a:r>
              <a:rPr lang="zh-CN" altLang="en-US" sz="2800">
                <a:latin typeface="微软雅黑"/>
              </a:rPr>
              <a:t>“</a:t>
            </a:r>
            <a:r>
              <a:rPr lang="zh-CN" altLang="en-US" sz="2800">
                <a:latin typeface="宋体" pitchFamily="2" charset="-122"/>
              </a:rPr>
              <a:t>群龙得首</a:t>
            </a:r>
            <a:r>
              <a:rPr lang="zh-CN" altLang="en-US" sz="2800">
                <a:latin typeface="微软雅黑"/>
              </a:rPr>
              <a:t>”</a:t>
            </a:r>
            <a:r>
              <a:rPr lang="zh-CN" altLang="en-US" sz="2800">
                <a:latin typeface="宋体" pitchFamily="2" charset="-122"/>
              </a:rPr>
              <a:t>是指遵义会议确立了谁在党中央的领导地位</a:t>
            </a:r>
            <a:r>
              <a:rPr lang="zh-CN" altLang="en-US" sz="2800"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（     ）</a:t>
            </a: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宋体" pitchFamily="2" charset="-122"/>
              </a:rPr>
              <a:t>A．博古</a:t>
            </a:r>
            <a:r>
              <a:rPr lang="zh-CN" altLang="en-US" sz="2800">
                <a:latin typeface="微软雅黑"/>
              </a:rPr>
              <a:t>  </a:t>
            </a:r>
            <a:r>
              <a:rPr lang="zh-CN" altLang="en-US" sz="2800">
                <a:latin typeface="宋体" pitchFamily="2" charset="-122"/>
              </a:rPr>
              <a:t>    B．陈独秀</a:t>
            </a:r>
            <a:r>
              <a:rPr lang="zh-CN" altLang="en-US" sz="2800">
                <a:latin typeface="微软雅黑"/>
              </a:rPr>
              <a:t>   </a:t>
            </a:r>
            <a:r>
              <a:rPr lang="zh-CN" altLang="en-US" sz="2800">
                <a:latin typeface="宋体" pitchFamily="2" charset="-122"/>
              </a:rPr>
              <a:t>   C．毛泽东</a:t>
            </a:r>
            <a:r>
              <a:rPr lang="zh-CN" altLang="en-US" sz="2800">
                <a:latin typeface="微软雅黑"/>
              </a:rPr>
              <a:t>  </a:t>
            </a:r>
            <a:r>
              <a:rPr lang="zh-CN" altLang="en-US" sz="2800">
                <a:latin typeface="宋体" pitchFamily="2" charset="-122"/>
              </a:rPr>
              <a:t>     D．邓小平</a:t>
            </a:r>
          </a:p>
        </p:txBody>
      </p:sp>
      <p:sp>
        <p:nvSpPr>
          <p:cNvPr id="38915" name="文本框 38914"/>
          <p:cNvSpPr txBox="1">
            <a:spLocks noChangeArrowheads="1"/>
          </p:cNvSpPr>
          <p:nvPr/>
        </p:nvSpPr>
        <p:spPr bwMode="auto">
          <a:xfrm>
            <a:off x="3132138" y="1125538"/>
            <a:ext cx="6127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D</a:t>
            </a:r>
          </a:p>
        </p:txBody>
      </p:sp>
      <p:sp>
        <p:nvSpPr>
          <p:cNvPr id="38916" name="文本框 38915"/>
          <p:cNvSpPr txBox="1">
            <a:spLocks noChangeArrowheads="1"/>
          </p:cNvSpPr>
          <p:nvPr/>
        </p:nvSpPr>
        <p:spPr bwMode="auto">
          <a:xfrm>
            <a:off x="3306763" y="5203825"/>
            <a:ext cx="820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ldLvl="0"/>
      <p:bldP spid="38916" grpId="0" bldLvl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718</Words>
  <Application>Microsoft Office PowerPoint</Application>
  <PresentationFormat>全屏显示(4:3)</PresentationFormat>
  <Paragraphs>79</Paragraphs>
  <Slides>7</Slides>
  <Notes>1</Notes>
  <HiddenSlides>2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13</cp:revision>
  <dcterms:created xsi:type="dcterms:W3CDTF">2018-11-04T07:57:13Z</dcterms:created>
  <dcterms:modified xsi:type="dcterms:W3CDTF">2018-11-04T10:12:53Z</dcterms:modified>
</cp:coreProperties>
</file>