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8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609B5-EF57-4056-9892-CD009A48FB18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47678-637C-42B8-A045-ED7AE9C51D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41459" y="1308736"/>
            <a:ext cx="8743950" cy="20128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l">
              <a:spcBef>
                <a:spcPct val="10000"/>
              </a:spcBef>
            </a:pPr>
            <a:r>
              <a:rPr lang="en-US" altLang="zh-CN" b="1" dirty="0"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、诺贝尔奖获得者汉内斯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•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阿尔文曾说：“如果人类要在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21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世纪生存下去，必须回到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2500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多年前，去汲取孔子的智慧。”下列主张属于“孔子的智慧”的是（     ）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spcBef>
                <a:spcPct val="1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A.“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封建亲戚，以藩屏周”     </a:t>
            </a: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B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 “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道之以德，齐之以礼”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spcBef>
                <a:spcPct val="1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C.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顺应自然，“无为而治”   </a:t>
            </a: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D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 “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罢黜百家，独尊儒术”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7158" y="3500438"/>
            <a:ext cx="8429684" cy="25299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1252855"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2、某电视台为了增加收视率，通过模拟时光隧道回到春秋战国时代，邀请孔子、孟子、韩非子、孙武四人作为嘉宾参加下列栏目：教育观察、法制园地、军事天地、自然与环境。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第一期栏目的嘉宾会请谁呢？（     ）</a:t>
            </a:r>
          </a:p>
          <a:p>
            <a:pPr marL="342900" indent="-342900">
              <a:spcBef>
                <a:spcPct val="10000"/>
              </a:spcBef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A.</a:t>
            </a:r>
            <a:r>
              <a:rPr 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孔子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B.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孟</a:t>
            </a:r>
            <a:r>
              <a:rPr 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子    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C.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韩非子   </a:t>
            </a: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D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 </a:t>
            </a:r>
            <a:r>
              <a:rPr 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孙武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defTabSz="1252855">
              <a:spcBef>
                <a:spcPct val="50000"/>
              </a:spcBef>
            </a:pPr>
            <a:endParaRPr lang="zh-CN" altLang="en-US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94216" name="矩形 94215"/>
          <p:cNvSpPr/>
          <p:nvPr/>
        </p:nvSpPr>
        <p:spPr>
          <a:xfrm>
            <a:off x="8001001" y="1717675"/>
            <a:ext cx="520541" cy="1054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</a:p>
        </p:txBody>
      </p:sp>
      <p:pic>
        <p:nvPicPr>
          <p:cNvPr id="10246" name="图片 12297" descr="孔子8"/>
          <p:cNvPicPr>
            <a:picLocks noChangeAspect="1"/>
          </p:cNvPicPr>
          <p:nvPr/>
        </p:nvPicPr>
        <p:blipFill>
          <a:blip r:embed="rId2"/>
          <a:srcRect r="4819" b="8593"/>
          <a:stretch>
            <a:fillRect/>
          </a:stretch>
        </p:blipFill>
        <p:spPr>
          <a:xfrm>
            <a:off x="7540942" y="4622167"/>
            <a:ext cx="1603058" cy="2235833"/>
          </a:xfrm>
          <a:prstGeom prst="ellipse">
            <a:avLst/>
          </a:prstGeom>
          <a:noFill/>
          <a:ln w="9525">
            <a:noFill/>
          </a:ln>
        </p:spPr>
      </p:pic>
      <p:grpSp>
        <p:nvGrpSpPr>
          <p:cNvPr id="3" name="组合 18"/>
          <p:cNvGrpSpPr/>
          <p:nvPr/>
        </p:nvGrpSpPr>
        <p:grpSpPr>
          <a:xfrm>
            <a:off x="241459" y="412115"/>
            <a:ext cx="3218021" cy="783590"/>
            <a:chOff x="5063" y="446"/>
            <a:chExt cx="6757" cy="1234"/>
          </a:xfrm>
        </p:grpSpPr>
        <p:sp>
          <p:nvSpPr>
            <p:cNvPr id="23" name="任意多边形: 形状 22"/>
            <p:cNvSpPr/>
            <p:nvPr/>
          </p:nvSpPr>
          <p:spPr>
            <a:xfrm>
              <a:off x="5063" y="564"/>
              <a:ext cx="6757" cy="1116"/>
            </a:xfrm>
            <a:custGeom>
              <a:avLst/>
              <a:gdLst>
                <a:gd name="connsiteX0" fmla="*/ 334205 w 9854457"/>
                <a:gd name="connsiteY0" fmla="*/ 0 h 4628274"/>
                <a:gd name="connsiteX1" fmla="*/ 362030 w 9854457"/>
                <a:gd name="connsiteY1" fmla="*/ 3498 h 4628274"/>
                <a:gd name="connsiteX2" fmla="*/ 370474 w 9854457"/>
                <a:gd name="connsiteY2" fmla="*/ 0 h 4628274"/>
                <a:gd name="connsiteX3" fmla="*/ 9505119 w 9854457"/>
                <a:gd name="connsiteY3" fmla="*/ 0 h 4628274"/>
                <a:gd name="connsiteX4" fmla="*/ 9508643 w 9854457"/>
                <a:gd name="connsiteY4" fmla="*/ 1460 h 4628274"/>
                <a:gd name="connsiteX5" fmla="*/ 9520253 w 9854457"/>
                <a:gd name="connsiteY5" fmla="*/ 0 h 4628274"/>
                <a:gd name="connsiteX6" fmla="*/ 9668351 w 9854457"/>
                <a:gd name="connsiteY6" fmla="*/ 150526 h 4628274"/>
                <a:gd name="connsiteX7" fmla="*/ 9670742 w 9854457"/>
                <a:gd name="connsiteY7" fmla="*/ 180106 h 4628274"/>
                <a:gd name="connsiteX8" fmla="*/ 9715605 w 9854457"/>
                <a:gd name="connsiteY8" fmla="*/ 168811 h 4628274"/>
                <a:gd name="connsiteX9" fmla="*/ 9854457 w 9854457"/>
                <a:gd name="connsiteY9" fmla="*/ 341969 h 4628274"/>
                <a:gd name="connsiteX10" fmla="*/ 9854457 w 9854457"/>
                <a:gd name="connsiteY10" fmla="*/ 4300371 h 4628274"/>
                <a:gd name="connsiteX11" fmla="*/ 9715605 w 9854457"/>
                <a:gd name="connsiteY11" fmla="*/ 4473529 h 4628274"/>
                <a:gd name="connsiteX12" fmla="*/ 9669628 w 9854457"/>
                <a:gd name="connsiteY12" fmla="*/ 4461954 h 4628274"/>
                <a:gd name="connsiteX13" fmla="*/ 9668351 w 9854457"/>
                <a:gd name="connsiteY13" fmla="*/ 4477747 h 4628274"/>
                <a:gd name="connsiteX14" fmla="*/ 9520253 w 9854457"/>
                <a:gd name="connsiteY14" fmla="*/ 4628273 h 4628274"/>
                <a:gd name="connsiteX15" fmla="*/ 9520253 w 9854457"/>
                <a:gd name="connsiteY15" fmla="*/ 4628274 h 4628274"/>
                <a:gd name="connsiteX16" fmla="*/ 9508643 w 9854457"/>
                <a:gd name="connsiteY16" fmla="*/ 4626815 h 4628274"/>
                <a:gd name="connsiteX17" fmla="*/ 9505119 w 9854457"/>
                <a:gd name="connsiteY17" fmla="*/ 4628274 h 4628274"/>
                <a:gd name="connsiteX18" fmla="*/ 370474 w 9854457"/>
                <a:gd name="connsiteY18" fmla="*/ 4628274 h 4628274"/>
                <a:gd name="connsiteX19" fmla="*/ 362029 w 9854457"/>
                <a:gd name="connsiteY19" fmla="*/ 4624776 h 4628274"/>
                <a:gd name="connsiteX20" fmla="*/ 334204 w 9854457"/>
                <a:gd name="connsiteY20" fmla="*/ 4628274 h 4628274"/>
                <a:gd name="connsiteX21" fmla="*/ 334205 w 9854457"/>
                <a:gd name="connsiteY21" fmla="*/ 4628273 h 4628274"/>
                <a:gd name="connsiteX22" fmla="*/ 186106 w 9854457"/>
                <a:gd name="connsiteY22" fmla="*/ 4477747 h 4628274"/>
                <a:gd name="connsiteX23" fmla="*/ 184829 w 9854457"/>
                <a:gd name="connsiteY23" fmla="*/ 4461954 h 4628274"/>
                <a:gd name="connsiteX24" fmla="*/ 138852 w 9854457"/>
                <a:gd name="connsiteY24" fmla="*/ 4473529 h 4628274"/>
                <a:gd name="connsiteX25" fmla="*/ 0 w 9854457"/>
                <a:gd name="connsiteY25" fmla="*/ 4300371 h 4628274"/>
                <a:gd name="connsiteX26" fmla="*/ 0 w 9854457"/>
                <a:gd name="connsiteY26" fmla="*/ 341969 h 4628274"/>
                <a:gd name="connsiteX27" fmla="*/ 138852 w 9854457"/>
                <a:gd name="connsiteY27" fmla="*/ 168811 h 4628274"/>
                <a:gd name="connsiteX28" fmla="*/ 183715 w 9854457"/>
                <a:gd name="connsiteY28" fmla="*/ 180106 h 4628274"/>
                <a:gd name="connsiteX29" fmla="*/ 186106 w 9854457"/>
                <a:gd name="connsiteY29" fmla="*/ 150526 h 4628274"/>
                <a:gd name="connsiteX30" fmla="*/ 334205 w 9854457"/>
                <a:gd name="connsiteY30" fmla="*/ 0 h 4628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854457" h="4628274">
                  <a:moveTo>
                    <a:pt x="334205" y="0"/>
                  </a:moveTo>
                  <a:lnTo>
                    <a:pt x="362030" y="3498"/>
                  </a:lnTo>
                  <a:lnTo>
                    <a:pt x="370474" y="0"/>
                  </a:lnTo>
                  <a:lnTo>
                    <a:pt x="9505119" y="0"/>
                  </a:lnTo>
                  <a:lnTo>
                    <a:pt x="9508643" y="1460"/>
                  </a:lnTo>
                  <a:lnTo>
                    <a:pt x="9520253" y="0"/>
                  </a:lnTo>
                  <a:cubicBezTo>
                    <a:pt x="9593305" y="0"/>
                    <a:pt x="9654255" y="64621"/>
                    <a:pt x="9668351" y="150526"/>
                  </a:cubicBezTo>
                  <a:lnTo>
                    <a:pt x="9670742" y="180106"/>
                  </a:lnTo>
                  <a:lnTo>
                    <a:pt x="9715605" y="168811"/>
                  </a:lnTo>
                  <a:cubicBezTo>
                    <a:pt x="9792291" y="168811"/>
                    <a:pt x="9854457" y="246336"/>
                    <a:pt x="9854457" y="341969"/>
                  </a:cubicBezTo>
                  <a:lnTo>
                    <a:pt x="9854457" y="4300371"/>
                  </a:lnTo>
                  <a:cubicBezTo>
                    <a:pt x="9854457" y="4396004"/>
                    <a:pt x="9792291" y="4473529"/>
                    <a:pt x="9715605" y="4473529"/>
                  </a:cubicBezTo>
                  <a:lnTo>
                    <a:pt x="9669628" y="4461954"/>
                  </a:lnTo>
                  <a:lnTo>
                    <a:pt x="9668351" y="4477747"/>
                  </a:lnTo>
                  <a:cubicBezTo>
                    <a:pt x="9654255" y="4563652"/>
                    <a:pt x="9593305" y="4628273"/>
                    <a:pt x="9520253" y="4628273"/>
                  </a:cubicBezTo>
                  <a:lnTo>
                    <a:pt x="9520253" y="4628274"/>
                  </a:lnTo>
                  <a:lnTo>
                    <a:pt x="9508643" y="4626815"/>
                  </a:lnTo>
                  <a:lnTo>
                    <a:pt x="9505119" y="4628274"/>
                  </a:lnTo>
                  <a:lnTo>
                    <a:pt x="370474" y="4628274"/>
                  </a:lnTo>
                  <a:lnTo>
                    <a:pt x="362029" y="4624776"/>
                  </a:lnTo>
                  <a:lnTo>
                    <a:pt x="334204" y="4628274"/>
                  </a:lnTo>
                  <a:lnTo>
                    <a:pt x="334205" y="4628273"/>
                  </a:lnTo>
                  <a:cubicBezTo>
                    <a:pt x="261152" y="4628273"/>
                    <a:pt x="200202" y="4563652"/>
                    <a:pt x="186106" y="4477747"/>
                  </a:cubicBezTo>
                  <a:lnTo>
                    <a:pt x="184829" y="4461954"/>
                  </a:lnTo>
                  <a:lnTo>
                    <a:pt x="138852" y="4473529"/>
                  </a:lnTo>
                  <a:cubicBezTo>
                    <a:pt x="62166" y="4473529"/>
                    <a:pt x="0" y="4396004"/>
                    <a:pt x="0" y="4300371"/>
                  </a:cubicBezTo>
                  <a:lnTo>
                    <a:pt x="0" y="341969"/>
                  </a:lnTo>
                  <a:cubicBezTo>
                    <a:pt x="0" y="246336"/>
                    <a:pt x="62166" y="168811"/>
                    <a:pt x="138852" y="168811"/>
                  </a:cubicBezTo>
                  <a:lnTo>
                    <a:pt x="183715" y="180106"/>
                  </a:lnTo>
                  <a:lnTo>
                    <a:pt x="186106" y="150526"/>
                  </a:lnTo>
                  <a:cubicBezTo>
                    <a:pt x="200202" y="64621"/>
                    <a:pt x="261152" y="0"/>
                    <a:pt x="334205" y="0"/>
                  </a:cubicBezTo>
                  <a:close/>
                </a:path>
              </a:pathLst>
            </a:custGeom>
            <a:solidFill>
              <a:srgbClr val="AB25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131" y="446"/>
              <a:ext cx="6689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拓展训练</a:t>
              </a:r>
            </a:p>
          </p:txBody>
        </p:sp>
      </p:grpSp>
      <p:sp>
        <p:nvSpPr>
          <p:cNvPr id="449" name="任意多边形: 形状 448"/>
          <p:cNvSpPr/>
          <p:nvPr/>
        </p:nvSpPr>
        <p:spPr>
          <a:xfrm>
            <a:off x="95727" y="151130"/>
            <a:ext cx="8905430" cy="6555740"/>
          </a:xfrm>
          <a:custGeom>
            <a:avLst/>
            <a:gdLst>
              <a:gd name="connsiteX0" fmla="*/ 334205 w 9854457"/>
              <a:gd name="connsiteY0" fmla="*/ 0 h 4628274"/>
              <a:gd name="connsiteX1" fmla="*/ 362030 w 9854457"/>
              <a:gd name="connsiteY1" fmla="*/ 3498 h 4628274"/>
              <a:gd name="connsiteX2" fmla="*/ 370474 w 9854457"/>
              <a:gd name="connsiteY2" fmla="*/ 0 h 4628274"/>
              <a:gd name="connsiteX3" fmla="*/ 9505119 w 9854457"/>
              <a:gd name="connsiteY3" fmla="*/ 0 h 4628274"/>
              <a:gd name="connsiteX4" fmla="*/ 9508643 w 9854457"/>
              <a:gd name="connsiteY4" fmla="*/ 1460 h 4628274"/>
              <a:gd name="connsiteX5" fmla="*/ 9520253 w 9854457"/>
              <a:gd name="connsiteY5" fmla="*/ 0 h 4628274"/>
              <a:gd name="connsiteX6" fmla="*/ 9668351 w 9854457"/>
              <a:gd name="connsiteY6" fmla="*/ 150526 h 4628274"/>
              <a:gd name="connsiteX7" fmla="*/ 9670742 w 9854457"/>
              <a:gd name="connsiteY7" fmla="*/ 180106 h 4628274"/>
              <a:gd name="connsiteX8" fmla="*/ 9715605 w 9854457"/>
              <a:gd name="connsiteY8" fmla="*/ 168811 h 4628274"/>
              <a:gd name="connsiteX9" fmla="*/ 9854457 w 9854457"/>
              <a:gd name="connsiteY9" fmla="*/ 341969 h 4628274"/>
              <a:gd name="connsiteX10" fmla="*/ 9854457 w 9854457"/>
              <a:gd name="connsiteY10" fmla="*/ 4300371 h 4628274"/>
              <a:gd name="connsiteX11" fmla="*/ 9715605 w 9854457"/>
              <a:gd name="connsiteY11" fmla="*/ 4473529 h 4628274"/>
              <a:gd name="connsiteX12" fmla="*/ 9669628 w 9854457"/>
              <a:gd name="connsiteY12" fmla="*/ 4461954 h 4628274"/>
              <a:gd name="connsiteX13" fmla="*/ 9668351 w 9854457"/>
              <a:gd name="connsiteY13" fmla="*/ 4477747 h 4628274"/>
              <a:gd name="connsiteX14" fmla="*/ 9520253 w 9854457"/>
              <a:gd name="connsiteY14" fmla="*/ 4628273 h 4628274"/>
              <a:gd name="connsiteX15" fmla="*/ 9520253 w 9854457"/>
              <a:gd name="connsiteY15" fmla="*/ 4628274 h 4628274"/>
              <a:gd name="connsiteX16" fmla="*/ 9508643 w 9854457"/>
              <a:gd name="connsiteY16" fmla="*/ 4626815 h 4628274"/>
              <a:gd name="connsiteX17" fmla="*/ 9505119 w 9854457"/>
              <a:gd name="connsiteY17" fmla="*/ 4628274 h 4628274"/>
              <a:gd name="connsiteX18" fmla="*/ 370474 w 9854457"/>
              <a:gd name="connsiteY18" fmla="*/ 4628274 h 4628274"/>
              <a:gd name="connsiteX19" fmla="*/ 362029 w 9854457"/>
              <a:gd name="connsiteY19" fmla="*/ 4624776 h 4628274"/>
              <a:gd name="connsiteX20" fmla="*/ 334204 w 9854457"/>
              <a:gd name="connsiteY20" fmla="*/ 4628274 h 4628274"/>
              <a:gd name="connsiteX21" fmla="*/ 334205 w 9854457"/>
              <a:gd name="connsiteY21" fmla="*/ 4628273 h 4628274"/>
              <a:gd name="connsiteX22" fmla="*/ 186106 w 9854457"/>
              <a:gd name="connsiteY22" fmla="*/ 4477747 h 4628274"/>
              <a:gd name="connsiteX23" fmla="*/ 184829 w 9854457"/>
              <a:gd name="connsiteY23" fmla="*/ 4461954 h 4628274"/>
              <a:gd name="connsiteX24" fmla="*/ 138852 w 9854457"/>
              <a:gd name="connsiteY24" fmla="*/ 4473529 h 4628274"/>
              <a:gd name="connsiteX25" fmla="*/ 0 w 9854457"/>
              <a:gd name="connsiteY25" fmla="*/ 4300371 h 4628274"/>
              <a:gd name="connsiteX26" fmla="*/ 0 w 9854457"/>
              <a:gd name="connsiteY26" fmla="*/ 341969 h 4628274"/>
              <a:gd name="connsiteX27" fmla="*/ 138852 w 9854457"/>
              <a:gd name="connsiteY27" fmla="*/ 168811 h 4628274"/>
              <a:gd name="connsiteX28" fmla="*/ 183715 w 9854457"/>
              <a:gd name="connsiteY28" fmla="*/ 180106 h 4628274"/>
              <a:gd name="connsiteX29" fmla="*/ 186106 w 9854457"/>
              <a:gd name="connsiteY29" fmla="*/ 150526 h 4628274"/>
              <a:gd name="connsiteX30" fmla="*/ 334205 w 9854457"/>
              <a:gd name="connsiteY30" fmla="*/ 0 h 462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854457" h="4628274">
                <a:moveTo>
                  <a:pt x="334205" y="0"/>
                </a:moveTo>
                <a:lnTo>
                  <a:pt x="362030" y="3498"/>
                </a:lnTo>
                <a:lnTo>
                  <a:pt x="370474" y="0"/>
                </a:lnTo>
                <a:lnTo>
                  <a:pt x="9505119" y="0"/>
                </a:lnTo>
                <a:lnTo>
                  <a:pt x="9508643" y="1460"/>
                </a:lnTo>
                <a:lnTo>
                  <a:pt x="9520253" y="0"/>
                </a:lnTo>
                <a:cubicBezTo>
                  <a:pt x="9593305" y="0"/>
                  <a:pt x="9654255" y="64621"/>
                  <a:pt x="9668351" y="150526"/>
                </a:cubicBezTo>
                <a:lnTo>
                  <a:pt x="9670742" y="180106"/>
                </a:lnTo>
                <a:lnTo>
                  <a:pt x="9715605" y="168811"/>
                </a:lnTo>
                <a:cubicBezTo>
                  <a:pt x="9792291" y="168811"/>
                  <a:pt x="9854457" y="246336"/>
                  <a:pt x="9854457" y="341969"/>
                </a:cubicBezTo>
                <a:lnTo>
                  <a:pt x="9854457" y="4300371"/>
                </a:lnTo>
                <a:cubicBezTo>
                  <a:pt x="9854457" y="4396004"/>
                  <a:pt x="9792291" y="4473529"/>
                  <a:pt x="9715605" y="4473529"/>
                </a:cubicBezTo>
                <a:lnTo>
                  <a:pt x="9669628" y="4461954"/>
                </a:lnTo>
                <a:lnTo>
                  <a:pt x="9668351" y="4477747"/>
                </a:lnTo>
                <a:cubicBezTo>
                  <a:pt x="9654255" y="4563652"/>
                  <a:pt x="9593305" y="4628273"/>
                  <a:pt x="9520253" y="4628273"/>
                </a:cubicBezTo>
                <a:lnTo>
                  <a:pt x="9520253" y="4628274"/>
                </a:lnTo>
                <a:lnTo>
                  <a:pt x="9508643" y="4626815"/>
                </a:lnTo>
                <a:lnTo>
                  <a:pt x="9505119" y="4628274"/>
                </a:lnTo>
                <a:lnTo>
                  <a:pt x="370474" y="4628274"/>
                </a:lnTo>
                <a:lnTo>
                  <a:pt x="362029" y="4624776"/>
                </a:lnTo>
                <a:lnTo>
                  <a:pt x="334204" y="4628274"/>
                </a:lnTo>
                <a:lnTo>
                  <a:pt x="334205" y="4628273"/>
                </a:lnTo>
                <a:cubicBezTo>
                  <a:pt x="261152" y="4628273"/>
                  <a:pt x="200202" y="4563652"/>
                  <a:pt x="186106" y="4477747"/>
                </a:cubicBezTo>
                <a:lnTo>
                  <a:pt x="184829" y="4461954"/>
                </a:lnTo>
                <a:lnTo>
                  <a:pt x="138852" y="4473529"/>
                </a:lnTo>
                <a:cubicBezTo>
                  <a:pt x="62166" y="4473529"/>
                  <a:pt x="0" y="4396004"/>
                  <a:pt x="0" y="4300371"/>
                </a:cubicBezTo>
                <a:lnTo>
                  <a:pt x="0" y="341969"/>
                </a:lnTo>
                <a:cubicBezTo>
                  <a:pt x="0" y="246336"/>
                  <a:pt x="62166" y="168811"/>
                  <a:pt x="138852" y="168811"/>
                </a:cubicBezTo>
                <a:lnTo>
                  <a:pt x="183715" y="180106"/>
                </a:lnTo>
                <a:lnTo>
                  <a:pt x="186106" y="150526"/>
                </a:lnTo>
                <a:cubicBezTo>
                  <a:pt x="200202" y="64621"/>
                  <a:pt x="261152" y="0"/>
                  <a:pt x="334205" y="0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000628" y="4143380"/>
            <a:ext cx="520541" cy="1054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altLang="zh-CN" sz="3600" dirty="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448"/>
          <p:cNvSpPr/>
          <p:nvPr/>
        </p:nvSpPr>
        <p:spPr>
          <a:xfrm>
            <a:off x="95727" y="151130"/>
            <a:ext cx="8833992" cy="6555740"/>
          </a:xfrm>
          <a:custGeom>
            <a:avLst/>
            <a:gdLst>
              <a:gd name="connsiteX0" fmla="*/ 334205 w 9854457"/>
              <a:gd name="connsiteY0" fmla="*/ 0 h 4628274"/>
              <a:gd name="connsiteX1" fmla="*/ 362030 w 9854457"/>
              <a:gd name="connsiteY1" fmla="*/ 3498 h 4628274"/>
              <a:gd name="connsiteX2" fmla="*/ 370474 w 9854457"/>
              <a:gd name="connsiteY2" fmla="*/ 0 h 4628274"/>
              <a:gd name="connsiteX3" fmla="*/ 9505119 w 9854457"/>
              <a:gd name="connsiteY3" fmla="*/ 0 h 4628274"/>
              <a:gd name="connsiteX4" fmla="*/ 9508643 w 9854457"/>
              <a:gd name="connsiteY4" fmla="*/ 1460 h 4628274"/>
              <a:gd name="connsiteX5" fmla="*/ 9520253 w 9854457"/>
              <a:gd name="connsiteY5" fmla="*/ 0 h 4628274"/>
              <a:gd name="connsiteX6" fmla="*/ 9668351 w 9854457"/>
              <a:gd name="connsiteY6" fmla="*/ 150526 h 4628274"/>
              <a:gd name="connsiteX7" fmla="*/ 9670742 w 9854457"/>
              <a:gd name="connsiteY7" fmla="*/ 180106 h 4628274"/>
              <a:gd name="connsiteX8" fmla="*/ 9715605 w 9854457"/>
              <a:gd name="connsiteY8" fmla="*/ 168811 h 4628274"/>
              <a:gd name="connsiteX9" fmla="*/ 9854457 w 9854457"/>
              <a:gd name="connsiteY9" fmla="*/ 341969 h 4628274"/>
              <a:gd name="connsiteX10" fmla="*/ 9854457 w 9854457"/>
              <a:gd name="connsiteY10" fmla="*/ 4300371 h 4628274"/>
              <a:gd name="connsiteX11" fmla="*/ 9715605 w 9854457"/>
              <a:gd name="connsiteY11" fmla="*/ 4473529 h 4628274"/>
              <a:gd name="connsiteX12" fmla="*/ 9669628 w 9854457"/>
              <a:gd name="connsiteY12" fmla="*/ 4461954 h 4628274"/>
              <a:gd name="connsiteX13" fmla="*/ 9668351 w 9854457"/>
              <a:gd name="connsiteY13" fmla="*/ 4477747 h 4628274"/>
              <a:gd name="connsiteX14" fmla="*/ 9520253 w 9854457"/>
              <a:gd name="connsiteY14" fmla="*/ 4628273 h 4628274"/>
              <a:gd name="connsiteX15" fmla="*/ 9520253 w 9854457"/>
              <a:gd name="connsiteY15" fmla="*/ 4628274 h 4628274"/>
              <a:gd name="connsiteX16" fmla="*/ 9508643 w 9854457"/>
              <a:gd name="connsiteY16" fmla="*/ 4626815 h 4628274"/>
              <a:gd name="connsiteX17" fmla="*/ 9505119 w 9854457"/>
              <a:gd name="connsiteY17" fmla="*/ 4628274 h 4628274"/>
              <a:gd name="connsiteX18" fmla="*/ 370474 w 9854457"/>
              <a:gd name="connsiteY18" fmla="*/ 4628274 h 4628274"/>
              <a:gd name="connsiteX19" fmla="*/ 362029 w 9854457"/>
              <a:gd name="connsiteY19" fmla="*/ 4624776 h 4628274"/>
              <a:gd name="connsiteX20" fmla="*/ 334204 w 9854457"/>
              <a:gd name="connsiteY20" fmla="*/ 4628274 h 4628274"/>
              <a:gd name="connsiteX21" fmla="*/ 334205 w 9854457"/>
              <a:gd name="connsiteY21" fmla="*/ 4628273 h 4628274"/>
              <a:gd name="connsiteX22" fmla="*/ 186106 w 9854457"/>
              <a:gd name="connsiteY22" fmla="*/ 4477747 h 4628274"/>
              <a:gd name="connsiteX23" fmla="*/ 184829 w 9854457"/>
              <a:gd name="connsiteY23" fmla="*/ 4461954 h 4628274"/>
              <a:gd name="connsiteX24" fmla="*/ 138852 w 9854457"/>
              <a:gd name="connsiteY24" fmla="*/ 4473529 h 4628274"/>
              <a:gd name="connsiteX25" fmla="*/ 0 w 9854457"/>
              <a:gd name="connsiteY25" fmla="*/ 4300371 h 4628274"/>
              <a:gd name="connsiteX26" fmla="*/ 0 w 9854457"/>
              <a:gd name="connsiteY26" fmla="*/ 341969 h 4628274"/>
              <a:gd name="connsiteX27" fmla="*/ 138852 w 9854457"/>
              <a:gd name="connsiteY27" fmla="*/ 168811 h 4628274"/>
              <a:gd name="connsiteX28" fmla="*/ 183715 w 9854457"/>
              <a:gd name="connsiteY28" fmla="*/ 180106 h 4628274"/>
              <a:gd name="connsiteX29" fmla="*/ 186106 w 9854457"/>
              <a:gd name="connsiteY29" fmla="*/ 150526 h 4628274"/>
              <a:gd name="connsiteX30" fmla="*/ 334205 w 9854457"/>
              <a:gd name="connsiteY30" fmla="*/ 0 h 462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854457" h="4628274">
                <a:moveTo>
                  <a:pt x="334205" y="0"/>
                </a:moveTo>
                <a:lnTo>
                  <a:pt x="362030" y="3498"/>
                </a:lnTo>
                <a:lnTo>
                  <a:pt x="370474" y="0"/>
                </a:lnTo>
                <a:lnTo>
                  <a:pt x="9505119" y="0"/>
                </a:lnTo>
                <a:lnTo>
                  <a:pt x="9508643" y="1460"/>
                </a:lnTo>
                <a:lnTo>
                  <a:pt x="9520253" y="0"/>
                </a:lnTo>
                <a:cubicBezTo>
                  <a:pt x="9593305" y="0"/>
                  <a:pt x="9654255" y="64621"/>
                  <a:pt x="9668351" y="150526"/>
                </a:cubicBezTo>
                <a:lnTo>
                  <a:pt x="9670742" y="180106"/>
                </a:lnTo>
                <a:lnTo>
                  <a:pt x="9715605" y="168811"/>
                </a:lnTo>
                <a:cubicBezTo>
                  <a:pt x="9792291" y="168811"/>
                  <a:pt x="9854457" y="246336"/>
                  <a:pt x="9854457" y="341969"/>
                </a:cubicBezTo>
                <a:lnTo>
                  <a:pt x="9854457" y="4300371"/>
                </a:lnTo>
                <a:cubicBezTo>
                  <a:pt x="9854457" y="4396004"/>
                  <a:pt x="9792291" y="4473529"/>
                  <a:pt x="9715605" y="4473529"/>
                </a:cubicBezTo>
                <a:lnTo>
                  <a:pt x="9669628" y="4461954"/>
                </a:lnTo>
                <a:lnTo>
                  <a:pt x="9668351" y="4477747"/>
                </a:lnTo>
                <a:cubicBezTo>
                  <a:pt x="9654255" y="4563652"/>
                  <a:pt x="9593305" y="4628273"/>
                  <a:pt x="9520253" y="4628273"/>
                </a:cubicBezTo>
                <a:lnTo>
                  <a:pt x="9520253" y="4628274"/>
                </a:lnTo>
                <a:lnTo>
                  <a:pt x="9508643" y="4626815"/>
                </a:lnTo>
                <a:lnTo>
                  <a:pt x="9505119" y="4628274"/>
                </a:lnTo>
                <a:lnTo>
                  <a:pt x="370474" y="4628274"/>
                </a:lnTo>
                <a:lnTo>
                  <a:pt x="362029" y="4624776"/>
                </a:lnTo>
                <a:lnTo>
                  <a:pt x="334204" y="4628274"/>
                </a:lnTo>
                <a:lnTo>
                  <a:pt x="334205" y="4628273"/>
                </a:lnTo>
                <a:cubicBezTo>
                  <a:pt x="261152" y="4628273"/>
                  <a:pt x="200202" y="4563652"/>
                  <a:pt x="186106" y="4477747"/>
                </a:cubicBezTo>
                <a:lnTo>
                  <a:pt x="184829" y="4461954"/>
                </a:lnTo>
                <a:lnTo>
                  <a:pt x="138852" y="4473529"/>
                </a:lnTo>
                <a:cubicBezTo>
                  <a:pt x="62166" y="4473529"/>
                  <a:pt x="0" y="4396004"/>
                  <a:pt x="0" y="4300371"/>
                </a:cubicBezTo>
                <a:lnTo>
                  <a:pt x="0" y="341969"/>
                </a:lnTo>
                <a:cubicBezTo>
                  <a:pt x="0" y="246336"/>
                  <a:pt x="62166" y="168811"/>
                  <a:pt x="138852" y="168811"/>
                </a:cubicBezTo>
                <a:lnTo>
                  <a:pt x="183715" y="180106"/>
                </a:lnTo>
                <a:lnTo>
                  <a:pt x="186106" y="150526"/>
                </a:lnTo>
                <a:cubicBezTo>
                  <a:pt x="200202" y="64621"/>
                  <a:pt x="261152" y="0"/>
                  <a:pt x="334205" y="0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18"/>
          <p:cNvGrpSpPr/>
          <p:nvPr/>
        </p:nvGrpSpPr>
        <p:grpSpPr>
          <a:xfrm>
            <a:off x="428596" y="142852"/>
            <a:ext cx="3218021" cy="783590"/>
            <a:chOff x="5063" y="446"/>
            <a:chExt cx="6757" cy="1234"/>
          </a:xfrm>
        </p:grpSpPr>
        <p:sp>
          <p:nvSpPr>
            <p:cNvPr id="5" name="任意多边形: 形状 22"/>
            <p:cNvSpPr/>
            <p:nvPr/>
          </p:nvSpPr>
          <p:spPr>
            <a:xfrm>
              <a:off x="5063" y="564"/>
              <a:ext cx="6757" cy="1116"/>
            </a:xfrm>
            <a:custGeom>
              <a:avLst/>
              <a:gdLst>
                <a:gd name="connsiteX0" fmla="*/ 334205 w 9854457"/>
                <a:gd name="connsiteY0" fmla="*/ 0 h 4628274"/>
                <a:gd name="connsiteX1" fmla="*/ 362030 w 9854457"/>
                <a:gd name="connsiteY1" fmla="*/ 3498 h 4628274"/>
                <a:gd name="connsiteX2" fmla="*/ 370474 w 9854457"/>
                <a:gd name="connsiteY2" fmla="*/ 0 h 4628274"/>
                <a:gd name="connsiteX3" fmla="*/ 9505119 w 9854457"/>
                <a:gd name="connsiteY3" fmla="*/ 0 h 4628274"/>
                <a:gd name="connsiteX4" fmla="*/ 9508643 w 9854457"/>
                <a:gd name="connsiteY4" fmla="*/ 1460 h 4628274"/>
                <a:gd name="connsiteX5" fmla="*/ 9520253 w 9854457"/>
                <a:gd name="connsiteY5" fmla="*/ 0 h 4628274"/>
                <a:gd name="connsiteX6" fmla="*/ 9668351 w 9854457"/>
                <a:gd name="connsiteY6" fmla="*/ 150526 h 4628274"/>
                <a:gd name="connsiteX7" fmla="*/ 9670742 w 9854457"/>
                <a:gd name="connsiteY7" fmla="*/ 180106 h 4628274"/>
                <a:gd name="connsiteX8" fmla="*/ 9715605 w 9854457"/>
                <a:gd name="connsiteY8" fmla="*/ 168811 h 4628274"/>
                <a:gd name="connsiteX9" fmla="*/ 9854457 w 9854457"/>
                <a:gd name="connsiteY9" fmla="*/ 341969 h 4628274"/>
                <a:gd name="connsiteX10" fmla="*/ 9854457 w 9854457"/>
                <a:gd name="connsiteY10" fmla="*/ 4300371 h 4628274"/>
                <a:gd name="connsiteX11" fmla="*/ 9715605 w 9854457"/>
                <a:gd name="connsiteY11" fmla="*/ 4473529 h 4628274"/>
                <a:gd name="connsiteX12" fmla="*/ 9669628 w 9854457"/>
                <a:gd name="connsiteY12" fmla="*/ 4461954 h 4628274"/>
                <a:gd name="connsiteX13" fmla="*/ 9668351 w 9854457"/>
                <a:gd name="connsiteY13" fmla="*/ 4477747 h 4628274"/>
                <a:gd name="connsiteX14" fmla="*/ 9520253 w 9854457"/>
                <a:gd name="connsiteY14" fmla="*/ 4628273 h 4628274"/>
                <a:gd name="connsiteX15" fmla="*/ 9520253 w 9854457"/>
                <a:gd name="connsiteY15" fmla="*/ 4628274 h 4628274"/>
                <a:gd name="connsiteX16" fmla="*/ 9508643 w 9854457"/>
                <a:gd name="connsiteY16" fmla="*/ 4626815 h 4628274"/>
                <a:gd name="connsiteX17" fmla="*/ 9505119 w 9854457"/>
                <a:gd name="connsiteY17" fmla="*/ 4628274 h 4628274"/>
                <a:gd name="connsiteX18" fmla="*/ 370474 w 9854457"/>
                <a:gd name="connsiteY18" fmla="*/ 4628274 h 4628274"/>
                <a:gd name="connsiteX19" fmla="*/ 362029 w 9854457"/>
                <a:gd name="connsiteY19" fmla="*/ 4624776 h 4628274"/>
                <a:gd name="connsiteX20" fmla="*/ 334204 w 9854457"/>
                <a:gd name="connsiteY20" fmla="*/ 4628274 h 4628274"/>
                <a:gd name="connsiteX21" fmla="*/ 334205 w 9854457"/>
                <a:gd name="connsiteY21" fmla="*/ 4628273 h 4628274"/>
                <a:gd name="connsiteX22" fmla="*/ 186106 w 9854457"/>
                <a:gd name="connsiteY22" fmla="*/ 4477747 h 4628274"/>
                <a:gd name="connsiteX23" fmla="*/ 184829 w 9854457"/>
                <a:gd name="connsiteY23" fmla="*/ 4461954 h 4628274"/>
                <a:gd name="connsiteX24" fmla="*/ 138852 w 9854457"/>
                <a:gd name="connsiteY24" fmla="*/ 4473529 h 4628274"/>
                <a:gd name="connsiteX25" fmla="*/ 0 w 9854457"/>
                <a:gd name="connsiteY25" fmla="*/ 4300371 h 4628274"/>
                <a:gd name="connsiteX26" fmla="*/ 0 w 9854457"/>
                <a:gd name="connsiteY26" fmla="*/ 341969 h 4628274"/>
                <a:gd name="connsiteX27" fmla="*/ 138852 w 9854457"/>
                <a:gd name="connsiteY27" fmla="*/ 168811 h 4628274"/>
                <a:gd name="connsiteX28" fmla="*/ 183715 w 9854457"/>
                <a:gd name="connsiteY28" fmla="*/ 180106 h 4628274"/>
                <a:gd name="connsiteX29" fmla="*/ 186106 w 9854457"/>
                <a:gd name="connsiteY29" fmla="*/ 150526 h 4628274"/>
                <a:gd name="connsiteX30" fmla="*/ 334205 w 9854457"/>
                <a:gd name="connsiteY30" fmla="*/ 0 h 4628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854457" h="4628274">
                  <a:moveTo>
                    <a:pt x="334205" y="0"/>
                  </a:moveTo>
                  <a:lnTo>
                    <a:pt x="362030" y="3498"/>
                  </a:lnTo>
                  <a:lnTo>
                    <a:pt x="370474" y="0"/>
                  </a:lnTo>
                  <a:lnTo>
                    <a:pt x="9505119" y="0"/>
                  </a:lnTo>
                  <a:lnTo>
                    <a:pt x="9508643" y="1460"/>
                  </a:lnTo>
                  <a:lnTo>
                    <a:pt x="9520253" y="0"/>
                  </a:lnTo>
                  <a:cubicBezTo>
                    <a:pt x="9593305" y="0"/>
                    <a:pt x="9654255" y="64621"/>
                    <a:pt x="9668351" y="150526"/>
                  </a:cubicBezTo>
                  <a:lnTo>
                    <a:pt x="9670742" y="180106"/>
                  </a:lnTo>
                  <a:lnTo>
                    <a:pt x="9715605" y="168811"/>
                  </a:lnTo>
                  <a:cubicBezTo>
                    <a:pt x="9792291" y="168811"/>
                    <a:pt x="9854457" y="246336"/>
                    <a:pt x="9854457" y="341969"/>
                  </a:cubicBezTo>
                  <a:lnTo>
                    <a:pt x="9854457" y="4300371"/>
                  </a:lnTo>
                  <a:cubicBezTo>
                    <a:pt x="9854457" y="4396004"/>
                    <a:pt x="9792291" y="4473529"/>
                    <a:pt x="9715605" y="4473529"/>
                  </a:cubicBezTo>
                  <a:lnTo>
                    <a:pt x="9669628" y="4461954"/>
                  </a:lnTo>
                  <a:lnTo>
                    <a:pt x="9668351" y="4477747"/>
                  </a:lnTo>
                  <a:cubicBezTo>
                    <a:pt x="9654255" y="4563652"/>
                    <a:pt x="9593305" y="4628273"/>
                    <a:pt x="9520253" y="4628273"/>
                  </a:cubicBezTo>
                  <a:lnTo>
                    <a:pt x="9520253" y="4628274"/>
                  </a:lnTo>
                  <a:lnTo>
                    <a:pt x="9508643" y="4626815"/>
                  </a:lnTo>
                  <a:lnTo>
                    <a:pt x="9505119" y="4628274"/>
                  </a:lnTo>
                  <a:lnTo>
                    <a:pt x="370474" y="4628274"/>
                  </a:lnTo>
                  <a:lnTo>
                    <a:pt x="362029" y="4624776"/>
                  </a:lnTo>
                  <a:lnTo>
                    <a:pt x="334204" y="4628274"/>
                  </a:lnTo>
                  <a:lnTo>
                    <a:pt x="334205" y="4628273"/>
                  </a:lnTo>
                  <a:cubicBezTo>
                    <a:pt x="261152" y="4628273"/>
                    <a:pt x="200202" y="4563652"/>
                    <a:pt x="186106" y="4477747"/>
                  </a:cubicBezTo>
                  <a:lnTo>
                    <a:pt x="184829" y="4461954"/>
                  </a:lnTo>
                  <a:lnTo>
                    <a:pt x="138852" y="4473529"/>
                  </a:lnTo>
                  <a:cubicBezTo>
                    <a:pt x="62166" y="4473529"/>
                    <a:pt x="0" y="4396004"/>
                    <a:pt x="0" y="4300371"/>
                  </a:cubicBezTo>
                  <a:lnTo>
                    <a:pt x="0" y="341969"/>
                  </a:lnTo>
                  <a:cubicBezTo>
                    <a:pt x="0" y="246336"/>
                    <a:pt x="62166" y="168811"/>
                    <a:pt x="138852" y="168811"/>
                  </a:cubicBezTo>
                  <a:lnTo>
                    <a:pt x="183715" y="180106"/>
                  </a:lnTo>
                  <a:lnTo>
                    <a:pt x="186106" y="150526"/>
                  </a:lnTo>
                  <a:cubicBezTo>
                    <a:pt x="200202" y="64621"/>
                    <a:pt x="261152" y="0"/>
                    <a:pt x="334205" y="0"/>
                  </a:cubicBezTo>
                  <a:close/>
                </a:path>
              </a:pathLst>
            </a:custGeom>
            <a:solidFill>
              <a:srgbClr val="AB25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16"/>
            <p:cNvSpPr txBox="1"/>
            <p:nvPr/>
          </p:nvSpPr>
          <p:spPr>
            <a:xfrm>
              <a:off x="5131" y="446"/>
              <a:ext cx="6689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课后练习</a:t>
              </a:r>
              <a:endParaRPr lang="zh-CN" altLang="en-US" sz="4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285720" y="1000108"/>
            <a:ext cx="864399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algn="just" defTabSz="685800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60000"/>
              <a:defRPr/>
            </a:pP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1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、伴随中国的和平崛起，全球兴起了一股中国文化热，如全球祭孔。孔子创立了儒家学派，其思想核心是 （    ）              </a:t>
            </a:r>
          </a:p>
          <a:p>
            <a:pPr marL="609600" lvl="0" indent="-609600" algn="just" defTabSz="685800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60000"/>
              <a:defRPr/>
            </a:pP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     </a:t>
            </a:r>
            <a:r>
              <a:rPr lang="en-US" altLang="zh-CN" b="1" dirty="0" smtClean="0">
                <a:solidFill>
                  <a:srgbClr val="0A0000"/>
                </a:solidFill>
                <a:latin typeface="+mn-ea"/>
              </a:rPr>
              <a:t>A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</a:t>
            </a:r>
            <a:r>
              <a:rPr lang="en-US" altLang="zh-CN" b="1" dirty="0" smtClean="0">
                <a:solidFill>
                  <a:srgbClr val="0A0000"/>
                </a:solidFill>
                <a:latin typeface="+mn-ea"/>
              </a:rPr>
              <a:t>“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仁”的思想              </a:t>
            </a:r>
            <a:r>
              <a:rPr lang="en-US" altLang="zh-CN" b="1" dirty="0" smtClean="0">
                <a:solidFill>
                  <a:srgbClr val="0A0000"/>
                </a:solidFill>
                <a:latin typeface="+mn-ea"/>
              </a:rPr>
              <a:t>B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、“兼爱”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的思想  </a:t>
            </a:r>
          </a:p>
          <a:p>
            <a:pPr marL="609600" lvl="0" indent="-609600" algn="just" defTabSz="685800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60000"/>
              <a:defRPr/>
            </a:pP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     </a:t>
            </a:r>
            <a:r>
              <a:rPr lang="en-US" altLang="zh-CN" b="1" dirty="0" smtClean="0">
                <a:solidFill>
                  <a:srgbClr val="0A0000"/>
                </a:solidFill>
                <a:latin typeface="+mn-ea"/>
              </a:rPr>
              <a:t>C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、“非攻”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的思想         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   </a:t>
            </a:r>
            <a:r>
              <a:rPr lang="en-US" altLang="zh-CN" b="1" dirty="0" smtClean="0">
                <a:solidFill>
                  <a:srgbClr val="0A0000"/>
                </a:solidFill>
                <a:latin typeface="+mn-ea"/>
              </a:rPr>
              <a:t>D 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、无为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”的思想。</a:t>
            </a:r>
            <a:endParaRPr lang="en-US" altLang="zh-CN" b="1" dirty="0">
              <a:solidFill>
                <a:srgbClr val="0A0000"/>
              </a:solidFill>
              <a:latin typeface="+mn-ea"/>
            </a:endParaRPr>
          </a:p>
          <a:p>
            <a:pPr marL="609600" indent="-609600" algn="just" defTabSz="685800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60000"/>
              <a:defRPr/>
            </a:pPr>
            <a:r>
              <a:rPr lang="en-US" altLang="zh-CN" b="1" dirty="0" smtClean="0">
                <a:solidFill>
                  <a:srgbClr val="0A0000"/>
                </a:solidFill>
                <a:latin typeface="+mn-ea"/>
              </a:rPr>
              <a:t>2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</a:t>
            </a:r>
            <a:r>
              <a:rPr lang="en-US" altLang="zh-CN" b="1" dirty="0" smtClean="0">
                <a:solidFill>
                  <a:srgbClr val="0A0000"/>
                </a:solidFill>
                <a:latin typeface="+mn-ea"/>
              </a:rPr>
              <a:t>《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国家中长期教育改革和发展规划纲要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(2010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—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2020)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》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提出要逐步实现“均衡教育”。我国古代思想家、教育家孔子的言行中最能体现“均衡教育”思想的是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(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　　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)</a:t>
            </a:r>
            <a:endParaRPr lang="zh-CN" altLang="en-US" b="1" dirty="0">
              <a:solidFill>
                <a:srgbClr val="0A0000"/>
              </a:solidFill>
              <a:latin typeface="+mn-ea"/>
            </a:endParaRPr>
          </a:p>
          <a:p>
            <a:pPr marL="609600" indent="-609600" algn="just" defTabSz="685800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60000"/>
              <a:defRPr/>
            </a:pPr>
            <a:r>
              <a:rPr lang="en-US" altLang="en-US" b="1" dirty="0" smtClean="0">
                <a:solidFill>
                  <a:srgbClr val="0A0000"/>
                </a:solidFill>
                <a:latin typeface="+mn-ea"/>
              </a:rPr>
              <a:t>    A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、提出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“仁”的学说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	</a:t>
            </a:r>
            <a:r>
              <a:rPr lang="en-US" altLang="en-US" b="1" dirty="0" smtClean="0">
                <a:solidFill>
                  <a:srgbClr val="0A0000"/>
                </a:solidFill>
                <a:latin typeface="+mn-ea"/>
              </a:rPr>
              <a:t>                   B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、提出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“为政以德”</a:t>
            </a:r>
          </a:p>
          <a:p>
            <a:pPr marL="609600" indent="-609600" algn="just" defTabSz="685800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60000"/>
              <a:defRPr/>
            </a:pPr>
            <a:r>
              <a:rPr lang="en-US" altLang="en-US" b="1" dirty="0" smtClean="0">
                <a:solidFill>
                  <a:srgbClr val="0A0000"/>
                </a:solidFill>
                <a:latin typeface="+mn-ea"/>
              </a:rPr>
              <a:t>   C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、创办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私学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,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“有教无类”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	</a:t>
            </a:r>
            <a:r>
              <a:rPr lang="en-US" altLang="en-US" b="1" dirty="0" smtClean="0">
                <a:solidFill>
                  <a:srgbClr val="0A0000"/>
                </a:solidFill>
                <a:latin typeface="+mn-ea"/>
              </a:rPr>
              <a:t>         D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、提出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学习要“温故而知新”</a:t>
            </a:r>
          </a:p>
          <a:p>
            <a:pPr marL="609600" lvl="0" indent="-609600" algn="just" defTabSz="685800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60000"/>
              <a:defRPr/>
            </a:pPr>
            <a:endParaRPr lang="en-US" altLang="zh-CN" b="1" dirty="0">
              <a:solidFill>
                <a:srgbClr val="0A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448"/>
          <p:cNvSpPr/>
          <p:nvPr/>
        </p:nvSpPr>
        <p:spPr>
          <a:xfrm>
            <a:off x="95726" y="151130"/>
            <a:ext cx="8905430" cy="6555740"/>
          </a:xfrm>
          <a:custGeom>
            <a:avLst/>
            <a:gdLst>
              <a:gd name="connsiteX0" fmla="*/ 334205 w 9854457"/>
              <a:gd name="connsiteY0" fmla="*/ 0 h 4628274"/>
              <a:gd name="connsiteX1" fmla="*/ 362030 w 9854457"/>
              <a:gd name="connsiteY1" fmla="*/ 3498 h 4628274"/>
              <a:gd name="connsiteX2" fmla="*/ 370474 w 9854457"/>
              <a:gd name="connsiteY2" fmla="*/ 0 h 4628274"/>
              <a:gd name="connsiteX3" fmla="*/ 9505119 w 9854457"/>
              <a:gd name="connsiteY3" fmla="*/ 0 h 4628274"/>
              <a:gd name="connsiteX4" fmla="*/ 9508643 w 9854457"/>
              <a:gd name="connsiteY4" fmla="*/ 1460 h 4628274"/>
              <a:gd name="connsiteX5" fmla="*/ 9520253 w 9854457"/>
              <a:gd name="connsiteY5" fmla="*/ 0 h 4628274"/>
              <a:gd name="connsiteX6" fmla="*/ 9668351 w 9854457"/>
              <a:gd name="connsiteY6" fmla="*/ 150526 h 4628274"/>
              <a:gd name="connsiteX7" fmla="*/ 9670742 w 9854457"/>
              <a:gd name="connsiteY7" fmla="*/ 180106 h 4628274"/>
              <a:gd name="connsiteX8" fmla="*/ 9715605 w 9854457"/>
              <a:gd name="connsiteY8" fmla="*/ 168811 h 4628274"/>
              <a:gd name="connsiteX9" fmla="*/ 9854457 w 9854457"/>
              <a:gd name="connsiteY9" fmla="*/ 341969 h 4628274"/>
              <a:gd name="connsiteX10" fmla="*/ 9854457 w 9854457"/>
              <a:gd name="connsiteY10" fmla="*/ 4300371 h 4628274"/>
              <a:gd name="connsiteX11" fmla="*/ 9715605 w 9854457"/>
              <a:gd name="connsiteY11" fmla="*/ 4473529 h 4628274"/>
              <a:gd name="connsiteX12" fmla="*/ 9669628 w 9854457"/>
              <a:gd name="connsiteY12" fmla="*/ 4461954 h 4628274"/>
              <a:gd name="connsiteX13" fmla="*/ 9668351 w 9854457"/>
              <a:gd name="connsiteY13" fmla="*/ 4477747 h 4628274"/>
              <a:gd name="connsiteX14" fmla="*/ 9520253 w 9854457"/>
              <a:gd name="connsiteY14" fmla="*/ 4628273 h 4628274"/>
              <a:gd name="connsiteX15" fmla="*/ 9520253 w 9854457"/>
              <a:gd name="connsiteY15" fmla="*/ 4628274 h 4628274"/>
              <a:gd name="connsiteX16" fmla="*/ 9508643 w 9854457"/>
              <a:gd name="connsiteY16" fmla="*/ 4626815 h 4628274"/>
              <a:gd name="connsiteX17" fmla="*/ 9505119 w 9854457"/>
              <a:gd name="connsiteY17" fmla="*/ 4628274 h 4628274"/>
              <a:gd name="connsiteX18" fmla="*/ 370474 w 9854457"/>
              <a:gd name="connsiteY18" fmla="*/ 4628274 h 4628274"/>
              <a:gd name="connsiteX19" fmla="*/ 362029 w 9854457"/>
              <a:gd name="connsiteY19" fmla="*/ 4624776 h 4628274"/>
              <a:gd name="connsiteX20" fmla="*/ 334204 w 9854457"/>
              <a:gd name="connsiteY20" fmla="*/ 4628274 h 4628274"/>
              <a:gd name="connsiteX21" fmla="*/ 334205 w 9854457"/>
              <a:gd name="connsiteY21" fmla="*/ 4628273 h 4628274"/>
              <a:gd name="connsiteX22" fmla="*/ 186106 w 9854457"/>
              <a:gd name="connsiteY22" fmla="*/ 4477747 h 4628274"/>
              <a:gd name="connsiteX23" fmla="*/ 184829 w 9854457"/>
              <a:gd name="connsiteY23" fmla="*/ 4461954 h 4628274"/>
              <a:gd name="connsiteX24" fmla="*/ 138852 w 9854457"/>
              <a:gd name="connsiteY24" fmla="*/ 4473529 h 4628274"/>
              <a:gd name="connsiteX25" fmla="*/ 0 w 9854457"/>
              <a:gd name="connsiteY25" fmla="*/ 4300371 h 4628274"/>
              <a:gd name="connsiteX26" fmla="*/ 0 w 9854457"/>
              <a:gd name="connsiteY26" fmla="*/ 341969 h 4628274"/>
              <a:gd name="connsiteX27" fmla="*/ 138852 w 9854457"/>
              <a:gd name="connsiteY27" fmla="*/ 168811 h 4628274"/>
              <a:gd name="connsiteX28" fmla="*/ 183715 w 9854457"/>
              <a:gd name="connsiteY28" fmla="*/ 180106 h 4628274"/>
              <a:gd name="connsiteX29" fmla="*/ 186106 w 9854457"/>
              <a:gd name="connsiteY29" fmla="*/ 150526 h 4628274"/>
              <a:gd name="connsiteX30" fmla="*/ 334205 w 9854457"/>
              <a:gd name="connsiteY30" fmla="*/ 0 h 462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854457" h="4628274">
                <a:moveTo>
                  <a:pt x="334205" y="0"/>
                </a:moveTo>
                <a:lnTo>
                  <a:pt x="362030" y="3498"/>
                </a:lnTo>
                <a:lnTo>
                  <a:pt x="370474" y="0"/>
                </a:lnTo>
                <a:lnTo>
                  <a:pt x="9505119" y="0"/>
                </a:lnTo>
                <a:lnTo>
                  <a:pt x="9508643" y="1460"/>
                </a:lnTo>
                <a:lnTo>
                  <a:pt x="9520253" y="0"/>
                </a:lnTo>
                <a:cubicBezTo>
                  <a:pt x="9593305" y="0"/>
                  <a:pt x="9654255" y="64621"/>
                  <a:pt x="9668351" y="150526"/>
                </a:cubicBezTo>
                <a:lnTo>
                  <a:pt x="9670742" y="180106"/>
                </a:lnTo>
                <a:lnTo>
                  <a:pt x="9715605" y="168811"/>
                </a:lnTo>
                <a:cubicBezTo>
                  <a:pt x="9792291" y="168811"/>
                  <a:pt x="9854457" y="246336"/>
                  <a:pt x="9854457" y="341969"/>
                </a:cubicBezTo>
                <a:lnTo>
                  <a:pt x="9854457" y="4300371"/>
                </a:lnTo>
                <a:cubicBezTo>
                  <a:pt x="9854457" y="4396004"/>
                  <a:pt x="9792291" y="4473529"/>
                  <a:pt x="9715605" y="4473529"/>
                </a:cubicBezTo>
                <a:lnTo>
                  <a:pt x="9669628" y="4461954"/>
                </a:lnTo>
                <a:lnTo>
                  <a:pt x="9668351" y="4477747"/>
                </a:lnTo>
                <a:cubicBezTo>
                  <a:pt x="9654255" y="4563652"/>
                  <a:pt x="9593305" y="4628273"/>
                  <a:pt x="9520253" y="4628273"/>
                </a:cubicBezTo>
                <a:lnTo>
                  <a:pt x="9520253" y="4628274"/>
                </a:lnTo>
                <a:lnTo>
                  <a:pt x="9508643" y="4626815"/>
                </a:lnTo>
                <a:lnTo>
                  <a:pt x="9505119" y="4628274"/>
                </a:lnTo>
                <a:lnTo>
                  <a:pt x="370474" y="4628274"/>
                </a:lnTo>
                <a:lnTo>
                  <a:pt x="362029" y="4624776"/>
                </a:lnTo>
                <a:lnTo>
                  <a:pt x="334204" y="4628274"/>
                </a:lnTo>
                <a:lnTo>
                  <a:pt x="334205" y="4628273"/>
                </a:lnTo>
                <a:cubicBezTo>
                  <a:pt x="261152" y="4628273"/>
                  <a:pt x="200202" y="4563652"/>
                  <a:pt x="186106" y="4477747"/>
                </a:cubicBezTo>
                <a:lnTo>
                  <a:pt x="184829" y="4461954"/>
                </a:lnTo>
                <a:lnTo>
                  <a:pt x="138852" y="4473529"/>
                </a:lnTo>
                <a:cubicBezTo>
                  <a:pt x="62166" y="4473529"/>
                  <a:pt x="0" y="4396004"/>
                  <a:pt x="0" y="4300371"/>
                </a:cubicBezTo>
                <a:lnTo>
                  <a:pt x="0" y="341969"/>
                </a:lnTo>
                <a:cubicBezTo>
                  <a:pt x="0" y="246336"/>
                  <a:pt x="62166" y="168811"/>
                  <a:pt x="138852" y="168811"/>
                </a:cubicBezTo>
                <a:lnTo>
                  <a:pt x="183715" y="180106"/>
                </a:lnTo>
                <a:lnTo>
                  <a:pt x="186106" y="150526"/>
                </a:lnTo>
                <a:cubicBezTo>
                  <a:pt x="200202" y="64621"/>
                  <a:pt x="261152" y="0"/>
                  <a:pt x="334205" y="0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8"/>
          <p:cNvGrpSpPr/>
          <p:nvPr/>
        </p:nvGrpSpPr>
        <p:grpSpPr>
          <a:xfrm>
            <a:off x="428596" y="142852"/>
            <a:ext cx="3218021" cy="783590"/>
            <a:chOff x="5063" y="446"/>
            <a:chExt cx="6757" cy="1234"/>
          </a:xfrm>
        </p:grpSpPr>
        <p:sp>
          <p:nvSpPr>
            <p:cNvPr id="5" name="任意多边形: 形状 22"/>
            <p:cNvSpPr/>
            <p:nvPr/>
          </p:nvSpPr>
          <p:spPr>
            <a:xfrm>
              <a:off x="5063" y="564"/>
              <a:ext cx="6757" cy="1116"/>
            </a:xfrm>
            <a:custGeom>
              <a:avLst/>
              <a:gdLst>
                <a:gd name="connsiteX0" fmla="*/ 334205 w 9854457"/>
                <a:gd name="connsiteY0" fmla="*/ 0 h 4628274"/>
                <a:gd name="connsiteX1" fmla="*/ 362030 w 9854457"/>
                <a:gd name="connsiteY1" fmla="*/ 3498 h 4628274"/>
                <a:gd name="connsiteX2" fmla="*/ 370474 w 9854457"/>
                <a:gd name="connsiteY2" fmla="*/ 0 h 4628274"/>
                <a:gd name="connsiteX3" fmla="*/ 9505119 w 9854457"/>
                <a:gd name="connsiteY3" fmla="*/ 0 h 4628274"/>
                <a:gd name="connsiteX4" fmla="*/ 9508643 w 9854457"/>
                <a:gd name="connsiteY4" fmla="*/ 1460 h 4628274"/>
                <a:gd name="connsiteX5" fmla="*/ 9520253 w 9854457"/>
                <a:gd name="connsiteY5" fmla="*/ 0 h 4628274"/>
                <a:gd name="connsiteX6" fmla="*/ 9668351 w 9854457"/>
                <a:gd name="connsiteY6" fmla="*/ 150526 h 4628274"/>
                <a:gd name="connsiteX7" fmla="*/ 9670742 w 9854457"/>
                <a:gd name="connsiteY7" fmla="*/ 180106 h 4628274"/>
                <a:gd name="connsiteX8" fmla="*/ 9715605 w 9854457"/>
                <a:gd name="connsiteY8" fmla="*/ 168811 h 4628274"/>
                <a:gd name="connsiteX9" fmla="*/ 9854457 w 9854457"/>
                <a:gd name="connsiteY9" fmla="*/ 341969 h 4628274"/>
                <a:gd name="connsiteX10" fmla="*/ 9854457 w 9854457"/>
                <a:gd name="connsiteY10" fmla="*/ 4300371 h 4628274"/>
                <a:gd name="connsiteX11" fmla="*/ 9715605 w 9854457"/>
                <a:gd name="connsiteY11" fmla="*/ 4473529 h 4628274"/>
                <a:gd name="connsiteX12" fmla="*/ 9669628 w 9854457"/>
                <a:gd name="connsiteY12" fmla="*/ 4461954 h 4628274"/>
                <a:gd name="connsiteX13" fmla="*/ 9668351 w 9854457"/>
                <a:gd name="connsiteY13" fmla="*/ 4477747 h 4628274"/>
                <a:gd name="connsiteX14" fmla="*/ 9520253 w 9854457"/>
                <a:gd name="connsiteY14" fmla="*/ 4628273 h 4628274"/>
                <a:gd name="connsiteX15" fmla="*/ 9520253 w 9854457"/>
                <a:gd name="connsiteY15" fmla="*/ 4628274 h 4628274"/>
                <a:gd name="connsiteX16" fmla="*/ 9508643 w 9854457"/>
                <a:gd name="connsiteY16" fmla="*/ 4626815 h 4628274"/>
                <a:gd name="connsiteX17" fmla="*/ 9505119 w 9854457"/>
                <a:gd name="connsiteY17" fmla="*/ 4628274 h 4628274"/>
                <a:gd name="connsiteX18" fmla="*/ 370474 w 9854457"/>
                <a:gd name="connsiteY18" fmla="*/ 4628274 h 4628274"/>
                <a:gd name="connsiteX19" fmla="*/ 362029 w 9854457"/>
                <a:gd name="connsiteY19" fmla="*/ 4624776 h 4628274"/>
                <a:gd name="connsiteX20" fmla="*/ 334204 w 9854457"/>
                <a:gd name="connsiteY20" fmla="*/ 4628274 h 4628274"/>
                <a:gd name="connsiteX21" fmla="*/ 334205 w 9854457"/>
                <a:gd name="connsiteY21" fmla="*/ 4628273 h 4628274"/>
                <a:gd name="connsiteX22" fmla="*/ 186106 w 9854457"/>
                <a:gd name="connsiteY22" fmla="*/ 4477747 h 4628274"/>
                <a:gd name="connsiteX23" fmla="*/ 184829 w 9854457"/>
                <a:gd name="connsiteY23" fmla="*/ 4461954 h 4628274"/>
                <a:gd name="connsiteX24" fmla="*/ 138852 w 9854457"/>
                <a:gd name="connsiteY24" fmla="*/ 4473529 h 4628274"/>
                <a:gd name="connsiteX25" fmla="*/ 0 w 9854457"/>
                <a:gd name="connsiteY25" fmla="*/ 4300371 h 4628274"/>
                <a:gd name="connsiteX26" fmla="*/ 0 w 9854457"/>
                <a:gd name="connsiteY26" fmla="*/ 341969 h 4628274"/>
                <a:gd name="connsiteX27" fmla="*/ 138852 w 9854457"/>
                <a:gd name="connsiteY27" fmla="*/ 168811 h 4628274"/>
                <a:gd name="connsiteX28" fmla="*/ 183715 w 9854457"/>
                <a:gd name="connsiteY28" fmla="*/ 180106 h 4628274"/>
                <a:gd name="connsiteX29" fmla="*/ 186106 w 9854457"/>
                <a:gd name="connsiteY29" fmla="*/ 150526 h 4628274"/>
                <a:gd name="connsiteX30" fmla="*/ 334205 w 9854457"/>
                <a:gd name="connsiteY30" fmla="*/ 0 h 4628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854457" h="4628274">
                  <a:moveTo>
                    <a:pt x="334205" y="0"/>
                  </a:moveTo>
                  <a:lnTo>
                    <a:pt x="362030" y="3498"/>
                  </a:lnTo>
                  <a:lnTo>
                    <a:pt x="370474" y="0"/>
                  </a:lnTo>
                  <a:lnTo>
                    <a:pt x="9505119" y="0"/>
                  </a:lnTo>
                  <a:lnTo>
                    <a:pt x="9508643" y="1460"/>
                  </a:lnTo>
                  <a:lnTo>
                    <a:pt x="9520253" y="0"/>
                  </a:lnTo>
                  <a:cubicBezTo>
                    <a:pt x="9593305" y="0"/>
                    <a:pt x="9654255" y="64621"/>
                    <a:pt x="9668351" y="150526"/>
                  </a:cubicBezTo>
                  <a:lnTo>
                    <a:pt x="9670742" y="180106"/>
                  </a:lnTo>
                  <a:lnTo>
                    <a:pt x="9715605" y="168811"/>
                  </a:lnTo>
                  <a:cubicBezTo>
                    <a:pt x="9792291" y="168811"/>
                    <a:pt x="9854457" y="246336"/>
                    <a:pt x="9854457" y="341969"/>
                  </a:cubicBezTo>
                  <a:lnTo>
                    <a:pt x="9854457" y="4300371"/>
                  </a:lnTo>
                  <a:cubicBezTo>
                    <a:pt x="9854457" y="4396004"/>
                    <a:pt x="9792291" y="4473529"/>
                    <a:pt x="9715605" y="4473529"/>
                  </a:cubicBezTo>
                  <a:lnTo>
                    <a:pt x="9669628" y="4461954"/>
                  </a:lnTo>
                  <a:lnTo>
                    <a:pt x="9668351" y="4477747"/>
                  </a:lnTo>
                  <a:cubicBezTo>
                    <a:pt x="9654255" y="4563652"/>
                    <a:pt x="9593305" y="4628273"/>
                    <a:pt x="9520253" y="4628273"/>
                  </a:cubicBezTo>
                  <a:lnTo>
                    <a:pt x="9520253" y="4628274"/>
                  </a:lnTo>
                  <a:lnTo>
                    <a:pt x="9508643" y="4626815"/>
                  </a:lnTo>
                  <a:lnTo>
                    <a:pt x="9505119" y="4628274"/>
                  </a:lnTo>
                  <a:lnTo>
                    <a:pt x="370474" y="4628274"/>
                  </a:lnTo>
                  <a:lnTo>
                    <a:pt x="362029" y="4624776"/>
                  </a:lnTo>
                  <a:lnTo>
                    <a:pt x="334204" y="4628274"/>
                  </a:lnTo>
                  <a:lnTo>
                    <a:pt x="334205" y="4628273"/>
                  </a:lnTo>
                  <a:cubicBezTo>
                    <a:pt x="261152" y="4628273"/>
                    <a:pt x="200202" y="4563652"/>
                    <a:pt x="186106" y="4477747"/>
                  </a:cubicBezTo>
                  <a:lnTo>
                    <a:pt x="184829" y="4461954"/>
                  </a:lnTo>
                  <a:lnTo>
                    <a:pt x="138852" y="4473529"/>
                  </a:lnTo>
                  <a:cubicBezTo>
                    <a:pt x="62166" y="4473529"/>
                    <a:pt x="0" y="4396004"/>
                    <a:pt x="0" y="4300371"/>
                  </a:cubicBezTo>
                  <a:lnTo>
                    <a:pt x="0" y="341969"/>
                  </a:lnTo>
                  <a:cubicBezTo>
                    <a:pt x="0" y="246336"/>
                    <a:pt x="62166" y="168811"/>
                    <a:pt x="138852" y="168811"/>
                  </a:cubicBezTo>
                  <a:lnTo>
                    <a:pt x="183715" y="180106"/>
                  </a:lnTo>
                  <a:lnTo>
                    <a:pt x="186106" y="150526"/>
                  </a:lnTo>
                  <a:cubicBezTo>
                    <a:pt x="200202" y="64621"/>
                    <a:pt x="261152" y="0"/>
                    <a:pt x="334205" y="0"/>
                  </a:cubicBezTo>
                  <a:close/>
                </a:path>
              </a:pathLst>
            </a:custGeom>
            <a:solidFill>
              <a:srgbClr val="AB25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16"/>
            <p:cNvSpPr txBox="1"/>
            <p:nvPr/>
          </p:nvSpPr>
          <p:spPr>
            <a:xfrm>
              <a:off x="5131" y="446"/>
              <a:ext cx="6689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课后练习</a:t>
              </a:r>
              <a:endParaRPr lang="zh-CN" altLang="en-US" sz="4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285720" y="1000108"/>
            <a:ext cx="8643998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A0000"/>
                </a:solidFill>
                <a:latin typeface="+mn-ea"/>
              </a:rPr>
              <a:t>3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下图为某中学“魅力历史”社团在研究性学习中制作的两张学习卡片。据图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,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你认为其研究性学习的主题最有可能是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(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　　</a:t>
            </a:r>
            <a:r>
              <a:rPr lang="en-US" altLang="zh-CN" b="1" dirty="0" smtClean="0">
                <a:solidFill>
                  <a:srgbClr val="0A0000"/>
                </a:solidFill>
                <a:latin typeface="+mn-ea"/>
              </a:rPr>
              <a:t>)</a:t>
            </a:r>
          </a:p>
          <a:p>
            <a:endParaRPr lang="en-US" altLang="zh-CN" b="1" dirty="0">
              <a:solidFill>
                <a:srgbClr val="0A0000"/>
              </a:solidFill>
              <a:latin typeface="+mn-ea"/>
            </a:endParaRPr>
          </a:p>
          <a:p>
            <a:endParaRPr lang="en-US" altLang="zh-CN" b="1" dirty="0" smtClean="0">
              <a:solidFill>
                <a:srgbClr val="0A0000"/>
              </a:solidFill>
              <a:latin typeface="+mn-ea"/>
            </a:endParaRPr>
          </a:p>
          <a:p>
            <a:endParaRPr lang="en-US" altLang="zh-CN" b="1" dirty="0">
              <a:solidFill>
                <a:srgbClr val="0A0000"/>
              </a:solidFill>
              <a:latin typeface="+mn-ea"/>
            </a:endParaRPr>
          </a:p>
          <a:p>
            <a:endParaRPr lang="en-US" altLang="zh-CN" b="1" dirty="0" smtClean="0">
              <a:solidFill>
                <a:srgbClr val="0A0000"/>
              </a:solidFill>
              <a:latin typeface="+mn-ea"/>
            </a:endParaRPr>
          </a:p>
          <a:p>
            <a:endParaRPr lang="en-US" altLang="zh-CN" b="1" dirty="0" smtClean="0">
              <a:solidFill>
                <a:srgbClr val="0A0000"/>
              </a:solidFill>
              <a:latin typeface="+mn-ea"/>
            </a:endParaRPr>
          </a:p>
          <a:p>
            <a:endParaRPr lang="en-US" altLang="zh-CN" b="1" dirty="0">
              <a:solidFill>
                <a:srgbClr val="0A0000"/>
              </a:solidFill>
              <a:latin typeface="+mn-ea"/>
            </a:endParaRPr>
          </a:p>
          <a:p>
            <a:endParaRPr lang="zh-CN" altLang="en-US" b="1" dirty="0">
              <a:solidFill>
                <a:srgbClr val="0A0000"/>
              </a:solidFill>
              <a:latin typeface="+mn-ea"/>
            </a:endParaRPr>
          </a:p>
          <a:p>
            <a:r>
              <a:rPr lang="en-US" altLang="zh-CN" b="1" dirty="0">
                <a:solidFill>
                  <a:srgbClr val="0A0000"/>
                </a:solidFill>
                <a:latin typeface="+mn-ea"/>
              </a:rPr>
              <a:t>A.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墨家思想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	B.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韩非学说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	C.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老子论道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	D.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先师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孔子</a:t>
            </a:r>
            <a:endParaRPr lang="en-US" altLang="zh-CN" b="1" dirty="0">
              <a:solidFill>
                <a:srgbClr val="0A0000"/>
              </a:solidFill>
              <a:latin typeface="+mn-ea"/>
            </a:endParaRPr>
          </a:p>
          <a:p>
            <a:endParaRPr lang="en-US" altLang="zh-CN" b="1" dirty="0">
              <a:solidFill>
                <a:srgbClr val="0A0000"/>
              </a:solidFill>
              <a:latin typeface="+mn-ea"/>
            </a:endParaRPr>
          </a:p>
          <a:p>
            <a:r>
              <a:rPr lang="en-US" altLang="zh-CN" b="1" dirty="0" smtClean="0">
                <a:solidFill>
                  <a:srgbClr val="0A0000"/>
                </a:solidFill>
                <a:latin typeface="+mn-ea"/>
              </a:rPr>
              <a:t>4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、阅读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下列材料，回答问题。</a:t>
            </a:r>
          </a:p>
          <a:p>
            <a:r>
              <a:rPr lang="zh-CN" altLang="en-US" b="1" dirty="0">
                <a:solidFill>
                  <a:srgbClr val="0A0000"/>
                </a:solidFill>
                <a:latin typeface="+mn-ea"/>
              </a:rPr>
              <a:t>材料一（他）堪称人类历史上也许最成功的哲学、道德和伦理体系的创始人。</a:t>
            </a:r>
            <a:endParaRPr lang="en-US" altLang="zh-CN" b="1" dirty="0">
              <a:solidFill>
                <a:srgbClr val="0A0000"/>
              </a:solidFill>
              <a:latin typeface="+mn-ea"/>
            </a:endParaRPr>
          </a:p>
          <a:p>
            <a:r>
              <a:rPr lang="en-US" altLang="en-US" b="1" dirty="0">
                <a:solidFill>
                  <a:srgbClr val="0A0000"/>
                </a:solidFill>
                <a:latin typeface="+mn-ea"/>
              </a:rPr>
              <a:t>                                                                                     </a:t>
            </a:r>
            <a:r>
              <a:rPr lang="en-US" altLang="en-US" b="1" dirty="0" smtClean="0">
                <a:solidFill>
                  <a:srgbClr val="0A0000"/>
                </a:solidFill>
                <a:latin typeface="+mn-ea"/>
              </a:rPr>
              <a:t>  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——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罗兹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•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墨菲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《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亚洲史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》</a:t>
            </a:r>
          </a:p>
          <a:p>
            <a:r>
              <a:rPr lang="zh-CN" altLang="en-US" b="1" dirty="0">
                <a:solidFill>
                  <a:srgbClr val="0A0000"/>
                </a:solidFill>
                <a:latin typeface="+mn-ea"/>
              </a:rPr>
              <a:t>材料二（他）因抱改革天下之宏愿，故政治活动之外更注意于教育，开中国史上民间自由讲学之第一声。                                                           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        </a:t>
            </a:r>
            <a:endParaRPr lang="en-US" altLang="zh-CN" b="1" dirty="0" smtClean="0">
              <a:solidFill>
                <a:srgbClr val="0A0000"/>
              </a:solidFill>
              <a:latin typeface="+mn-ea"/>
            </a:endParaRPr>
          </a:p>
          <a:p>
            <a:r>
              <a:rPr lang="en-US" altLang="en-US" b="1" dirty="0">
                <a:solidFill>
                  <a:srgbClr val="0A0000"/>
                </a:solidFill>
                <a:latin typeface="+mn-ea"/>
              </a:rPr>
              <a:t> </a:t>
            </a:r>
            <a:r>
              <a:rPr lang="en-US" altLang="en-US" b="1" dirty="0" smtClean="0">
                <a:solidFill>
                  <a:srgbClr val="0A0000"/>
                </a:solidFill>
                <a:latin typeface="+mn-ea"/>
              </a:rPr>
              <a:t>                                                                                        ——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钱穆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《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国史大纲</a:t>
            </a:r>
            <a:r>
              <a:rPr lang="en-US" altLang="zh-CN" b="1" dirty="0">
                <a:solidFill>
                  <a:srgbClr val="0A0000"/>
                </a:solidFill>
                <a:latin typeface="+mn-ea"/>
              </a:rPr>
              <a:t>》</a:t>
            </a:r>
          </a:p>
          <a:p>
            <a:r>
              <a:rPr lang="zh-CN" altLang="en-US" b="1" dirty="0">
                <a:solidFill>
                  <a:srgbClr val="0A0000"/>
                </a:solidFill>
                <a:latin typeface="+mn-ea"/>
              </a:rPr>
              <a:t>材料三（他）是了不得的教育家。他提出的教育哲学可以说是民主、自由的教育哲学，将人看作是平等的。                                                             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                    </a:t>
            </a:r>
            <a:endParaRPr lang="en-US" altLang="zh-CN" b="1" dirty="0" smtClean="0">
              <a:solidFill>
                <a:srgbClr val="0A0000"/>
              </a:solidFill>
              <a:latin typeface="+mn-ea"/>
            </a:endParaRPr>
          </a:p>
          <a:p>
            <a:r>
              <a:rPr lang="en-US" altLang="en-US" b="1" dirty="0">
                <a:solidFill>
                  <a:srgbClr val="0A0000"/>
                </a:solidFill>
                <a:latin typeface="+mn-ea"/>
              </a:rPr>
              <a:t> </a:t>
            </a:r>
            <a:r>
              <a:rPr lang="en-US" altLang="en-US" b="1" dirty="0" smtClean="0">
                <a:solidFill>
                  <a:srgbClr val="0A0000"/>
                </a:solidFill>
                <a:latin typeface="+mn-ea"/>
              </a:rPr>
              <a:t>                                                                                               ——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胡适</a:t>
            </a:r>
          </a:p>
          <a:p>
            <a:pPr marL="609600" indent="-609600" algn="just" defTabSz="685800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60000"/>
              <a:defRPr/>
            </a:pPr>
            <a:endParaRPr lang="en-US" altLang="zh-CN" b="1" dirty="0">
              <a:solidFill>
                <a:srgbClr val="0A0000"/>
              </a:solidFill>
              <a:latin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592935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448"/>
          <p:cNvSpPr/>
          <p:nvPr/>
        </p:nvSpPr>
        <p:spPr>
          <a:xfrm>
            <a:off x="95726" y="151130"/>
            <a:ext cx="8905430" cy="6555740"/>
          </a:xfrm>
          <a:custGeom>
            <a:avLst/>
            <a:gdLst>
              <a:gd name="connsiteX0" fmla="*/ 334205 w 9854457"/>
              <a:gd name="connsiteY0" fmla="*/ 0 h 4628274"/>
              <a:gd name="connsiteX1" fmla="*/ 362030 w 9854457"/>
              <a:gd name="connsiteY1" fmla="*/ 3498 h 4628274"/>
              <a:gd name="connsiteX2" fmla="*/ 370474 w 9854457"/>
              <a:gd name="connsiteY2" fmla="*/ 0 h 4628274"/>
              <a:gd name="connsiteX3" fmla="*/ 9505119 w 9854457"/>
              <a:gd name="connsiteY3" fmla="*/ 0 h 4628274"/>
              <a:gd name="connsiteX4" fmla="*/ 9508643 w 9854457"/>
              <a:gd name="connsiteY4" fmla="*/ 1460 h 4628274"/>
              <a:gd name="connsiteX5" fmla="*/ 9520253 w 9854457"/>
              <a:gd name="connsiteY5" fmla="*/ 0 h 4628274"/>
              <a:gd name="connsiteX6" fmla="*/ 9668351 w 9854457"/>
              <a:gd name="connsiteY6" fmla="*/ 150526 h 4628274"/>
              <a:gd name="connsiteX7" fmla="*/ 9670742 w 9854457"/>
              <a:gd name="connsiteY7" fmla="*/ 180106 h 4628274"/>
              <a:gd name="connsiteX8" fmla="*/ 9715605 w 9854457"/>
              <a:gd name="connsiteY8" fmla="*/ 168811 h 4628274"/>
              <a:gd name="connsiteX9" fmla="*/ 9854457 w 9854457"/>
              <a:gd name="connsiteY9" fmla="*/ 341969 h 4628274"/>
              <a:gd name="connsiteX10" fmla="*/ 9854457 w 9854457"/>
              <a:gd name="connsiteY10" fmla="*/ 4300371 h 4628274"/>
              <a:gd name="connsiteX11" fmla="*/ 9715605 w 9854457"/>
              <a:gd name="connsiteY11" fmla="*/ 4473529 h 4628274"/>
              <a:gd name="connsiteX12" fmla="*/ 9669628 w 9854457"/>
              <a:gd name="connsiteY12" fmla="*/ 4461954 h 4628274"/>
              <a:gd name="connsiteX13" fmla="*/ 9668351 w 9854457"/>
              <a:gd name="connsiteY13" fmla="*/ 4477747 h 4628274"/>
              <a:gd name="connsiteX14" fmla="*/ 9520253 w 9854457"/>
              <a:gd name="connsiteY14" fmla="*/ 4628273 h 4628274"/>
              <a:gd name="connsiteX15" fmla="*/ 9520253 w 9854457"/>
              <a:gd name="connsiteY15" fmla="*/ 4628274 h 4628274"/>
              <a:gd name="connsiteX16" fmla="*/ 9508643 w 9854457"/>
              <a:gd name="connsiteY16" fmla="*/ 4626815 h 4628274"/>
              <a:gd name="connsiteX17" fmla="*/ 9505119 w 9854457"/>
              <a:gd name="connsiteY17" fmla="*/ 4628274 h 4628274"/>
              <a:gd name="connsiteX18" fmla="*/ 370474 w 9854457"/>
              <a:gd name="connsiteY18" fmla="*/ 4628274 h 4628274"/>
              <a:gd name="connsiteX19" fmla="*/ 362029 w 9854457"/>
              <a:gd name="connsiteY19" fmla="*/ 4624776 h 4628274"/>
              <a:gd name="connsiteX20" fmla="*/ 334204 w 9854457"/>
              <a:gd name="connsiteY20" fmla="*/ 4628274 h 4628274"/>
              <a:gd name="connsiteX21" fmla="*/ 334205 w 9854457"/>
              <a:gd name="connsiteY21" fmla="*/ 4628273 h 4628274"/>
              <a:gd name="connsiteX22" fmla="*/ 186106 w 9854457"/>
              <a:gd name="connsiteY22" fmla="*/ 4477747 h 4628274"/>
              <a:gd name="connsiteX23" fmla="*/ 184829 w 9854457"/>
              <a:gd name="connsiteY23" fmla="*/ 4461954 h 4628274"/>
              <a:gd name="connsiteX24" fmla="*/ 138852 w 9854457"/>
              <a:gd name="connsiteY24" fmla="*/ 4473529 h 4628274"/>
              <a:gd name="connsiteX25" fmla="*/ 0 w 9854457"/>
              <a:gd name="connsiteY25" fmla="*/ 4300371 h 4628274"/>
              <a:gd name="connsiteX26" fmla="*/ 0 w 9854457"/>
              <a:gd name="connsiteY26" fmla="*/ 341969 h 4628274"/>
              <a:gd name="connsiteX27" fmla="*/ 138852 w 9854457"/>
              <a:gd name="connsiteY27" fmla="*/ 168811 h 4628274"/>
              <a:gd name="connsiteX28" fmla="*/ 183715 w 9854457"/>
              <a:gd name="connsiteY28" fmla="*/ 180106 h 4628274"/>
              <a:gd name="connsiteX29" fmla="*/ 186106 w 9854457"/>
              <a:gd name="connsiteY29" fmla="*/ 150526 h 4628274"/>
              <a:gd name="connsiteX30" fmla="*/ 334205 w 9854457"/>
              <a:gd name="connsiteY30" fmla="*/ 0 h 462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854457" h="4628274">
                <a:moveTo>
                  <a:pt x="334205" y="0"/>
                </a:moveTo>
                <a:lnTo>
                  <a:pt x="362030" y="3498"/>
                </a:lnTo>
                <a:lnTo>
                  <a:pt x="370474" y="0"/>
                </a:lnTo>
                <a:lnTo>
                  <a:pt x="9505119" y="0"/>
                </a:lnTo>
                <a:lnTo>
                  <a:pt x="9508643" y="1460"/>
                </a:lnTo>
                <a:lnTo>
                  <a:pt x="9520253" y="0"/>
                </a:lnTo>
                <a:cubicBezTo>
                  <a:pt x="9593305" y="0"/>
                  <a:pt x="9654255" y="64621"/>
                  <a:pt x="9668351" y="150526"/>
                </a:cubicBezTo>
                <a:lnTo>
                  <a:pt x="9670742" y="180106"/>
                </a:lnTo>
                <a:lnTo>
                  <a:pt x="9715605" y="168811"/>
                </a:lnTo>
                <a:cubicBezTo>
                  <a:pt x="9792291" y="168811"/>
                  <a:pt x="9854457" y="246336"/>
                  <a:pt x="9854457" y="341969"/>
                </a:cubicBezTo>
                <a:lnTo>
                  <a:pt x="9854457" y="4300371"/>
                </a:lnTo>
                <a:cubicBezTo>
                  <a:pt x="9854457" y="4396004"/>
                  <a:pt x="9792291" y="4473529"/>
                  <a:pt x="9715605" y="4473529"/>
                </a:cubicBezTo>
                <a:lnTo>
                  <a:pt x="9669628" y="4461954"/>
                </a:lnTo>
                <a:lnTo>
                  <a:pt x="9668351" y="4477747"/>
                </a:lnTo>
                <a:cubicBezTo>
                  <a:pt x="9654255" y="4563652"/>
                  <a:pt x="9593305" y="4628273"/>
                  <a:pt x="9520253" y="4628273"/>
                </a:cubicBezTo>
                <a:lnTo>
                  <a:pt x="9520253" y="4628274"/>
                </a:lnTo>
                <a:lnTo>
                  <a:pt x="9508643" y="4626815"/>
                </a:lnTo>
                <a:lnTo>
                  <a:pt x="9505119" y="4628274"/>
                </a:lnTo>
                <a:lnTo>
                  <a:pt x="370474" y="4628274"/>
                </a:lnTo>
                <a:lnTo>
                  <a:pt x="362029" y="4624776"/>
                </a:lnTo>
                <a:lnTo>
                  <a:pt x="334204" y="4628274"/>
                </a:lnTo>
                <a:lnTo>
                  <a:pt x="334205" y="4628273"/>
                </a:lnTo>
                <a:cubicBezTo>
                  <a:pt x="261152" y="4628273"/>
                  <a:pt x="200202" y="4563652"/>
                  <a:pt x="186106" y="4477747"/>
                </a:cubicBezTo>
                <a:lnTo>
                  <a:pt x="184829" y="4461954"/>
                </a:lnTo>
                <a:lnTo>
                  <a:pt x="138852" y="4473529"/>
                </a:lnTo>
                <a:cubicBezTo>
                  <a:pt x="62166" y="4473529"/>
                  <a:pt x="0" y="4396004"/>
                  <a:pt x="0" y="4300371"/>
                </a:cubicBezTo>
                <a:lnTo>
                  <a:pt x="0" y="341969"/>
                </a:lnTo>
                <a:cubicBezTo>
                  <a:pt x="0" y="246336"/>
                  <a:pt x="62166" y="168811"/>
                  <a:pt x="138852" y="168811"/>
                </a:cubicBezTo>
                <a:lnTo>
                  <a:pt x="183715" y="180106"/>
                </a:lnTo>
                <a:lnTo>
                  <a:pt x="186106" y="150526"/>
                </a:lnTo>
                <a:cubicBezTo>
                  <a:pt x="200202" y="64621"/>
                  <a:pt x="261152" y="0"/>
                  <a:pt x="334205" y="0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16"/>
          <p:cNvSpPr txBox="1"/>
          <p:nvPr/>
        </p:nvSpPr>
        <p:spPr>
          <a:xfrm>
            <a:off x="460981" y="142852"/>
            <a:ext cx="3185636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课练习</a:t>
            </a:r>
            <a:endParaRPr lang="zh-CN" altLang="en-US" sz="4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8596" y="428604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A0000"/>
                </a:solidFill>
                <a:latin typeface="+mn-ea"/>
              </a:rPr>
              <a:t>请回答：</a:t>
            </a:r>
          </a:p>
          <a:p>
            <a:r>
              <a:rPr lang="en-US" altLang="en-US" b="1" dirty="0">
                <a:solidFill>
                  <a:srgbClr val="0A0000"/>
                </a:solidFill>
                <a:latin typeface="+mn-ea"/>
              </a:rPr>
              <a:t> 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（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1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）三个材料中的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“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他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”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是春秋时期的谁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？</a:t>
            </a:r>
            <a:endParaRPr lang="zh-CN" altLang="en-US" b="1" dirty="0">
              <a:solidFill>
                <a:srgbClr val="0A0000"/>
              </a:solidFill>
              <a:latin typeface="+mn-ea"/>
            </a:endParaRPr>
          </a:p>
          <a:p>
            <a:r>
              <a:rPr lang="en-US" altLang="en-US" b="1" dirty="0">
                <a:solidFill>
                  <a:srgbClr val="0A0000"/>
                </a:solidFill>
                <a:latin typeface="+mn-ea"/>
              </a:rPr>
              <a:t> </a:t>
            </a:r>
            <a:endParaRPr lang="zh-CN" altLang="en-US" b="1" dirty="0">
              <a:solidFill>
                <a:srgbClr val="0A0000"/>
              </a:solidFill>
              <a:latin typeface="+mn-ea"/>
            </a:endParaRPr>
          </a:p>
          <a:p>
            <a:r>
              <a:rPr lang="en-US" altLang="en-US" b="1" dirty="0">
                <a:solidFill>
                  <a:srgbClr val="0A0000"/>
                </a:solidFill>
                <a:latin typeface="+mn-ea"/>
              </a:rPr>
              <a:t> 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（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2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）作为伟大的思想家，他开创了哪个学派？他的思想主要由哪两部分组成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？</a:t>
            </a:r>
            <a:endParaRPr lang="zh-CN" altLang="en-US" b="1" dirty="0">
              <a:solidFill>
                <a:srgbClr val="0A0000"/>
              </a:solidFill>
              <a:latin typeface="+mn-ea"/>
            </a:endParaRPr>
          </a:p>
          <a:p>
            <a:r>
              <a:rPr lang="en-US" altLang="en-US" b="1" dirty="0">
                <a:solidFill>
                  <a:srgbClr val="0A0000"/>
                </a:solidFill>
                <a:latin typeface="+mn-ea"/>
              </a:rPr>
              <a:t> </a:t>
            </a:r>
            <a:endParaRPr lang="zh-CN" altLang="en-US" b="1" dirty="0">
              <a:solidFill>
                <a:srgbClr val="0A0000"/>
              </a:solidFill>
              <a:latin typeface="+mn-ea"/>
            </a:endParaRPr>
          </a:p>
          <a:p>
            <a:r>
              <a:rPr lang="zh-CN" altLang="en-US" b="1" dirty="0">
                <a:solidFill>
                  <a:srgbClr val="0A0000"/>
                </a:solidFill>
                <a:latin typeface="+mn-ea"/>
              </a:rPr>
              <a:t>（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3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）作为教育家，他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“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开中国史上民间自由讲学之第一声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”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的具体行动是什么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？</a:t>
            </a:r>
            <a:endParaRPr lang="zh-CN" altLang="en-US" b="1" dirty="0">
              <a:solidFill>
                <a:srgbClr val="0A0000"/>
              </a:solidFill>
              <a:latin typeface="+mn-ea"/>
            </a:endParaRPr>
          </a:p>
          <a:p>
            <a:r>
              <a:rPr lang="en-US" altLang="en-US" b="1" dirty="0">
                <a:solidFill>
                  <a:srgbClr val="0A0000"/>
                </a:solidFill>
                <a:latin typeface="+mn-ea"/>
              </a:rPr>
              <a:t> </a:t>
            </a:r>
            <a:endParaRPr lang="zh-CN" altLang="en-US" b="1" dirty="0">
              <a:solidFill>
                <a:srgbClr val="0A0000"/>
              </a:solidFill>
              <a:latin typeface="+mn-ea"/>
            </a:endParaRPr>
          </a:p>
          <a:p>
            <a:r>
              <a:rPr lang="en-US" altLang="en-US" b="1" dirty="0">
                <a:solidFill>
                  <a:srgbClr val="0A0000"/>
                </a:solidFill>
                <a:latin typeface="+mn-ea"/>
              </a:rPr>
              <a:t> 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（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4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）他突出体现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“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将人看作是平等的</a:t>
            </a:r>
            <a:r>
              <a:rPr lang="en-US" altLang="en-US" b="1" dirty="0">
                <a:solidFill>
                  <a:srgbClr val="0A0000"/>
                </a:solidFill>
                <a:latin typeface="+mn-ea"/>
              </a:rPr>
              <a:t>”</a:t>
            </a:r>
            <a:r>
              <a:rPr lang="zh-CN" altLang="en-US" b="1" dirty="0">
                <a:solidFill>
                  <a:srgbClr val="0A0000"/>
                </a:solidFill>
                <a:latin typeface="+mn-ea"/>
              </a:rPr>
              <a:t>的教育主张是什么</a:t>
            </a:r>
            <a:r>
              <a:rPr lang="zh-CN" altLang="en-US" b="1" dirty="0" smtClean="0">
                <a:solidFill>
                  <a:srgbClr val="0A0000"/>
                </a:solidFill>
                <a:latin typeface="+mn-ea"/>
              </a:rPr>
              <a:t>？</a:t>
            </a:r>
            <a:endParaRPr lang="zh-CN" altLang="en-US" b="1" dirty="0">
              <a:solidFill>
                <a:srgbClr val="0A0000"/>
              </a:solidFill>
              <a:latin typeface="+mn-ea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3643314"/>
            <a:ext cx="55721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参考答案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rgbClr val="3E3E3E"/>
              </a:solidFill>
              <a:effectLst/>
              <a:latin typeface="Calibri" pitchFamily="34" charset="0"/>
              <a:ea typeface="Helvetica Neue"/>
              <a:cs typeface="Helvetica Neue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b="1" dirty="0" smtClean="0">
                <a:solidFill>
                  <a:srgbClr val="3E3E3E"/>
                </a:solidFill>
                <a:latin typeface="Calibri" pitchFamily="34" charset="0"/>
                <a:ea typeface="Helvetica Neue"/>
                <a:cs typeface="Helvetica Neue"/>
              </a:rPr>
              <a:t>1</a:t>
            </a:r>
            <a:r>
              <a:rPr lang="zh-CN" altLang="en-US" sz="2000" b="1" dirty="0" smtClean="0">
                <a:solidFill>
                  <a:srgbClr val="3E3E3E"/>
                </a:solidFill>
                <a:latin typeface="Calibri" pitchFamily="34" charset="0"/>
                <a:ea typeface="Helvetica Neue"/>
                <a:cs typeface="Helvetica Neue"/>
              </a:rPr>
              <a:t>、</a:t>
            </a:r>
            <a:r>
              <a:rPr lang="en-US" altLang="zh-CN" sz="2000" b="1" dirty="0" smtClean="0">
                <a:solidFill>
                  <a:srgbClr val="3E3E3E"/>
                </a:solidFill>
                <a:latin typeface="Calibri" pitchFamily="34" charset="0"/>
                <a:ea typeface="Helvetica Neue"/>
                <a:cs typeface="Helvetica Neue"/>
              </a:rPr>
              <a:t>A   2</a:t>
            </a:r>
            <a:r>
              <a:rPr lang="zh-CN" altLang="en-US" sz="2000" b="1" dirty="0" smtClean="0">
                <a:solidFill>
                  <a:srgbClr val="3E3E3E"/>
                </a:solidFill>
                <a:latin typeface="Calibri" pitchFamily="34" charset="0"/>
                <a:ea typeface="Helvetica Neue"/>
                <a:cs typeface="Helvetica Neue"/>
              </a:rPr>
              <a:t>、</a:t>
            </a:r>
            <a:r>
              <a:rPr lang="en-US" altLang="zh-CN" sz="2000" b="1" dirty="0" smtClean="0">
                <a:solidFill>
                  <a:srgbClr val="3E3E3E"/>
                </a:solidFill>
                <a:latin typeface="Calibri" pitchFamily="34" charset="0"/>
                <a:ea typeface="Helvetica Neue"/>
                <a:cs typeface="Helvetica Neue"/>
              </a:rPr>
              <a:t>C   3</a:t>
            </a:r>
            <a:r>
              <a:rPr lang="zh-CN" altLang="en-US" sz="2000" b="1" dirty="0" smtClean="0">
                <a:solidFill>
                  <a:srgbClr val="3E3E3E"/>
                </a:solidFill>
                <a:latin typeface="Calibri" pitchFamily="34" charset="0"/>
                <a:ea typeface="Helvetica Neue"/>
                <a:cs typeface="Helvetica Neue"/>
              </a:rPr>
              <a:t>、</a:t>
            </a:r>
            <a:r>
              <a:rPr lang="en-US" altLang="zh-CN" sz="2000" b="1" dirty="0" smtClean="0">
                <a:solidFill>
                  <a:srgbClr val="3E3E3E"/>
                </a:solidFill>
                <a:latin typeface="Calibri" pitchFamily="34" charset="0"/>
                <a:ea typeface="Helvetica Neue"/>
                <a:cs typeface="Helvetica Neue"/>
              </a:rPr>
              <a:t>D</a:t>
            </a:r>
            <a:endParaRPr lang="en-US" altLang="zh-CN" sz="2000" b="1" dirty="0">
              <a:solidFill>
                <a:srgbClr val="3E3E3E"/>
              </a:solidFill>
              <a:latin typeface="Calibri" pitchFamily="34" charset="0"/>
              <a:ea typeface="Helvetica Neue"/>
              <a:cs typeface="Helvetica Neue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b="1" dirty="0" smtClean="0">
                <a:solidFill>
                  <a:srgbClr val="3E3E3E"/>
                </a:solidFill>
                <a:latin typeface="Calibri" pitchFamily="34" charset="0"/>
                <a:ea typeface="Helvetica Neue"/>
                <a:cs typeface="Helvetica Neue"/>
              </a:rPr>
              <a:t>4</a:t>
            </a:r>
            <a:r>
              <a:rPr lang="zh-CN" altLang="en-US" sz="2000" b="1" dirty="0" smtClean="0">
                <a:solidFill>
                  <a:srgbClr val="3E3E3E"/>
                </a:solidFill>
                <a:latin typeface="Calibri" pitchFamily="34" charset="0"/>
                <a:ea typeface="Helvetica Neue"/>
                <a:cs typeface="Helvetica Neue"/>
              </a:rPr>
              <a:t>、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（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1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）孔子  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（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2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）儒家；“仁”和“礼”  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（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3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）首创私学  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（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4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E3E3E"/>
                </a:solidFill>
                <a:effectLst/>
                <a:latin typeface="Calibri" pitchFamily="34" charset="0"/>
                <a:ea typeface="Helvetica Neue"/>
                <a:cs typeface="Helvetica Neue"/>
              </a:rPr>
              <a:t>）有教无类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316</Words>
  <Application>Microsoft Office PowerPoint</Application>
  <PresentationFormat>全屏显示(4:3)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3</cp:revision>
  <dcterms:created xsi:type="dcterms:W3CDTF">2018-11-04T08:16:40Z</dcterms:created>
  <dcterms:modified xsi:type="dcterms:W3CDTF">2018-11-04T08:39:00Z</dcterms:modified>
</cp:coreProperties>
</file>