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337" r:id="rId2"/>
    <p:sldId id="338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BE0E3"/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1C2B872-A320-4D8D-8310-A5262A140E29}" type="datetimeFigureOut">
              <a:rPr lang="zh-CN" altLang="en-US"/>
              <a:pPr>
                <a:defRPr/>
              </a:pPr>
              <a:t>2018-11-4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887A0AB-F84B-4D2D-A590-ADA9DF85F6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5942-B228-4526-A411-53436D0864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57DE-5C27-4212-821F-E1CE05881F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6E9C-5F79-46A8-B048-8BFF38720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8D61D-A26B-49E0-B8E9-D9C7531B9E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6F8C-A983-4CC9-B9A2-ADCBABFF5A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0E4C-587A-4CA3-B939-35F521373F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F287-83B9-4F53-AA5E-76EDC8AC4C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F844-EB81-4943-9FD8-2CF924E6F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6A9F5-FDE3-40E7-A68E-E410F8857C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622D-4B62-4A8A-B25F-0B4BA8D1BB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1FE08-D5F2-47FD-81FE-C92A3B3FFE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758CB9-2A9E-461C-BD40-7ED88D30CA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43000"/>
            <a:ext cx="8686800" cy="4648200"/>
          </a:xfrm>
        </p:spPr>
        <p:txBody>
          <a:bodyPr/>
          <a:lstStyle/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These planet will produce food and oxygen that we need to live on Mars.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Scientists will develop plants that can grow on Mars.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People think that humans on Mars have to wear special boots to make themselves heavier.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We all know that Mars is a planet in the solar system.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The journey to Mars could take only a very short time in space shuttles that travel at half the speed of light.</a:t>
            </a:r>
          </a:p>
          <a:p>
            <a:pPr marL="365125" indent="-365125" eaLnBrk="1" hangingPunct="1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Tx/>
              <a:buAutoNum type="arabicPeriod"/>
            </a:pPr>
            <a:r>
              <a:rPr lang="en-US" altLang="zh-CN" sz="2800" b="1">
                <a:latin typeface="Times New Roman" pitchFamily="18" charset="0"/>
              </a:rPr>
              <a:t>Some scientists do not believe that the journey to Mars will be very comfortable.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CC0000"/>
                </a:solidFill>
                <a:latin typeface="Times New Roman" pitchFamily="18" charset="0"/>
              </a:rPr>
              <a:t>Which of the following sentences has an object clause?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0" y="2286000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solidFill>
                  <a:srgbClr val="FF0000"/>
                </a:solidFill>
                <a:latin typeface="Times New Roman" pitchFamily="18" charset="0"/>
              </a:rPr>
              <a:t>√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0" y="3032125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solidFill>
                  <a:srgbClr val="FF0000"/>
                </a:solidFill>
                <a:latin typeface="Times New Roman" pitchFamily="18" charset="0"/>
              </a:rPr>
              <a:t>√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0" y="4708525"/>
            <a:ext cx="838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6000" b="1">
                <a:solidFill>
                  <a:srgbClr val="FF0000"/>
                </a:solidFill>
                <a:latin typeface="Times New Roman" pitchFamily="18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468313" y="2133600"/>
            <a:ext cx="80645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(        )1. — I wonder ___________.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— I'm afraid we'll be late. (2011</a:t>
            </a:r>
            <a:r>
              <a:rPr lang="zh-CN" altLang="en-US" sz="3200" b="1">
                <a:latin typeface="Times New Roman" pitchFamily="18" charset="0"/>
              </a:rPr>
              <a:t>山东青岛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A. how we can be on time 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B. what we are going to do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C. why we get to school late		    </a:t>
            </a:r>
          </a:p>
          <a:p>
            <a:pPr marL="342900" indent="-342900"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D. if we will arrive at the meeting on time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352800" y="1066800"/>
            <a:ext cx="2735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3600" b="1">
                <a:solidFill>
                  <a:srgbClr val="CC0000"/>
                </a:solidFill>
                <a:latin typeface="Times New Roman" pitchFamily="18" charset="0"/>
              </a:rPr>
              <a:t>中考链接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28675" y="2206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404813"/>
            <a:ext cx="85693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itchFamily="18" charset="0"/>
              </a:rPr>
              <a:t>(        )2. We’ll plant trees tomorrow, and I don’t know_____ Tom will come and join us. (2011</a:t>
            </a:r>
            <a:r>
              <a:rPr lang="zh-CN" altLang="en-US" sz="3200" b="1">
                <a:latin typeface="Times New Roman" pitchFamily="18" charset="0"/>
              </a:rPr>
              <a:t>天津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itchFamily="18" charset="0"/>
              </a:rPr>
              <a:t>   A. if                   B. which         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itchFamily="18" charset="0"/>
              </a:rPr>
              <a:t>   C. what              D. where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11188" y="404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23850" y="3141663"/>
            <a:ext cx="8208963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(        )3. —Do you know _______ tomorrow?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—Sorry, I don't know. You may surf the Internet. (2011</a:t>
            </a:r>
            <a:r>
              <a:rPr lang="zh-CN" altLang="en-US" sz="3200" b="1">
                <a:latin typeface="Times New Roman" pitchFamily="18" charset="0"/>
              </a:rPr>
              <a:t>湖南湘潭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A. whether will it rain 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B. if it will rain 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C. whether does it rain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84213" y="32131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23850" y="549275"/>
            <a:ext cx="8280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itchFamily="18" charset="0"/>
              </a:rPr>
              <a:t>(         )4.—Mum, can we go to the art museum tomorrow?</a:t>
            </a:r>
          </a:p>
          <a:p>
            <a:r>
              <a:rPr lang="en-US" altLang="zh-CN" sz="3200" b="1">
                <a:latin typeface="Times New Roman" pitchFamily="18" charset="0"/>
              </a:rPr>
              <a:t>  —Sure. But first we should find out ________. (2011</a:t>
            </a:r>
            <a:r>
              <a:rPr lang="zh-CN" altLang="en-US" sz="3200" b="1">
                <a:latin typeface="Times New Roman" pitchFamily="18" charset="0"/>
              </a:rPr>
              <a:t>广西南宁市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r>
              <a:rPr lang="en-US" altLang="zh-CN" sz="3200" b="1">
                <a:latin typeface="Times New Roman" pitchFamily="18" charset="0"/>
              </a:rPr>
              <a:t>  A. what can we do             B. where we can go</a:t>
            </a:r>
          </a:p>
          <a:p>
            <a:r>
              <a:rPr lang="en-US" altLang="zh-CN" sz="3200" b="1">
                <a:latin typeface="Times New Roman" pitchFamily="18" charset="0"/>
              </a:rPr>
              <a:t>  C. how can we go there     D. if it will be open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27088" y="5476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23850" y="3644900"/>
            <a:ext cx="820737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(       )5. We don’t know _______ the meeting will be held soon. (2011</a:t>
            </a:r>
            <a:r>
              <a:rPr lang="zh-CN" altLang="en-US" sz="3200" b="1">
                <a:latin typeface="Times New Roman" pitchFamily="18" charset="0"/>
              </a:rPr>
              <a:t>内蒙古包头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A. when 		     B. what		      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   C. whether  	              D. since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84213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468313" y="687388"/>
            <a:ext cx="81375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33350">
              <a:lnSpc>
                <a:spcPct val="110000"/>
              </a:lnSpc>
            </a:pPr>
            <a:r>
              <a:rPr lang="en-US" altLang="zh-CN" sz="3200" b="1">
                <a:latin typeface="Times New Roman" pitchFamily="18" charset="0"/>
              </a:rPr>
              <a:t>(      )5. —Mary, could you tell me if your mother ____ our school sports meeting tomorrow?</a:t>
            </a:r>
            <a:r>
              <a:rPr lang="zh-CN" altLang="en-US" sz="3200" b="1">
                <a:latin typeface="Times New Roman" pitchFamily="18" charset="0"/>
              </a:rPr>
              <a:t>　　</a:t>
            </a:r>
          </a:p>
          <a:p>
            <a:pPr indent="133350">
              <a:lnSpc>
                <a:spcPct val="110000"/>
              </a:lnSpc>
            </a:pPr>
            <a:r>
              <a:rPr lang="en-US" altLang="zh-CN" sz="3200" b="1">
                <a:latin typeface="Times New Roman" pitchFamily="18" charset="0"/>
              </a:rPr>
              <a:t>—I think she will come to school if she _____ free.(2011</a:t>
            </a:r>
            <a:r>
              <a:rPr lang="zh-CN" altLang="en-US" sz="3200" b="1">
                <a:latin typeface="Times New Roman" pitchFamily="18" charset="0"/>
              </a:rPr>
              <a:t>山东滨州</a:t>
            </a:r>
            <a:r>
              <a:rPr lang="en-US" altLang="zh-CN" sz="3200" b="1">
                <a:latin typeface="Times New Roman" pitchFamily="18" charset="0"/>
              </a:rPr>
              <a:t>)</a:t>
            </a:r>
            <a:r>
              <a:rPr lang="zh-CN" altLang="en-US" sz="3200" b="1">
                <a:latin typeface="Times New Roman" pitchFamily="18" charset="0"/>
              </a:rPr>
              <a:t>　</a:t>
            </a:r>
          </a:p>
          <a:p>
            <a:pPr indent="133350">
              <a:lnSpc>
                <a:spcPct val="110000"/>
              </a:lnSpc>
            </a:pPr>
            <a:r>
              <a:rPr lang="zh-CN" altLang="en-US" sz="3200" b="1">
                <a:latin typeface="Times New Roman" pitchFamily="18" charset="0"/>
              </a:rPr>
              <a:t>   </a:t>
            </a:r>
            <a:r>
              <a:rPr lang="en-US" altLang="zh-CN" sz="3200" b="1">
                <a:latin typeface="Times New Roman" pitchFamily="18" charset="0"/>
              </a:rPr>
              <a:t>A. will take part in; will be     </a:t>
            </a:r>
          </a:p>
          <a:p>
            <a:pPr indent="133350">
              <a:lnSpc>
                <a:spcPct val="110000"/>
              </a:lnSpc>
            </a:pPr>
            <a:r>
              <a:rPr lang="en-US" altLang="zh-CN" sz="3200" b="1">
                <a:latin typeface="Times New Roman" pitchFamily="18" charset="0"/>
              </a:rPr>
              <a:t>   B. takes part in; is             </a:t>
            </a:r>
          </a:p>
          <a:p>
            <a:pPr indent="133350">
              <a:lnSpc>
                <a:spcPct val="110000"/>
              </a:lnSpc>
            </a:pPr>
            <a:r>
              <a:rPr lang="en-US" altLang="zh-CN" sz="3200" b="1">
                <a:latin typeface="Times New Roman" pitchFamily="18" charset="0"/>
              </a:rPr>
              <a:t>   C. will take part in; is          </a:t>
            </a:r>
          </a:p>
          <a:p>
            <a:pPr indent="133350">
              <a:lnSpc>
                <a:spcPct val="110000"/>
              </a:lnSpc>
            </a:pPr>
            <a:r>
              <a:rPr lang="en-US" altLang="zh-CN" sz="3200" b="1">
                <a:latin typeface="Times New Roman" pitchFamily="18" charset="0"/>
              </a:rPr>
              <a:t>   D. takes part in; will be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00113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468313" y="333375"/>
            <a:ext cx="8208962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66675"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(      )6. Do you know ______ Guangzhou tomorrow? (2011</a:t>
            </a:r>
            <a:r>
              <a:rPr lang="zh-CN" altLang="en-US" sz="3200" b="1">
                <a:latin typeface="Times New Roman" pitchFamily="18" charset="0"/>
              </a:rPr>
              <a:t>肇庆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 indent="66675"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A. whether they leave for              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B. whether will they leave for       </a:t>
            </a:r>
          </a:p>
          <a:p>
            <a:pPr indent="66675"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C. whether they are leaving for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27088" y="4762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68313" y="3573463"/>
            <a:ext cx="7704137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tabLst>
                <a:tab pos="228600" algn="l"/>
              </a:tabLst>
            </a:pPr>
            <a:r>
              <a:rPr lang="en-US" altLang="zh-CN" sz="3200" b="1">
                <a:latin typeface="Times New Roman" pitchFamily="18" charset="0"/>
              </a:rPr>
              <a:t>(       )7. I've decided to go to London next weekend. I was wondering ________ you could go with me.  (2011</a:t>
            </a:r>
            <a:r>
              <a:rPr lang="zh-CN" altLang="en-US" sz="3200" b="1">
                <a:latin typeface="Times New Roman" pitchFamily="18" charset="0"/>
              </a:rPr>
              <a:t>江西省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40000"/>
              </a:lnSpc>
              <a:tabLst>
                <a:tab pos="228600" algn="l"/>
              </a:tabLst>
            </a:pPr>
            <a:r>
              <a:rPr lang="en-US" altLang="zh-CN" sz="3200" b="1">
                <a:latin typeface="Times New Roman" pitchFamily="18" charset="0"/>
              </a:rPr>
              <a:t>   A. if      B. when       C. that     D. where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827088" y="37179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23850" y="549275"/>
            <a:ext cx="82804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(          )8.—Do you think _____ Xiao Ming can pass the high school entrance exam or not?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   —Sorry, I’ve no idea. (2011</a:t>
            </a:r>
            <a:r>
              <a:rPr lang="zh-CN" altLang="en-US" sz="3200" b="1">
                <a:latin typeface="Times New Roman" pitchFamily="18" charset="0"/>
              </a:rPr>
              <a:t>广西百色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itchFamily="18" charset="0"/>
              </a:rPr>
              <a:t>   A. that                  B. which             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   C. if                       D. whether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755650" y="620713"/>
            <a:ext cx="579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D 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23850" y="3573463"/>
            <a:ext cx="8208963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(          )9. He said that light ______much faster than sound. (2011</a:t>
            </a:r>
            <a:r>
              <a:rPr lang="zh-CN" altLang="en-US" sz="3200" b="1">
                <a:latin typeface="Times New Roman" pitchFamily="18" charset="0"/>
              </a:rPr>
              <a:t>山东枣庄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A. has travelled   		B. went   		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   C. travels     	                  D. travelled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828675" y="37179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23850" y="571500"/>
            <a:ext cx="8280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(       ) 10. Over these years I have had a new understanding of  ____ people traditionally call a perfect person. (2012</a:t>
            </a:r>
            <a:r>
              <a:rPr lang="zh-CN" altLang="en-US" sz="3200" b="1">
                <a:latin typeface="Times New Roman" pitchFamily="18" charset="0"/>
              </a:rPr>
              <a:t>江苏淮安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A. how	   B. what	   C. who	   D. whom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11188" y="6207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23850" y="3357563"/>
            <a:ext cx="79200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3200" b="1">
                <a:latin typeface="Times New Roman" pitchFamily="18" charset="0"/>
              </a:rPr>
              <a:t>(       ) 11. Can you tell me</a:t>
            </a:r>
            <a:r>
              <a:rPr lang="en-US" altLang="zh-CN" sz="3200" b="1" u="sng">
                <a:latin typeface="Times New Roman" pitchFamily="18" charset="0"/>
              </a:rPr>
              <a:t>       </a:t>
            </a:r>
            <a:r>
              <a:rPr lang="en-US" altLang="zh-CN" sz="3200" b="1">
                <a:latin typeface="Times New Roman" pitchFamily="18" charset="0"/>
              </a:rPr>
              <a:t>in the future? (2012</a:t>
            </a:r>
            <a:r>
              <a:rPr lang="zh-CN" altLang="en-US" sz="3200" b="1">
                <a:latin typeface="Times New Roman" pitchFamily="18" charset="0"/>
              </a:rPr>
              <a:t>江苏宿迁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r>
              <a:rPr lang="en-US" altLang="zh-CN" sz="3200" b="1">
                <a:latin typeface="Times New Roman" pitchFamily="18" charset="0"/>
              </a:rPr>
              <a:t>    A. how life will be like    </a:t>
            </a:r>
          </a:p>
          <a:p>
            <a:r>
              <a:rPr lang="en-US" altLang="zh-CN" sz="3200" b="1">
                <a:latin typeface="Times New Roman" pitchFamily="18" charset="0"/>
              </a:rPr>
              <a:t>    B. how will life be like</a:t>
            </a:r>
          </a:p>
          <a:p>
            <a:r>
              <a:rPr lang="en-US" altLang="zh-CN" sz="3200" b="1">
                <a:latin typeface="Times New Roman" pitchFamily="18" charset="0"/>
              </a:rPr>
              <a:t>    C. what life will be like         </a:t>
            </a:r>
          </a:p>
          <a:p>
            <a:r>
              <a:rPr lang="en-US" altLang="zh-CN" sz="3200" b="1">
                <a:latin typeface="Times New Roman" pitchFamily="18" charset="0"/>
              </a:rPr>
              <a:t>    D. what will life be like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1188" y="3429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323850" y="620713"/>
            <a:ext cx="8496300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(        ) 12.—Do you know _____?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—At the end of July. (2012</a:t>
            </a:r>
            <a:r>
              <a:rPr lang="zh-CN" altLang="en-US" sz="3200" b="1">
                <a:latin typeface="Times New Roman" pitchFamily="18" charset="0"/>
              </a:rPr>
              <a:t>江苏连云港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A. how soon is your sister running back home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B. how often Nancy from her pen friend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C. when the London Olympic Games will be held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D. when will the new computer game come out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4213" y="6921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395288" y="765175"/>
            <a:ext cx="835342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(       ) 13. ---Peter, is there anything else you want to know about China?</a:t>
            </a:r>
          </a:p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 ---Yes, I am still wondering _____. (2012</a:t>
            </a:r>
            <a:r>
              <a:rPr lang="zh-CN" altLang="en-US" sz="3200" b="1">
                <a:latin typeface="Times New Roman" pitchFamily="18" charset="0"/>
              </a:rPr>
              <a:t>江苏南京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    A. how is Chinese paper cut made </a:t>
            </a:r>
          </a:p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    B. how was the Great Wall built in ancient times</a:t>
            </a:r>
          </a:p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    C. why the Chinese people like to play the dragon dance</a:t>
            </a:r>
          </a:p>
          <a:p>
            <a:pPr>
              <a:tabLst>
                <a:tab pos="295275" algn="l"/>
              </a:tabLst>
            </a:pPr>
            <a:r>
              <a:rPr lang="en-US" altLang="zh-CN" sz="3200" b="1">
                <a:latin typeface="Times New Roman" pitchFamily="18" charset="0"/>
              </a:rPr>
              <a:t>    D. why do the Chinese people eat rice dumplings at Dragon Boat Festival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84213" y="8366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468313" y="1484313"/>
            <a:ext cx="82804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(        ) 14. We haven’t discussed yet ______. (2012</a:t>
            </a:r>
            <a:r>
              <a:rPr lang="zh-CN" altLang="en-US" sz="3200" b="1">
                <a:latin typeface="Times New Roman" pitchFamily="18" charset="0"/>
              </a:rPr>
              <a:t>江苏苏州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A. where we are going to put our new table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B. where are we going to put our new table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C. what we are going to put our new table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  D. what are we going to put our new table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42988" y="14843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762000" y="609600"/>
            <a:ext cx="7993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00"/>
                </a:solidFill>
                <a:latin typeface="Times New Roman" pitchFamily="18" charset="0"/>
              </a:rPr>
              <a:t>根据汉语句子的意思完成下列英语句子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9600" y="1295400"/>
            <a:ext cx="8208963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1. </a:t>
            </a:r>
            <a:r>
              <a:rPr lang="zh-CN" altLang="en-US" sz="3200" b="1">
                <a:latin typeface="Times New Roman" pitchFamily="18" charset="0"/>
              </a:rPr>
              <a:t>我认为玛丽不回来了。</a:t>
            </a:r>
          </a:p>
          <a:p>
            <a:pPr>
              <a:spcBef>
                <a:spcPct val="20000"/>
              </a:spcBef>
            </a:pPr>
            <a:r>
              <a:rPr lang="zh-CN" altLang="en-US" sz="3200" b="1">
                <a:latin typeface="Times New Roman" pitchFamily="18" charset="0"/>
              </a:rPr>
              <a:t>  </a:t>
            </a:r>
            <a:r>
              <a:rPr lang="en-US" altLang="zh-CN" sz="3200" b="1">
                <a:latin typeface="Times New Roman" pitchFamily="18" charset="0"/>
              </a:rPr>
              <a:t>I don’t think Mary ______ ______.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2. </a:t>
            </a:r>
            <a:r>
              <a:rPr lang="zh-CN" altLang="en-US" sz="3200" b="1">
                <a:latin typeface="Times New Roman" pitchFamily="18" charset="0"/>
              </a:rPr>
              <a:t>山姆给我说他准备去上海。</a:t>
            </a:r>
          </a:p>
          <a:p>
            <a:pPr>
              <a:spcBef>
                <a:spcPct val="20000"/>
              </a:spcBef>
            </a:pPr>
            <a:r>
              <a:rPr lang="zh-CN" altLang="en-US" sz="3200" b="1">
                <a:latin typeface="Times New Roman" pitchFamily="18" charset="0"/>
              </a:rPr>
              <a:t>  </a:t>
            </a:r>
            <a:r>
              <a:rPr lang="en-US" altLang="zh-CN" sz="3200" b="1">
                <a:latin typeface="Times New Roman" pitchFamily="18" charset="0"/>
              </a:rPr>
              <a:t>Sam told me that he _______ _______ for Shanghai.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3.</a:t>
            </a:r>
            <a:r>
              <a:rPr lang="zh-CN" altLang="en-US" sz="3200" b="1">
                <a:latin typeface="Times New Roman" pitchFamily="18" charset="0"/>
              </a:rPr>
              <a:t>我想知道今天晚上还有没有去北京的火车。</a:t>
            </a:r>
          </a:p>
          <a:p>
            <a:pPr>
              <a:spcBef>
                <a:spcPct val="20000"/>
              </a:spcBef>
            </a:pPr>
            <a:r>
              <a:rPr lang="zh-CN" altLang="en-US" sz="3200" b="1">
                <a:latin typeface="Times New Roman" pitchFamily="18" charset="0"/>
              </a:rPr>
              <a:t>  </a:t>
            </a:r>
            <a:r>
              <a:rPr lang="en-US" altLang="zh-CN" sz="3200" b="1">
                <a:latin typeface="Times New Roman" pitchFamily="18" charset="0"/>
              </a:rPr>
              <a:t>I want to know _________ there is a train to Beijing.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343400" y="1905000"/>
            <a:ext cx="81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will</a:t>
            </a:r>
            <a:endParaRPr lang="en-US" altLang="zh-CN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791200" y="1828800"/>
            <a:ext cx="1150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come</a:t>
            </a:r>
            <a:r>
              <a:rPr lang="en-US" altLang="zh-CN"/>
              <a:t>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648200" y="3048000"/>
            <a:ext cx="903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was</a:t>
            </a:r>
            <a:r>
              <a:rPr lang="en-US" altLang="zh-CN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943600" y="3048000"/>
            <a:ext cx="1527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leaving 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352800" y="5181600"/>
            <a:ext cx="2335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if / </a:t>
            </a:r>
            <a:r>
              <a:rPr lang="en-US" altLang="en-US" sz="3200" b="1">
                <a:solidFill>
                  <a:srgbClr val="0000FF"/>
                </a:solidFill>
                <a:latin typeface="Times New Roman" pitchFamily="18" charset="0"/>
              </a:rPr>
              <a:t>whether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395288" y="692150"/>
            <a:ext cx="8424862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(        ) 15. I wonder ______. (2012</a:t>
            </a:r>
            <a:r>
              <a:rPr lang="zh-CN" altLang="en-US" sz="3200" b="1">
                <a:latin typeface="Times New Roman" pitchFamily="18" charset="0"/>
              </a:rPr>
              <a:t>江苏镇江</a:t>
            </a:r>
            <a:r>
              <a:rPr lang="en-US" altLang="zh-CN" sz="3200" b="1">
                <a:latin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 A. if Dr Ma still works on the ORBIS plane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 B. how much does the tallest man in the world weigh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 C. when Audrey Hepburn had entered the film industry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itchFamily="18" charset="0"/>
              </a:rPr>
              <a:t>    D. that Armstrong was the first man to walk on the moon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55650" y="8366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381000" y="1143000"/>
            <a:ext cx="8280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(        ) 16. They wonder ________ robots will make humans lose their jobs or not. (2013</a:t>
            </a:r>
            <a:r>
              <a:rPr lang="zh-CN" altLang="en-US" sz="3200" b="1">
                <a:latin typeface="Times New Roman" pitchFamily="18" charset="0"/>
              </a:rPr>
              <a:t>漳州</a:t>
            </a:r>
            <a:r>
              <a:rPr lang="en-US" altLang="zh-CN" sz="3200" b="1">
                <a:latin typeface="Times New Roman" pitchFamily="18" charset="0"/>
              </a:rPr>
              <a:t>)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A. that             B. if              C. whether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(        ) 17. Our physics teacher told us light _______ faster than sound. (2013 </a:t>
            </a:r>
            <a:r>
              <a:rPr lang="zh-CN" altLang="en-US" sz="3200" b="1">
                <a:latin typeface="Times New Roman" pitchFamily="18" charset="0"/>
              </a:rPr>
              <a:t>黔东南</a:t>
            </a:r>
            <a:r>
              <a:rPr lang="en-US" altLang="zh-CN" sz="3200" b="1">
                <a:latin typeface="Times New Roman" pitchFamily="18" charset="0"/>
              </a:rPr>
              <a:t>)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A. travels                     B. traveled  </a:t>
            </a:r>
          </a:p>
          <a:p>
            <a:pPr indent="200025">
              <a:lnSpc>
                <a:spcPct val="120000"/>
              </a:lnSpc>
            </a:pPr>
            <a:r>
              <a:rPr lang="en-US" altLang="zh-CN" sz="3200" b="1">
                <a:latin typeface="Times New Roman" pitchFamily="18" charset="0"/>
              </a:rPr>
              <a:t>  C. traveling                 D. to travel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990600" y="1219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90600" y="3505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229600" cy="35956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1. I don't know if Mr. Wang ____on a field trip. If he ___ on a field trip tomorrow, please call me.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A. goes; will go               B. will go; goes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C. will go; will go           D. goes; goes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2. She asked me if I knew ______.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A. whose pen was it         B. whose pen it was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C. whose pen it is             D. whose pen is it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876800" y="1066800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  B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800600" y="2895600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96261" name="Rectangle 7"/>
          <p:cNvSpPr>
            <a:spLocks noChangeArrowheads="1"/>
          </p:cNvSpPr>
          <p:nvPr/>
        </p:nvSpPr>
        <p:spPr bwMode="auto">
          <a:xfrm>
            <a:off x="457200" y="4572000"/>
            <a:ext cx="84359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altLang="zh-CN" sz="2800" b="1">
                <a:latin typeface="Times New Roman" pitchFamily="18" charset="0"/>
              </a:rPr>
              <a:t>3. They wondered if the teacher ______ us English the next term.</a:t>
            </a:r>
          </a:p>
          <a:p>
            <a:pPr marL="342900" indent="-342900"/>
            <a:r>
              <a:rPr lang="en-US" altLang="zh-CN" sz="2800" b="1">
                <a:latin typeface="Times New Roman" pitchFamily="18" charset="0"/>
              </a:rPr>
              <a:t>    A. would teach             B. had taught  </a:t>
            </a:r>
          </a:p>
          <a:p>
            <a:pPr marL="342900" indent="-342900"/>
            <a:r>
              <a:rPr lang="en-US" altLang="zh-CN" sz="2800" b="1">
                <a:latin typeface="Times New Roman" pitchFamily="18" charset="0"/>
              </a:rPr>
              <a:t>    C. will teach                 D. taught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508625" y="4581525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38200" y="381000"/>
            <a:ext cx="521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itchFamily="18" charset="0"/>
              </a:rPr>
              <a:t>Choose the right answers.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  <p:bldP spid="44038" grpId="0" autoUpdateAnimBg="0"/>
      <p:bldP spid="440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11150" y="3429000"/>
            <a:ext cx="8604250" cy="280828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5. I haven’t decide ____ I’ll go out or stay at home.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  A. if                   B. when         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  C. why              D. whether</a:t>
            </a:r>
          </a:p>
          <a:p>
            <a:pPr eaLnBrk="1" hangingPunct="1">
              <a:lnSpc>
                <a:spcPct val="115000"/>
              </a:lnSpc>
              <a:spcBef>
                <a:spcPct val="1500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6. I want to know ______ he loves you.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latin typeface="Times New Roman" pitchFamily="18" charset="0"/>
              </a:rPr>
              <a:t>    A. that            B. what           C. if             D. who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419475" y="3425825"/>
            <a:ext cx="8763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03575" y="4941888"/>
            <a:ext cx="8763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7285" name="Rectangle 6"/>
          <p:cNvSpPr>
            <a:spLocks noChangeArrowheads="1"/>
          </p:cNvSpPr>
          <p:nvPr/>
        </p:nvSpPr>
        <p:spPr bwMode="auto">
          <a:xfrm>
            <a:off x="381000" y="533400"/>
            <a:ext cx="79390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5000"/>
              </a:lnSpc>
            </a:pPr>
            <a:r>
              <a:rPr lang="en-US" altLang="zh-CN" sz="2800" b="1">
                <a:latin typeface="Times New Roman" pitchFamily="18" charset="0"/>
              </a:rPr>
              <a:t>4. The boy asked ______ any noise from outside.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2800" b="1">
                <a:latin typeface="Times New Roman" pitchFamily="18" charset="0"/>
              </a:rPr>
              <a:t>    A. whether had I heard      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2800" b="1">
                <a:latin typeface="Times New Roman" pitchFamily="18" charset="0"/>
              </a:rPr>
              <a:t>    B. whether I had heard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2800" b="1">
                <a:latin typeface="Times New Roman" pitchFamily="18" charset="0"/>
              </a:rPr>
              <a:t>    C. whether have I heard      </a:t>
            </a:r>
          </a:p>
          <a:p>
            <a:pPr marL="342900" indent="-342900">
              <a:lnSpc>
                <a:spcPct val="125000"/>
              </a:lnSpc>
            </a:pPr>
            <a:r>
              <a:rPr lang="en-US" altLang="zh-CN" sz="2800" b="1">
                <a:latin typeface="Times New Roman" pitchFamily="18" charset="0"/>
              </a:rPr>
              <a:t>    D. whether I have heard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352800" y="533400"/>
            <a:ext cx="838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59113" y="620713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067175" y="3357563"/>
            <a:ext cx="8382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55650" y="549275"/>
            <a:ext cx="78486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Times New Roman" pitchFamily="18" charset="0"/>
              </a:rPr>
              <a:t> </a:t>
            </a:r>
            <a:r>
              <a:rPr lang="en-US" altLang="zh-CN" sz="2800" b="1">
                <a:latin typeface="Times New Roman" pitchFamily="18" charset="0"/>
              </a:rPr>
              <a:t>7. I wondered ____ our teacher was going to attend our party.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A. whether          B. why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C. where             D. that</a:t>
            </a:r>
          </a:p>
          <a:p>
            <a:pPr>
              <a:lnSpc>
                <a:spcPct val="130000"/>
              </a:lnSpc>
            </a:pPr>
            <a:endParaRPr lang="en-US" altLang="zh-CN" sz="2800" b="1">
              <a:latin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8. I’d like to know _____ or not.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A. whether will he come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B. whether has he come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C. whether he will come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itchFamily="18" charset="0"/>
              </a:rPr>
              <a:t>      D. if he will come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  <p:bldP spid="47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219200" y="685800"/>
            <a:ext cx="548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CC0000"/>
                </a:solidFill>
                <a:latin typeface="Times New Roman" pitchFamily="18" charset="0"/>
              </a:rPr>
              <a:t>改为含宾语从句的复合句 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33400" y="1447800"/>
            <a:ext cx="8208963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1. Will the train arrive on time? I want to know. 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     I want to know _______ the train ______ on time.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2. Did Peter come here yesterday? Li Lei wants to know. 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    Li Lei wants to know _________ Peter _________ here yesterday.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58000" y="251460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will arrive</a:t>
            </a:r>
            <a:endParaRPr lang="en-US" altLang="zh-CN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0" y="46482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if / whether</a:t>
            </a:r>
            <a:r>
              <a:rPr lang="en-US" altLang="zh-CN"/>
              <a:t> 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914400" y="5029200"/>
            <a:ext cx="1189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came 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657600" y="25146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if / whether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404813"/>
            <a:ext cx="5130800" cy="850900"/>
          </a:xfrm>
        </p:spPr>
        <p:txBody>
          <a:bodyPr/>
          <a:lstStyle/>
          <a:p>
            <a:pPr algn="l" eaLnBrk="1" hangingPunct="1"/>
            <a:r>
              <a:rPr lang="en-US" altLang="zh-CN" sz="3600" b="1">
                <a:solidFill>
                  <a:srgbClr val="CC0000"/>
                </a:solidFill>
                <a:latin typeface="Times New Roman" pitchFamily="18" charset="0"/>
              </a:rPr>
              <a:t>Complete the sentences.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027988" cy="4249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>
                <a:latin typeface="Times New Roman" pitchFamily="18" charset="0"/>
              </a:rPr>
              <a:t>1. </a:t>
            </a:r>
            <a:r>
              <a:rPr lang="zh-CN" altLang="en-US" b="1">
                <a:latin typeface="Times New Roman" pitchFamily="18" charset="0"/>
              </a:rPr>
              <a:t>我们不知道我们能否在火星上种植植物。</a:t>
            </a:r>
          </a:p>
          <a:p>
            <a:pPr eaLnBrk="1" hangingPunct="1">
              <a:buFontTx/>
              <a:buNone/>
            </a:pPr>
            <a:r>
              <a:rPr lang="zh-CN" altLang="en-US" b="1">
                <a:latin typeface="Times New Roman" pitchFamily="18" charset="0"/>
              </a:rPr>
              <a:t>    </a:t>
            </a:r>
            <a:r>
              <a:rPr lang="en-US" altLang="zh-CN" b="1">
                <a:latin typeface="Times New Roman" pitchFamily="18" charset="0"/>
              </a:rPr>
              <a:t>We are wondering ____________________</a:t>
            </a:r>
          </a:p>
          <a:p>
            <a:pPr eaLnBrk="1" hangingPunct="1">
              <a:buFontTx/>
              <a:buNone/>
            </a:pPr>
            <a:r>
              <a:rPr lang="en-US" altLang="zh-CN" b="1">
                <a:latin typeface="Times New Roman" pitchFamily="18" charset="0"/>
              </a:rPr>
              <a:t>     ______________ on Mars.</a:t>
            </a:r>
          </a:p>
          <a:p>
            <a:pPr eaLnBrk="1" hangingPunct="1">
              <a:buFontTx/>
              <a:buNone/>
            </a:pPr>
            <a:r>
              <a:rPr lang="en-US" altLang="zh-CN" b="1">
                <a:latin typeface="Times New Roman" pitchFamily="18" charset="0"/>
              </a:rPr>
              <a:t>2. </a:t>
            </a:r>
            <a:r>
              <a:rPr lang="zh-CN" altLang="en-US" b="1">
                <a:latin typeface="Times New Roman" pitchFamily="18" charset="0"/>
              </a:rPr>
              <a:t>你能告诉我是不是有许多人打算搬到火星上去吗？</a:t>
            </a:r>
          </a:p>
          <a:p>
            <a:pPr eaLnBrk="1" hangingPunct="1">
              <a:buFontTx/>
              <a:buNone/>
            </a:pPr>
            <a:r>
              <a:rPr lang="zh-CN" altLang="en-US" b="1">
                <a:latin typeface="Times New Roman" pitchFamily="18" charset="0"/>
              </a:rPr>
              <a:t>   </a:t>
            </a:r>
            <a:r>
              <a:rPr lang="en-US" altLang="zh-CN" b="1">
                <a:latin typeface="Times New Roman" pitchFamily="18" charset="0"/>
              </a:rPr>
              <a:t>Could you tell me _____________________</a:t>
            </a:r>
            <a:br>
              <a:rPr lang="en-US" altLang="zh-CN" b="1">
                <a:latin typeface="Times New Roman" pitchFamily="18" charset="0"/>
              </a:rPr>
            </a:br>
            <a:r>
              <a:rPr lang="en-US" altLang="zh-CN" b="1">
                <a:latin typeface="Times New Roman" pitchFamily="18" charset="0"/>
              </a:rPr>
              <a:t>__________________ to Mars?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211638" y="2060575"/>
            <a:ext cx="3960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whether / if we can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851275" y="4365625"/>
            <a:ext cx="44719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if / whether many people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71550" y="4797425"/>
            <a:ext cx="3265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are going to move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16013" y="2708275"/>
            <a:ext cx="222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grow plants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32774" grpId="0"/>
      <p:bldP spid="327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ChangeArrowheads="1"/>
          </p:cNvSpPr>
          <p:nvPr/>
        </p:nvSpPr>
        <p:spPr bwMode="auto">
          <a:xfrm>
            <a:off x="468313" y="908050"/>
            <a:ext cx="80645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3. </a:t>
            </a:r>
            <a:r>
              <a:rPr lang="zh-CN" altLang="en-US" sz="3200" b="1">
                <a:latin typeface="Times New Roman" pitchFamily="18" charset="0"/>
              </a:rPr>
              <a:t>我不知道他在家洗不洗衣服。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zh-CN" altLang="en-US" sz="3200" b="1">
                <a:latin typeface="Times New Roman" pitchFamily="18" charset="0"/>
              </a:rPr>
              <a:t>   </a:t>
            </a:r>
            <a:r>
              <a:rPr lang="en-US" altLang="zh-CN" sz="3200" b="1">
                <a:latin typeface="Times New Roman" pitchFamily="18" charset="0"/>
              </a:rPr>
              <a:t>I don't know _________________________ any washing at home.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4. </a:t>
            </a:r>
            <a:r>
              <a:rPr lang="zh-CN" altLang="en-US" sz="3200" b="1">
                <a:latin typeface="Times New Roman" pitchFamily="18" charset="0"/>
              </a:rPr>
              <a:t>我担心是否伤害了她的感情。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r>
              <a:rPr lang="zh-CN" altLang="en-US" sz="3200" b="1">
                <a:latin typeface="Times New Roman" pitchFamily="18" charset="0"/>
              </a:rPr>
              <a:t>   </a:t>
            </a:r>
            <a:r>
              <a:rPr lang="en-US" altLang="zh-CN" sz="3200" b="1">
                <a:latin typeface="Times New Roman" pitchFamily="18" charset="0"/>
              </a:rPr>
              <a:t>I am worried about __________________</a:t>
            </a:r>
            <a:br>
              <a:rPr lang="en-US" altLang="zh-CN" sz="3200" b="1">
                <a:latin typeface="Times New Roman" pitchFamily="18" charset="0"/>
              </a:rPr>
            </a:br>
            <a:r>
              <a:rPr lang="en-US" altLang="zh-CN" sz="3200" b="1">
                <a:latin typeface="Times New Roman" pitchFamily="18" charset="0"/>
              </a:rPr>
              <a:t>_________. 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348038" y="1773238"/>
            <a:ext cx="41354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whether or not he does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500563" y="4005263"/>
            <a:ext cx="34242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whether I hurt her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71550" y="4724400"/>
            <a:ext cx="1493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feelings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337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2588" y="1268413"/>
            <a:ext cx="8218487" cy="492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>
                <a:latin typeface="Times New Roman" pitchFamily="18" charset="0"/>
              </a:rPr>
              <a:t>1. Uncle Wang came up to see </a:t>
            </a:r>
            <a:r>
              <a:rPr lang="en-US" altLang="zh-CN" sz="2800" b="1">
                <a:latin typeface="Times New Roman" pitchFamily="18" charset="0"/>
              </a:rPr>
              <a:t>__________ </a:t>
            </a:r>
            <a:r>
              <a:rPr lang="en-US" altLang="zh-CN" b="1">
                <a:latin typeface="Times New Roman" pitchFamily="18" charset="0"/>
              </a:rPr>
              <a:t>there was anything wrong with the machine.</a:t>
            </a:r>
          </a:p>
          <a:p>
            <a:pPr eaLnBrk="1" hangingPunct="1">
              <a:buFontTx/>
              <a:buNone/>
            </a:pPr>
            <a:r>
              <a:rPr lang="en-US" altLang="zh-CN" b="1">
                <a:latin typeface="Times New Roman" pitchFamily="18" charset="0"/>
              </a:rPr>
              <a:t>2. The shop keeper asked my father ________ or not he wanted to choose a big Christmas tree.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562600" y="1219200"/>
            <a:ext cx="21701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if / whether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705600" y="2286000"/>
            <a:ext cx="16065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whether</a:t>
            </a:r>
          </a:p>
        </p:txBody>
      </p:sp>
      <p:sp>
        <p:nvSpPr>
          <p:cNvPr id="102405" name="Rectangle 6"/>
          <p:cNvSpPr>
            <a:spLocks noChangeArrowheads="1"/>
          </p:cNvSpPr>
          <p:nvPr/>
        </p:nvSpPr>
        <p:spPr bwMode="auto">
          <a:xfrm>
            <a:off x="381000" y="3736975"/>
            <a:ext cx="8218488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3. I don’t know __________ to go or stay.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4. ________ that is true, what should we do?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419475" y="3716338"/>
            <a:ext cx="16065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whether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447800" y="4267200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0000CC"/>
                </a:solidFill>
                <a:latin typeface="Times New Roman" pitchFamily="18" charset="0"/>
              </a:rPr>
              <a:t>If</a:t>
            </a:r>
          </a:p>
        </p:txBody>
      </p:sp>
      <p:sp>
        <p:nvSpPr>
          <p:cNvPr id="102408" name="Rectangle 9"/>
          <p:cNvSpPr>
            <a:spLocks noChangeArrowheads="1"/>
          </p:cNvSpPr>
          <p:nvPr/>
        </p:nvSpPr>
        <p:spPr bwMode="auto">
          <a:xfrm>
            <a:off x="381000" y="5029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>
                <a:latin typeface="Times New Roman" pitchFamily="18" charset="0"/>
              </a:rPr>
              <a:t>5. ________ they will ever become future Olympic champions only time will tell.</a:t>
            </a:r>
            <a:r>
              <a:rPr lang="en-US" altLang="zh-CN" sz="3200" b="1">
                <a:solidFill>
                  <a:srgbClr val="3333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914400" y="5029200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CC"/>
                </a:solidFill>
                <a:latin typeface="Times New Roman" pitchFamily="18" charset="0"/>
              </a:rPr>
              <a:t>Whether</a:t>
            </a: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827088" y="549275"/>
            <a:ext cx="7216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Times New Roman" pitchFamily="18" charset="0"/>
              </a:rPr>
              <a:t>Complete the sentences with </a:t>
            </a:r>
            <a:r>
              <a:rPr lang="en-US" altLang="zh-CN" sz="3200" b="1" i="1">
                <a:solidFill>
                  <a:srgbClr val="CC0000"/>
                </a:solidFill>
                <a:latin typeface="Times New Roman" pitchFamily="18" charset="0"/>
              </a:rPr>
              <a:t>if </a:t>
            </a:r>
            <a:r>
              <a:rPr lang="en-US" altLang="zh-CN" sz="3200" b="1">
                <a:solidFill>
                  <a:srgbClr val="CC0000"/>
                </a:solidFill>
                <a:latin typeface="Times New Roman" pitchFamily="18" charset="0"/>
              </a:rPr>
              <a:t>/ </a:t>
            </a:r>
            <a:r>
              <a:rPr lang="en-US" altLang="zh-CN" sz="3200" b="1" i="1">
                <a:solidFill>
                  <a:srgbClr val="CC0000"/>
                </a:solidFill>
                <a:latin typeface="Times New Roman" pitchFamily="18" charset="0"/>
              </a:rPr>
              <a:t>whether</a:t>
            </a:r>
            <a:r>
              <a:rPr lang="en-US" altLang="zh-CN" sz="3200" b="1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3" grpId="0"/>
      <p:bldP spid="50184" grpId="0"/>
      <p:bldP spid="50186" grpId="0"/>
    </p:bldLst>
  </p:timing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1538</Words>
  <Application>Microsoft Office PowerPoint</Application>
  <PresentationFormat>全屏显示(4:3)</PresentationFormat>
  <Paragraphs>183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1_默认设计模板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Complete the sentences.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Bobby</cp:lastModifiedBy>
  <cp:revision>22</cp:revision>
  <cp:lastPrinted>1601-01-01T00:00:00Z</cp:lastPrinted>
  <dcterms:created xsi:type="dcterms:W3CDTF">1601-01-01T00:00:00Z</dcterms:created>
  <dcterms:modified xsi:type="dcterms:W3CDTF">2018-11-04T05:14:52Z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