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平行四边形的面积_First_Frame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52705"/>
            <a:ext cx="12264390" cy="693610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2636664" y="2235784"/>
            <a:ext cx="6918960" cy="1106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b="1" dirty="0">
                <a:solidFill>
                  <a:srgbClr val="175DB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平行四边形的面积</a:t>
            </a:r>
            <a:endParaRPr lang="zh-CN" altLang="en-US" sz="6600" b="1" dirty="0">
              <a:solidFill>
                <a:srgbClr val="175DB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0164" y="281254"/>
            <a:ext cx="6309360" cy="70675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175FB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西师版小学数学五年级上册</a:t>
            </a:r>
            <a:endParaRPr lang="zh-CN" altLang="en-US" sz="4000" b="1" dirty="0">
              <a:solidFill>
                <a:srgbClr val="175FB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4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14" y="276772"/>
            <a:ext cx="2672936" cy="711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平行四边形的面积_First_Frame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-52705"/>
            <a:ext cx="12264390" cy="6936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14" y="276772"/>
            <a:ext cx="2672936" cy="711001"/>
          </a:xfrm>
          <a:prstGeom prst="rect">
            <a:avLst/>
          </a:prstGeom>
        </p:spPr>
      </p:pic>
      <p:pic>
        <p:nvPicPr>
          <p:cNvPr id="5" name="图片 4" descr="草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55" y="6113780"/>
            <a:ext cx="2621280" cy="7696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40191" y="-52756"/>
            <a:ext cx="1866900" cy="1106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b="1" dirty="0">
                <a:solidFill>
                  <a:srgbClr val="175DB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口算</a:t>
            </a:r>
            <a:endParaRPr lang="zh-CN" altLang="en-US" sz="6600" b="1" dirty="0">
              <a:solidFill>
                <a:srgbClr val="175DB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225" y="988060"/>
            <a:ext cx="9169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求平行四边形的面积。（单位：米）</a:t>
            </a:r>
            <a:endParaRPr lang="zh-CN" altLang="en-US" sz="4400"/>
          </a:p>
        </p:txBody>
      </p:sp>
      <p:sp>
        <p:nvSpPr>
          <p:cNvPr id="11" name="文本框 10"/>
          <p:cNvSpPr txBox="1"/>
          <p:nvPr/>
        </p:nvSpPr>
        <p:spPr>
          <a:xfrm>
            <a:off x="818515" y="2915920"/>
            <a:ext cx="2932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45540" y="2147570"/>
            <a:ext cx="4345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</a:t>
            </a:r>
            <a:r>
              <a:rPr lang="en-US" altLang="zh-CN" sz="4400"/>
              <a:t>1</a:t>
            </a:r>
            <a:r>
              <a:rPr lang="zh-CN" altLang="en-US" sz="4400"/>
              <a:t>）底</a:t>
            </a:r>
            <a:r>
              <a:rPr lang="en-US" altLang="zh-CN" sz="4400"/>
              <a:t>3</a:t>
            </a:r>
            <a:r>
              <a:rPr lang="zh-CN" altLang="en-US" sz="4400"/>
              <a:t>，高</a:t>
            </a:r>
            <a:r>
              <a:rPr lang="en-US" altLang="zh-CN" sz="4400"/>
              <a:t>4</a:t>
            </a:r>
            <a:endParaRPr lang="en-US" altLang="zh-CN" sz="4400"/>
          </a:p>
        </p:txBody>
      </p:sp>
      <p:sp>
        <p:nvSpPr>
          <p:cNvPr id="15" name="文本框 14"/>
          <p:cNvSpPr txBox="1"/>
          <p:nvPr/>
        </p:nvSpPr>
        <p:spPr>
          <a:xfrm>
            <a:off x="1196975" y="3602355"/>
            <a:ext cx="4242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</a:t>
            </a:r>
            <a:r>
              <a:rPr lang="en-US" altLang="zh-CN" sz="4400"/>
              <a:t>3</a:t>
            </a:r>
            <a:r>
              <a:rPr lang="zh-CN" altLang="en-US" sz="4400"/>
              <a:t>）底6，高4</a:t>
            </a:r>
            <a:endParaRPr lang="en-US" altLang="zh-CN" sz="3600"/>
          </a:p>
        </p:txBody>
      </p:sp>
      <p:sp>
        <p:nvSpPr>
          <p:cNvPr id="16" name="文本框 15"/>
          <p:cNvSpPr txBox="1"/>
          <p:nvPr/>
        </p:nvSpPr>
        <p:spPr>
          <a:xfrm>
            <a:off x="6231255" y="3602355"/>
            <a:ext cx="4335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</a:t>
            </a:r>
            <a:r>
              <a:rPr lang="en-US" altLang="zh-CN" sz="4400"/>
              <a:t>4</a:t>
            </a:r>
            <a:r>
              <a:rPr lang="zh-CN" altLang="en-US" sz="4400"/>
              <a:t>）底8，高3</a:t>
            </a:r>
            <a:endParaRPr lang="en-US" altLang="zh-CN" sz="3600"/>
          </a:p>
        </p:txBody>
      </p:sp>
      <p:sp>
        <p:nvSpPr>
          <p:cNvPr id="18" name="文本框 17"/>
          <p:cNvSpPr txBox="1"/>
          <p:nvPr/>
        </p:nvSpPr>
        <p:spPr>
          <a:xfrm>
            <a:off x="6231255" y="2147570"/>
            <a:ext cx="4197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（2）底5，高3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平行四边形的面积_First_Frame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-38735"/>
            <a:ext cx="12264390" cy="6936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14" y="276772"/>
            <a:ext cx="2672936" cy="711001"/>
          </a:xfrm>
          <a:prstGeom prst="rect">
            <a:avLst/>
          </a:prstGeom>
        </p:spPr>
      </p:pic>
      <p:pic>
        <p:nvPicPr>
          <p:cNvPr id="5" name="图片 4" descr="草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55" y="6113780"/>
            <a:ext cx="2621280" cy="7696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2384" y="-38786"/>
            <a:ext cx="2708910" cy="1106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b="1" dirty="0">
                <a:solidFill>
                  <a:srgbClr val="175DB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练一练</a:t>
            </a:r>
            <a:endParaRPr lang="zh-CN" altLang="en-US" sz="6600" b="1" dirty="0">
              <a:solidFill>
                <a:srgbClr val="175DB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0350" y="1269365"/>
            <a:ext cx="101809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1</a:t>
            </a:r>
            <a:r>
              <a:rPr lang="zh-CN" altLang="en-US" sz="4400"/>
              <a:t>、平行四边形土地的底是</a:t>
            </a:r>
            <a:r>
              <a:rPr lang="en-US" altLang="zh-CN" sz="4400"/>
              <a:t>6m</a:t>
            </a:r>
            <a:r>
              <a:rPr lang="zh-CN" altLang="en-US" sz="4400"/>
              <a:t>，高是</a:t>
            </a:r>
            <a:r>
              <a:rPr lang="en-US" altLang="zh-CN" sz="4400"/>
              <a:t>4m</a:t>
            </a:r>
            <a:r>
              <a:rPr lang="zh-CN" altLang="en-US" sz="4400"/>
              <a:t>，      它的面积是多少？</a:t>
            </a:r>
            <a:endParaRPr lang="zh-CN" altLang="en-US" sz="4400"/>
          </a:p>
        </p:txBody>
      </p:sp>
      <p:sp>
        <p:nvSpPr>
          <p:cNvPr id="11" name="文本框 10"/>
          <p:cNvSpPr txBox="1"/>
          <p:nvPr/>
        </p:nvSpPr>
        <p:spPr>
          <a:xfrm>
            <a:off x="818515" y="2915920"/>
            <a:ext cx="2932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6504940" y="2915920"/>
            <a:ext cx="3602355" cy="15335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平行四边形的面积_First_Frame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4940" y="-52705"/>
            <a:ext cx="12264390" cy="6936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14" y="276772"/>
            <a:ext cx="2672936" cy="711001"/>
          </a:xfrm>
          <a:prstGeom prst="rect">
            <a:avLst/>
          </a:prstGeom>
        </p:spPr>
      </p:pic>
      <p:pic>
        <p:nvPicPr>
          <p:cNvPr id="5" name="图片 4" descr="草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55" y="6113780"/>
            <a:ext cx="2621280" cy="7696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7174" y="-52756"/>
            <a:ext cx="2708910" cy="1106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b="1" dirty="0">
                <a:solidFill>
                  <a:srgbClr val="175DB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练一练</a:t>
            </a:r>
            <a:endParaRPr lang="zh-CN" altLang="en-US" sz="6600" b="1" dirty="0">
              <a:solidFill>
                <a:srgbClr val="175DB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030" y="1266825"/>
            <a:ext cx="1030097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2</a:t>
            </a:r>
            <a:r>
              <a:rPr lang="zh-CN" altLang="en-US" sz="4400"/>
              <a:t>、要在一块平行四边形空地上种草坪。</a:t>
            </a:r>
            <a:r>
              <a:rPr lang="en-US" altLang="zh-CN" sz="4400"/>
              <a:t>1</a:t>
            </a:r>
            <a:r>
              <a:rPr lang="zh-CN" altLang="en-US" sz="4400"/>
              <a:t>平方米草坪的价格是</a:t>
            </a:r>
            <a:r>
              <a:rPr lang="en-US" altLang="zh-CN" sz="4400"/>
              <a:t>12</a:t>
            </a:r>
            <a:r>
              <a:rPr lang="zh-CN" altLang="en-US" sz="4400"/>
              <a:t>元。种这片草坪需要多少元？</a:t>
            </a:r>
            <a:endParaRPr lang="zh-CN" altLang="en-US" sz="4400"/>
          </a:p>
        </p:txBody>
      </p:sp>
      <p:sp>
        <p:nvSpPr>
          <p:cNvPr id="11" name="文本框 10"/>
          <p:cNvSpPr txBox="1"/>
          <p:nvPr/>
        </p:nvSpPr>
        <p:spPr>
          <a:xfrm>
            <a:off x="818515" y="2915920"/>
            <a:ext cx="2932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4205605" y="3510280"/>
            <a:ext cx="2362200" cy="253301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rot="5400000">
            <a:off x="4206240" y="4715510"/>
            <a:ext cx="1659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12.5m</a:t>
            </a:r>
            <a:endParaRPr lang="en-US" altLang="zh-CN" sz="3200"/>
          </a:p>
        </p:txBody>
      </p:sp>
      <p:cxnSp>
        <p:nvCxnSpPr>
          <p:cNvPr id="26" name="直接连接符 25"/>
          <p:cNvCxnSpPr/>
          <p:nvPr/>
        </p:nvCxnSpPr>
        <p:spPr>
          <a:xfrm>
            <a:off x="4744720" y="3510280"/>
            <a:ext cx="10160" cy="260985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 22"/>
          <p:cNvSpPr/>
          <p:nvPr/>
        </p:nvSpPr>
        <p:spPr>
          <a:xfrm rot="5400000">
            <a:off x="4721860" y="5859780"/>
            <a:ext cx="205740" cy="160655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1720" y="6240780"/>
            <a:ext cx="822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7m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平行四边形的面积_First_Frame_看图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-52705"/>
            <a:ext cx="12264390" cy="6936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14" y="276772"/>
            <a:ext cx="2672936" cy="711001"/>
          </a:xfrm>
          <a:prstGeom prst="rect">
            <a:avLst/>
          </a:prstGeom>
        </p:spPr>
      </p:pic>
      <p:pic>
        <p:nvPicPr>
          <p:cNvPr id="5" name="图片 4" descr="草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55" y="6113780"/>
            <a:ext cx="2621280" cy="7696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655" y="988060"/>
            <a:ext cx="97478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一个平行四边形，面积是</a:t>
            </a:r>
            <a:r>
              <a:rPr lang="en-US" altLang="zh-CN" sz="4400">
                <a:solidFill>
                  <a:srgbClr val="FF0000"/>
                </a:solidFill>
              </a:rPr>
              <a:t>24</a:t>
            </a:r>
            <a:r>
              <a:rPr lang="zh-CN" altLang="en-US" sz="4400"/>
              <a:t>平方厘米，请你猜一猜它的</a:t>
            </a:r>
            <a:r>
              <a:rPr lang="zh-CN" altLang="en-US" sz="4400">
                <a:solidFill>
                  <a:srgbClr val="FF0000"/>
                </a:solidFill>
              </a:rPr>
              <a:t>底</a:t>
            </a:r>
            <a:r>
              <a:rPr lang="zh-CN" altLang="en-US" sz="4400"/>
              <a:t>和</a:t>
            </a:r>
            <a:r>
              <a:rPr lang="zh-CN" altLang="en-US" sz="4400">
                <a:solidFill>
                  <a:srgbClr val="FF0000"/>
                </a:solidFill>
              </a:rPr>
              <a:t>高</a:t>
            </a:r>
            <a:r>
              <a:rPr lang="zh-CN" altLang="en-US" sz="4400"/>
              <a:t>各是多少？</a:t>
            </a:r>
            <a:endParaRPr lang="zh-CN" altLang="en-US" sz="4400"/>
          </a:p>
        </p:txBody>
      </p:sp>
      <p:sp>
        <p:nvSpPr>
          <p:cNvPr id="11" name="文本框 10"/>
          <p:cNvSpPr txBox="1"/>
          <p:nvPr/>
        </p:nvSpPr>
        <p:spPr>
          <a:xfrm>
            <a:off x="818515" y="2915920"/>
            <a:ext cx="2932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7174" y="-52756"/>
            <a:ext cx="2708910" cy="1106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6600" b="1" dirty="0">
                <a:solidFill>
                  <a:srgbClr val="175DB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练一练</a:t>
            </a:r>
            <a:endParaRPr lang="zh-CN" altLang="en-US" sz="6600" b="1" dirty="0">
              <a:solidFill>
                <a:srgbClr val="175DB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32</Paragraphs>
  <Slides>5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黑体</vt:lpstr>
      <vt:lpstr>幼圆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高原的氧</cp:lastModifiedBy>
  <cp:revision>4</cp:revision>
  <dcterms:created xsi:type="dcterms:W3CDTF">2018-03-01T02:03:00Z</dcterms:created>
  <dcterms:modified xsi:type="dcterms:W3CDTF">2018-11-03T22:45:37Z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