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60" r:id="rId4"/>
    <p:sldId id="259" r:id="rId5"/>
    <p:sldId id="265" r:id="rId6"/>
    <p:sldId id="266" r:id="rId7"/>
    <p:sldId id="261" r:id="rId8"/>
    <p:sldId id="262" r:id="rId9"/>
    <p:sldId id="263" r:id="rId10"/>
    <p:sldId id="267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6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83A943-F89D-4FE1-9A6A-702E0145D671}" type="datetimeFigureOut">
              <a:rPr lang="zh-CN" altLang="en-US" smtClean="0"/>
              <a:t>2018/11/3/Sat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04BDAD-7D9F-4996-9284-207C603AE5E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04BDAD-7D9F-4996-9284-207C603AE5EE}" type="slidenum">
              <a:rPr lang="zh-CN" altLang="en-US" smtClean="0"/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E055F-1741-42D0-9E63-AE90F410CB0E}" type="datetimeFigureOut">
              <a:rPr lang="zh-CN" altLang="en-US" smtClean="0"/>
              <a:pPr/>
              <a:t>2018/11/3/Sat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06C71-F35C-4541-9A22-27404BDFFB5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E055F-1741-42D0-9E63-AE90F410CB0E}" type="datetimeFigureOut">
              <a:rPr lang="zh-CN" altLang="en-US" smtClean="0"/>
              <a:pPr/>
              <a:t>2018/11/3/Sat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06C71-F35C-4541-9A22-27404BDFFB5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E055F-1741-42D0-9E63-AE90F410CB0E}" type="datetimeFigureOut">
              <a:rPr lang="zh-CN" altLang="en-US" smtClean="0"/>
              <a:pPr/>
              <a:t>2018/11/3/Sat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06C71-F35C-4541-9A22-27404BDFFB5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E055F-1741-42D0-9E63-AE90F410CB0E}" type="datetimeFigureOut">
              <a:rPr lang="zh-CN" altLang="en-US" smtClean="0"/>
              <a:pPr/>
              <a:t>2018/11/3/Sat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06C71-F35C-4541-9A22-27404BDFFB5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E055F-1741-42D0-9E63-AE90F410CB0E}" type="datetimeFigureOut">
              <a:rPr lang="zh-CN" altLang="en-US" smtClean="0"/>
              <a:pPr/>
              <a:t>2018/11/3/Sat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06C71-F35C-4541-9A22-27404BDFFB5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E055F-1741-42D0-9E63-AE90F410CB0E}" type="datetimeFigureOut">
              <a:rPr lang="zh-CN" altLang="en-US" smtClean="0"/>
              <a:pPr/>
              <a:t>2018/11/3/Sat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06C71-F35C-4541-9A22-27404BDFFB5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E055F-1741-42D0-9E63-AE90F410CB0E}" type="datetimeFigureOut">
              <a:rPr lang="zh-CN" altLang="en-US" smtClean="0"/>
              <a:pPr/>
              <a:t>2018/11/3/Sat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06C71-F35C-4541-9A22-27404BDFFB5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E055F-1741-42D0-9E63-AE90F410CB0E}" type="datetimeFigureOut">
              <a:rPr lang="zh-CN" altLang="en-US" smtClean="0"/>
              <a:pPr/>
              <a:t>2018/11/3/Sat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06C71-F35C-4541-9A22-27404BDFFB5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E055F-1741-42D0-9E63-AE90F410CB0E}" type="datetimeFigureOut">
              <a:rPr lang="zh-CN" altLang="en-US" smtClean="0"/>
              <a:pPr/>
              <a:t>2018/11/3/Sat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06C71-F35C-4541-9A22-27404BDFFB5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E055F-1741-42D0-9E63-AE90F410CB0E}" type="datetimeFigureOut">
              <a:rPr lang="zh-CN" altLang="en-US" smtClean="0"/>
              <a:pPr/>
              <a:t>2018/11/3/Sat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06C71-F35C-4541-9A22-27404BDFFB5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E055F-1741-42D0-9E63-AE90F410CB0E}" type="datetimeFigureOut">
              <a:rPr lang="zh-CN" altLang="en-US" smtClean="0"/>
              <a:pPr/>
              <a:t>2018/11/3/Sat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06C71-F35C-4541-9A22-27404BDFFB5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5E055F-1741-42D0-9E63-AE90F410CB0E}" type="datetimeFigureOut">
              <a:rPr lang="zh-CN" altLang="en-US" smtClean="0"/>
              <a:pPr/>
              <a:t>2018/11/3/Sat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06C71-F35C-4541-9A22-27404BDFFB5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7491" name="图片 447490" descr="luxun3三味书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81525" y="2073274"/>
            <a:ext cx="4176713" cy="4524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7493" name="文本框 447492"/>
          <p:cNvSpPr txBox="1">
            <a:spLocks noChangeArrowheads="1"/>
          </p:cNvSpPr>
          <p:nvPr/>
        </p:nvSpPr>
        <p:spPr bwMode="auto">
          <a:xfrm>
            <a:off x="7092280" y="1268760"/>
            <a:ext cx="144016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 dirty="0">
                <a:solidFill>
                  <a:srgbClr val="008000"/>
                </a:solidFill>
                <a:ea typeface="华文行楷" pitchFamily="2" charset="-122"/>
              </a:rPr>
              <a:t>鲁迅</a:t>
            </a:r>
          </a:p>
        </p:txBody>
      </p:sp>
      <p:pic>
        <p:nvPicPr>
          <p:cNvPr id="8" name="Picture 3" descr="C:\Documents and Settings\Ann\My Documents\我的文件\教案\从百草园到三味书屋\图片\蜜蜂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340768"/>
            <a:ext cx="4176464" cy="4680520"/>
          </a:xfrm>
          <a:prstGeom prst="rect">
            <a:avLst/>
          </a:prstGeom>
          <a:noFill/>
        </p:spPr>
      </p:pic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1259632" y="404664"/>
            <a:ext cx="6840538" cy="2170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5400" b="1" dirty="0">
                <a:solidFill>
                  <a:srgbClr val="008000"/>
                </a:solidFill>
                <a:ea typeface="华文行楷" pitchFamily="2" charset="-122"/>
              </a:rPr>
              <a:t>从</a:t>
            </a:r>
            <a:r>
              <a:rPr lang="zh-CN" altLang="en-US" sz="5400" b="1" dirty="0" smtClean="0">
                <a:solidFill>
                  <a:srgbClr val="008000"/>
                </a:solidFill>
                <a:ea typeface="华文行楷" pitchFamily="2" charset="-122"/>
              </a:rPr>
              <a:t>百草园到三味书屋</a:t>
            </a:r>
          </a:p>
          <a:p>
            <a:pPr>
              <a:spcBef>
                <a:spcPct val="50000"/>
              </a:spcBef>
            </a:pPr>
            <a:endParaRPr lang="zh-CN" altLang="en-US" sz="5400" b="1" dirty="0">
              <a:solidFill>
                <a:srgbClr val="008000"/>
              </a:solidFill>
              <a:ea typeface="华文行楷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7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47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749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1124744"/>
            <a:ext cx="15696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dirty="0" smtClean="0"/>
              <a:t>小结：</a:t>
            </a:r>
            <a:endParaRPr lang="zh-CN" alt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1475656" y="1844824"/>
            <a:ext cx="669674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 smtClean="0"/>
              <a:t>          </a:t>
            </a:r>
            <a:r>
              <a:rPr lang="zh-CN" altLang="en-US" sz="2000" dirty="0" smtClean="0"/>
              <a:t>本文写于</a:t>
            </a:r>
            <a:r>
              <a:rPr lang="en-US" altLang="zh-CN" sz="2000" dirty="0" smtClean="0"/>
              <a:t>1926</a:t>
            </a:r>
            <a:r>
              <a:rPr lang="zh-CN" altLang="en-US" sz="2000" dirty="0" smtClean="0"/>
              <a:t>年，这是鲁迅人生充满变动，心情“空洞、芜杂”的一年，所以“想在纷扰中寻出一点闲静来”，他把目光投向了旧事，</a:t>
            </a:r>
            <a:r>
              <a:rPr lang="zh-CN" altLang="en-US" sz="2000" dirty="0" smtClean="0"/>
              <a:t>“</a:t>
            </a:r>
            <a:r>
              <a:rPr lang="zh-CN" altLang="en-US" sz="2000" dirty="0" smtClean="0"/>
              <a:t>希望借旧事来寻求慰藉”，虽然文中</a:t>
            </a:r>
            <a:r>
              <a:rPr lang="zh-CN" altLang="en-US" sz="2000" dirty="0" smtClean="0"/>
              <a:t>写到私塾生活的</a:t>
            </a:r>
            <a:r>
              <a:rPr lang="zh-CN" altLang="en-US" sz="2000" dirty="0" smtClean="0"/>
              <a:t>呆板、枯燥，但</a:t>
            </a:r>
            <a:r>
              <a:rPr lang="zh-CN" altLang="en-US" sz="2000" dirty="0" smtClean="0">
                <a:solidFill>
                  <a:srgbClr val="FF0000"/>
                </a:solidFill>
              </a:rPr>
              <a:t>借回忆儿童、少年时代的快乐生活，派遣内心的苦闷</a:t>
            </a:r>
            <a:r>
              <a:rPr lang="zh-CN" altLang="en-US" sz="2000" dirty="0" smtClean="0">
                <a:solidFill>
                  <a:srgbClr val="FF0000"/>
                </a:solidFill>
              </a:rPr>
              <a:t>情怀才是本文初衷。所以三味书屋生活不仅仅是单一的枯燥压抑，它应该是承接了百草园的快乐，只是这里的快乐不再无拘无束、自由自在了，但同样令作者回味无穷。</a:t>
            </a:r>
            <a:endParaRPr lang="zh-CN" altLang="en-US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百草园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836712"/>
            <a:ext cx="2520280" cy="5688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矩形 3"/>
          <p:cNvSpPr/>
          <p:nvPr/>
        </p:nvSpPr>
        <p:spPr>
          <a:xfrm>
            <a:off x="3131840" y="908720"/>
            <a:ext cx="237626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4400" b="1" dirty="0" smtClean="0">
                <a:solidFill>
                  <a:prstClr val="black"/>
                </a:solidFill>
                <a:latin typeface="宋体"/>
              </a:rPr>
              <a:t>百草园</a:t>
            </a:r>
            <a:endParaRPr lang="zh-CN" altLang="en-US" sz="4400" b="1" dirty="0">
              <a:solidFill>
                <a:prstClr val="black"/>
              </a:solidFill>
              <a:latin typeface="宋体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48064" y="980728"/>
            <a:ext cx="2954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b="1" dirty="0" smtClean="0">
                <a:latin typeface="+mn-ea"/>
              </a:rPr>
              <a:t>——</a:t>
            </a:r>
            <a:r>
              <a:rPr lang="zh-CN" altLang="en-US" sz="3600" b="1" dirty="0" smtClean="0">
                <a:latin typeface="+mn-ea"/>
              </a:rPr>
              <a:t>我的</a:t>
            </a:r>
            <a:r>
              <a:rPr lang="zh-CN" altLang="en-US" sz="3600" b="1" dirty="0" smtClean="0">
                <a:solidFill>
                  <a:srgbClr val="FF0000"/>
                </a:solidFill>
                <a:latin typeface="+mn-ea"/>
              </a:rPr>
              <a:t>乐园</a:t>
            </a:r>
            <a:endParaRPr lang="zh-CN" altLang="en-US" sz="3600" b="1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31840" y="2132856"/>
            <a:ext cx="34163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 smtClean="0">
                <a:latin typeface="+mn-ea"/>
              </a:rPr>
              <a:t>有趣的景物（</a:t>
            </a:r>
            <a:r>
              <a:rPr lang="zh-CN" altLang="en-US" sz="2800" b="1" dirty="0" smtClean="0">
                <a:solidFill>
                  <a:srgbClr val="FF0000"/>
                </a:solidFill>
                <a:latin typeface="+mn-ea"/>
              </a:rPr>
              <a:t>乐景</a:t>
            </a:r>
            <a:r>
              <a:rPr lang="zh-CN" altLang="en-US" sz="2800" b="1" dirty="0" smtClean="0">
                <a:latin typeface="+mn-ea"/>
              </a:rPr>
              <a:t>）</a:t>
            </a:r>
            <a:endParaRPr lang="zh-CN" altLang="en-US" sz="2800" b="1" dirty="0">
              <a:latin typeface="+mn-ea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31840" y="2996952"/>
            <a:ext cx="59298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 smtClean="0"/>
              <a:t>听闻的传说（美女的故事）（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乐闻</a:t>
            </a:r>
            <a:r>
              <a:rPr lang="zh-CN" altLang="en-US" sz="2800" b="1" dirty="0" smtClean="0"/>
              <a:t>）</a:t>
            </a:r>
            <a:endParaRPr lang="zh-CN" altLang="en-US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131840" y="3789040"/>
            <a:ext cx="37753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 smtClean="0"/>
              <a:t>冬天雪地捕鸟（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乐事</a:t>
            </a:r>
            <a:r>
              <a:rPr lang="zh-CN" altLang="en-US" sz="2800" b="1" dirty="0" smtClean="0"/>
              <a:t>）</a:t>
            </a:r>
            <a:endParaRPr lang="zh-CN" alt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764704"/>
            <a:ext cx="698477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 smtClean="0">
                <a:latin typeface="宋体" pitchFamily="2" charset="-122"/>
                <a:ea typeface="宋体" pitchFamily="2" charset="-122"/>
              </a:rPr>
              <a:t>    </a:t>
            </a:r>
            <a:r>
              <a:rPr lang="zh-CN" altLang="en-US" sz="2400" b="1" dirty="0" smtClean="0">
                <a:latin typeface="宋体" pitchFamily="2" charset="-122"/>
                <a:ea typeface="宋体" pitchFamily="2" charset="-122"/>
              </a:rPr>
              <a:t>我</a:t>
            </a:r>
            <a:r>
              <a:rPr lang="zh-CN" altLang="en-US" sz="2400" b="1" dirty="0" smtClean="0">
                <a:latin typeface="宋体" pitchFamily="2" charset="-122"/>
                <a:ea typeface="宋体" pitchFamily="2" charset="-122"/>
              </a:rPr>
              <a:t>不知道为什么家里的人要将我送进书塾里去了，而且还是全城中称为</a:t>
            </a:r>
            <a:r>
              <a:rPr lang="zh-CN" altLang="en-US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最严厉的书塾</a:t>
            </a:r>
            <a:r>
              <a:rPr lang="zh-CN" altLang="en-US" sz="2400" b="1" dirty="0" smtClean="0">
                <a:latin typeface="宋体" pitchFamily="2" charset="-122"/>
                <a:ea typeface="宋体" pitchFamily="2" charset="-122"/>
              </a:rPr>
              <a:t>。也许是因为拔何首乌毁了泥墙罢，也许是因为将砖头抛到间壁的梁家去了罢，也许是因为站在石井栏上跳下来罢，</a:t>
            </a:r>
            <a:r>
              <a:rPr lang="en-US" altLang="zh-CN" sz="2400" b="1" dirty="0" smtClean="0">
                <a:latin typeface="宋体" pitchFamily="2" charset="-122"/>
                <a:ea typeface="宋体" pitchFamily="2" charset="-122"/>
              </a:rPr>
              <a:t>……</a:t>
            </a:r>
            <a:r>
              <a:rPr lang="zh-CN" altLang="en-US" sz="2400" b="1" dirty="0" smtClean="0">
                <a:latin typeface="宋体" pitchFamily="2" charset="-122"/>
                <a:ea typeface="宋体" pitchFamily="2" charset="-122"/>
              </a:rPr>
              <a:t>都无从知道。总而言之：我将不能常到百草园了。</a:t>
            </a:r>
            <a:r>
              <a:rPr lang="en-US" altLang="zh-CN" sz="2400" b="1" dirty="0" smtClean="0">
                <a:latin typeface="宋体" pitchFamily="2" charset="-122"/>
                <a:ea typeface="宋体" pitchFamily="2" charset="-122"/>
              </a:rPr>
              <a:t>Ade</a:t>
            </a:r>
            <a:r>
              <a:rPr lang="zh-CN" altLang="en-US" sz="2400" b="1" dirty="0" smtClean="0">
                <a:latin typeface="宋体" pitchFamily="2" charset="-122"/>
                <a:ea typeface="宋体" pitchFamily="2" charset="-122"/>
              </a:rPr>
              <a:t>，我的蟋蟀们！</a:t>
            </a:r>
            <a:r>
              <a:rPr lang="en-US" altLang="zh-CN" sz="2400" b="1" dirty="0" smtClean="0">
                <a:latin typeface="宋体" pitchFamily="2" charset="-122"/>
                <a:ea typeface="宋体" pitchFamily="2" charset="-122"/>
              </a:rPr>
              <a:t>Ade</a:t>
            </a:r>
            <a:r>
              <a:rPr lang="zh-CN" altLang="en-US" sz="2400" b="1" dirty="0" smtClean="0">
                <a:latin typeface="宋体" pitchFamily="2" charset="-122"/>
                <a:ea typeface="宋体" pitchFamily="2" charset="-122"/>
              </a:rPr>
              <a:t>，我的覆盆子们和木莲们！</a:t>
            </a:r>
            <a:endParaRPr lang="zh-CN" altLang="en-US" sz="2400" b="1" dirty="0"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7584" y="4797152"/>
            <a:ext cx="81195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对百草园的眷恋与不舍，对去三味书屋的不情愿。</a:t>
            </a:r>
            <a:endParaRPr lang="zh-CN" altLang="en-US" sz="2800" b="1" dirty="0">
              <a:solidFill>
                <a:srgbClr val="FF0000"/>
              </a:solidFill>
              <a:latin typeface="宋体" pitchFamily="2" charset="-122"/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324611" descr="sanweishuw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692696"/>
            <a:ext cx="3657600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683568" y="764704"/>
            <a:ext cx="244169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400" b="1" dirty="0" smtClean="0"/>
              <a:t>三味书屋</a:t>
            </a:r>
            <a:endParaRPr lang="zh-CN" altLang="en-US" sz="4400" b="1" dirty="0"/>
          </a:p>
        </p:txBody>
      </p:sp>
      <p:sp>
        <p:nvSpPr>
          <p:cNvPr id="5" name="矩形 4"/>
          <p:cNvSpPr/>
          <p:nvPr/>
        </p:nvSpPr>
        <p:spPr>
          <a:xfrm>
            <a:off x="539552" y="2132856"/>
            <a:ext cx="410445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 smtClean="0"/>
              <a:t>         </a:t>
            </a:r>
            <a:r>
              <a:rPr lang="zh-CN" altLang="en-US" sz="2400" b="1" dirty="0" smtClean="0"/>
              <a:t>在三味书屋作者会有怎样的体验和感受呢？三味书屋的</a:t>
            </a:r>
            <a:r>
              <a:rPr lang="zh-CN" altLang="en-US" sz="2400" b="1" dirty="0" smtClean="0"/>
              <a:t>生活</a:t>
            </a:r>
            <a:r>
              <a:rPr lang="zh-CN" altLang="en-US" sz="2400" b="1" dirty="0" smtClean="0"/>
              <a:t>是否是他所担心的那样呢？</a:t>
            </a:r>
            <a:endParaRPr lang="zh-CN" alt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luxun3三味书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52737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3635896" y="0"/>
            <a:ext cx="366583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b="1" dirty="0" smtClean="0"/>
              <a:t>三味书屋</a:t>
            </a:r>
            <a:endParaRPr lang="zh-CN" altLang="en-US" sz="4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851920" y="908720"/>
            <a:ext cx="44935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/>
              <a:t>三味</a:t>
            </a:r>
            <a:r>
              <a:rPr lang="zh-CN" altLang="en-US" sz="2400" b="1" dirty="0" smtClean="0"/>
              <a:t>书屋的环境和入学时的礼节</a:t>
            </a:r>
            <a:endParaRPr lang="zh-CN" altLang="en-US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923928" y="1484784"/>
            <a:ext cx="468052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 smtClean="0"/>
              <a:t>           </a:t>
            </a:r>
            <a:r>
              <a:rPr lang="zh-CN" altLang="en-US" sz="2400" dirty="0" smtClean="0"/>
              <a:t>出门</a:t>
            </a:r>
            <a:r>
              <a:rPr lang="zh-CN" altLang="en-US" sz="2400" dirty="0" smtClean="0"/>
              <a:t>向东，不上半里，走过一道石桥，便是我的先生的家了。从一扇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黑油的竹门</a:t>
            </a:r>
            <a:r>
              <a:rPr lang="zh-CN" altLang="en-US" sz="2400" dirty="0" smtClean="0"/>
              <a:t>进去，第三间是书房。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中间挂着一块扁道</a:t>
            </a:r>
            <a:r>
              <a:rPr lang="zh-CN" altLang="en-US" sz="2400" dirty="0" smtClean="0"/>
              <a:t>：三味书屋；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扁下面是一幅画</a:t>
            </a:r>
            <a:r>
              <a:rPr lang="zh-CN" altLang="en-US" sz="2400" dirty="0" smtClean="0"/>
              <a:t>，画着一只很肥大的梅花鹿伏在古树下。没有孔子牌位，我们便对着那扁和鹿行礼。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第一次</a:t>
            </a:r>
            <a:r>
              <a:rPr lang="zh-CN" altLang="en-US" sz="2400" dirty="0" smtClean="0"/>
              <a:t>算是拜孔子，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第二次</a:t>
            </a:r>
            <a:r>
              <a:rPr lang="zh-CN" altLang="en-US" sz="2400" dirty="0" smtClean="0"/>
              <a:t>算是拜先生</a:t>
            </a:r>
            <a:r>
              <a:rPr lang="zh-CN" altLang="en-US" sz="2400" dirty="0" smtClean="0"/>
              <a:t>。         </a:t>
            </a:r>
            <a:endParaRPr lang="zh-CN" alt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6660232" y="260648"/>
            <a:ext cx="20517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</a:rPr>
              <a:t>严肃和拘束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476672"/>
            <a:ext cx="366583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b="1" dirty="0" smtClean="0"/>
              <a:t>学习内容</a:t>
            </a:r>
            <a:endParaRPr lang="zh-CN" altLang="en-US" sz="4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043608" y="1340768"/>
            <a:ext cx="53142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dirty="0" smtClean="0">
                <a:latin typeface="宋体" pitchFamily="2" charset="-122"/>
                <a:ea typeface="宋体" pitchFamily="2" charset="-122"/>
              </a:rPr>
              <a:t>1</a:t>
            </a:r>
            <a:r>
              <a:rPr lang="zh-CN" altLang="en-US" sz="3200" dirty="0" smtClean="0">
                <a:latin typeface="宋体" pitchFamily="2" charset="-122"/>
                <a:ea typeface="宋体" pitchFamily="2" charset="-122"/>
              </a:rPr>
              <a:t>、</a:t>
            </a:r>
            <a:r>
              <a:rPr lang="zh-CN" altLang="en-US" sz="3200" b="1" dirty="0" smtClean="0">
                <a:latin typeface="宋体" pitchFamily="2" charset="-122"/>
                <a:ea typeface="宋体" pitchFamily="2" charset="-122"/>
              </a:rPr>
              <a:t>让人是懂非懂的文言文：</a:t>
            </a:r>
            <a:endParaRPr lang="zh-CN" altLang="en-US" sz="3200" b="1" dirty="0"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47664" y="2276872"/>
            <a:ext cx="65527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latin typeface="宋体" pitchFamily="2" charset="-122"/>
                <a:ea typeface="宋体" pitchFamily="2" charset="-122"/>
              </a:rPr>
              <a:t>①</a:t>
            </a:r>
            <a:r>
              <a:rPr lang="zh-CN" altLang="en-US" dirty="0" smtClean="0">
                <a:latin typeface="宋体" pitchFamily="2" charset="-122"/>
                <a:ea typeface="宋体" pitchFamily="2" charset="-122"/>
              </a:rPr>
              <a:t>有</a:t>
            </a:r>
            <a:r>
              <a:rPr lang="zh-CN" altLang="en-US" dirty="0" smtClean="0">
                <a:latin typeface="宋体" pitchFamily="2" charset="-122"/>
                <a:ea typeface="宋体" pitchFamily="2" charset="-122"/>
              </a:rPr>
              <a:t>念“仁远乎哉我欲仁斯仁至矣”的，有念“笑人齿缺曰狗窦大开”的，有念“上九潜龙勿用”的，有念“厥土下上上错厥贡苞茅橘柚”</a:t>
            </a:r>
            <a:r>
              <a:rPr lang="zh-CN" altLang="en-US" dirty="0" smtClean="0">
                <a:latin typeface="宋体" pitchFamily="2" charset="-122"/>
                <a:ea typeface="宋体" pitchFamily="2" charset="-122"/>
              </a:rPr>
              <a:t>的</a:t>
            </a:r>
            <a:r>
              <a:rPr lang="en-US" altLang="zh-CN" dirty="0" smtClean="0">
                <a:latin typeface="宋体" pitchFamily="2" charset="-122"/>
                <a:ea typeface="宋体" pitchFamily="2" charset="-122"/>
              </a:rPr>
              <a:t>.</a:t>
            </a:r>
            <a:endParaRPr lang="zh-CN" altLang="en-US" dirty="0"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47664" y="3212976"/>
            <a:ext cx="6552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latin typeface="宋体" pitchFamily="2" charset="-122"/>
                <a:ea typeface="宋体" pitchFamily="2" charset="-122"/>
              </a:rPr>
              <a:t>② “铁如意，指挥倜傥，一座皆惊呢～～；金叵罗，颠倒淋漓噫，千杯未</a:t>
            </a:r>
            <a:r>
              <a:rPr lang="zh-CN" altLang="en-US" dirty="0" smtClean="0">
                <a:latin typeface="宋体" pitchFamily="2" charset="-122"/>
                <a:ea typeface="宋体" pitchFamily="2" charset="-122"/>
              </a:rPr>
              <a:t>醉嗬</a:t>
            </a:r>
            <a:r>
              <a:rPr lang="en-US" altLang="zh-CN" dirty="0" smtClean="0">
                <a:latin typeface="宋体" pitchFamily="2" charset="-122"/>
                <a:ea typeface="宋体" pitchFamily="2" charset="-122"/>
              </a:rPr>
              <a:t>……”</a:t>
            </a:r>
            <a:endParaRPr lang="zh-CN" altLang="en-US" dirty="0"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43608" y="3933056"/>
            <a:ext cx="61350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 smtClean="0">
                <a:latin typeface="宋体" pitchFamily="2" charset="-122"/>
                <a:ea typeface="宋体" pitchFamily="2" charset="-122"/>
              </a:rPr>
              <a:t>2</a:t>
            </a:r>
            <a:r>
              <a:rPr lang="zh-CN" altLang="en-US" sz="3200" b="1" dirty="0" smtClean="0">
                <a:latin typeface="宋体" pitchFamily="2" charset="-122"/>
                <a:ea typeface="宋体" pitchFamily="2" charset="-122"/>
              </a:rPr>
              <a:t>、不回答“怪哉”之类的问题：</a:t>
            </a:r>
            <a:endParaRPr lang="zh-CN" altLang="en-US" sz="3200" b="1" dirty="0"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47664" y="4653136"/>
            <a:ext cx="64087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“先生，‘怪哉’这虫，是怎么一回事？</a:t>
            </a:r>
            <a:r>
              <a:rPr lang="en-US" altLang="zh-CN" dirty="0" smtClean="0"/>
              <a:t>……”</a:t>
            </a:r>
            <a:r>
              <a:rPr lang="zh-CN" altLang="en-US" dirty="0" smtClean="0"/>
              <a:t>我上了生书，将要退下来的时候，赶忙问。</a:t>
            </a:r>
          </a:p>
          <a:p>
            <a:r>
              <a:rPr lang="zh-CN" altLang="en-US" dirty="0" smtClean="0"/>
              <a:t>“不知道！”他似乎很不高兴，脸上还有</a:t>
            </a:r>
            <a:r>
              <a:rPr lang="zh-CN" altLang="en-US" dirty="0" smtClean="0">
                <a:solidFill>
                  <a:srgbClr val="FF0000"/>
                </a:solidFill>
              </a:rPr>
              <a:t>怒色</a:t>
            </a:r>
            <a:r>
              <a:rPr lang="zh-CN" altLang="en-US" dirty="0" smtClean="0"/>
              <a:t>了。</a:t>
            </a:r>
            <a:endParaRPr lang="zh-CN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347864" y="620688"/>
            <a:ext cx="41520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 smtClean="0">
                <a:solidFill>
                  <a:srgbClr val="FF0000"/>
                </a:solidFill>
              </a:rPr>
              <a:t>枯燥乏味，令人感到压抑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shoujingw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764704"/>
            <a:ext cx="3419872" cy="54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矩形 2"/>
          <p:cNvSpPr/>
          <p:nvPr/>
        </p:nvSpPr>
        <p:spPr>
          <a:xfrm>
            <a:off x="539552" y="836712"/>
            <a:ext cx="244810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zh-CN" altLang="en-US" sz="4400" b="1" dirty="0" smtClean="0">
                <a:solidFill>
                  <a:prstClr val="black"/>
                </a:solidFill>
              </a:rPr>
              <a:t>三味书屋</a:t>
            </a:r>
            <a:endParaRPr lang="zh-CN" altLang="en-US" sz="4400" b="1" dirty="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 flipH="1">
            <a:off x="539552" y="1988840"/>
            <a:ext cx="4464497" cy="2245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 smtClean="0"/>
              <a:t>         默读课文，请圈画出作者对三味书屋的老师的相关描写，并思考</a:t>
            </a:r>
            <a:r>
              <a:rPr lang="zh-CN" altLang="en-US" sz="2400" b="1" dirty="0" smtClean="0"/>
              <a:t>：寿镜吾</a:t>
            </a:r>
            <a:r>
              <a:rPr lang="zh-CN" altLang="en-US" sz="2400" b="1" dirty="0" smtClean="0"/>
              <a:t>先生是一个怎样的人？作者对其的态度如何？</a:t>
            </a:r>
            <a:endParaRPr lang="zh-CN" alt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404664"/>
            <a:ext cx="275748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b="1" dirty="0" smtClean="0"/>
              <a:t>寿镜吾先生</a:t>
            </a:r>
            <a:endParaRPr lang="zh-CN" alt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827584" y="1772816"/>
            <a:ext cx="8064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latin typeface="宋体" pitchFamily="2" charset="-122"/>
                <a:ea typeface="宋体" pitchFamily="2" charset="-122"/>
              </a:rPr>
              <a:t>1</a:t>
            </a:r>
            <a:r>
              <a:rPr lang="zh-CN" altLang="en-US" sz="2400" dirty="0" smtClean="0">
                <a:latin typeface="宋体" pitchFamily="2" charset="-122"/>
                <a:ea typeface="宋体" pitchFamily="2" charset="-122"/>
              </a:rPr>
              <a:t>、先生便</a:t>
            </a:r>
            <a:r>
              <a:rPr lang="zh-CN" altLang="en-US" sz="2400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和蔼</a:t>
            </a:r>
            <a:r>
              <a:rPr lang="zh-CN" altLang="en-US" sz="2400" dirty="0" smtClean="0">
                <a:latin typeface="宋体" pitchFamily="2" charset="-122"/>
                <a:ea typeface="宋体" pitchFamily="2" charset="-122"/>
              </a:rPr>
              <a:t>地在一旁答礼。他是一个高而瘦的老人，须发都花白了，还</a:t>
            </a:r>
            <a:r>
              <a:rPr lang="zh-CN" altLang="en-US" sz="2400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戴着大眼镜</a:t>
            </a:r>
            <a:r>
              <a:rPr lang="zh-CN" altLang="en-US" sz="2400" dirty="0" smtClean="0">
                <a:latin typeface="宋体" pitchFamily="2" charset="-122"/>
                <a:ea typeface="宋体" pitchFamily="2" charset="-122"/>
              </a:rPr>
              <a:t>。</a:t>
            </a:r>
            <a:endParaRPr lang="zh-CN" altLang="en-US" sz="2400" dirty="0"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7584" y="4653136"/>
            <a:ext cx="71096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smtClean="0">
                <a:latin typeface="宋体" pitchFamily="2" charset="-122"/>
                <a:ea typeface="宋体" pitchFamily="2" charset="-122"/>
              </a:rPr>
              <a:t>4</a:t>
            </a:r>
            <a:r>
              <a:rPr lang="zh-CN" altLang="en-US" sz="2400" dirty="0" smtClean="0">
                <a:latin typeface="宋体" pitchFamily="2" charset="-122"/>
                <a:ea typeface="宋体" pitchFamily="2" charset="-122"/>
              </a:rPr>
              <a:t>、</a:t>
            </a:r>
            <a:r>
              <a:rPr lang="zh-CN" altLang="en-US" sz="2400" dirty="0" smtClean="0">
                <a:latin typeface="宋体" pitchFamily="2" charset="-122"/>
                <a:ea typeface="宋体" pitchFamily="2" charset="-122"/>
              </a:rPr>
              <a:t>先生最初这几天对我</a:t>
            </a:r>
            <a:r>
              <a:rPr lang="zh-CN" altLang="en-US" sz="2400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很严厉</a:t>
            </a:r>
            <a:r>
              <a:rPr lang="zh-CN" altLang="en-US" sz="2400" dirty="0" smtClean="0">
                <a:latin typeface="宋体" pitchFamily="2" charset="-122"/>
                <a:ea typeface="宋体" pitchFamily="2" charset="-122"/>
              </a:rPr>
              <a:t>，后来却</a:t>
            </a:r>
            <a:r>
              <a:rPr lang="zh-CN" altLang="en-US" sz="2400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好起来</a:t>
            </a:r>
            <a:r>
              <a:rPr lang="zh-CN" altLang="en-US" sz="2400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了</a:t>
            </a:r>
            <a:r>
              <a:rPr lang="zh-CN" altLang="en-US" sz="2400" dirty="0" smtClean="0">
                <a:latin typeface="宋体" pitchFamily="2" charset="-122"/>
                <a:ea typeface="宋体" pitchFamily="2" charset="-122"/>
              </a:rPr>
              <a:t>。</a:t>
            </a:r>
            <a:endParaRPr lang="zh-CN" altLang="en-US" sz="2400" dirty="0"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7584" y="2780928"/>
            <a:ext cx="8064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latin typeface="宋体" pitchFamily="2" charset="-122"/>
                <a:ea typeface="宋体" pitchFamily="2" charset="-122"/>
              </a:rPr>
              <a:t>2</a:t>
            </a:r>
            <a:r>
              <a:rPr lang="zh-CN" altLang="en-US" sz="2400" dirty="0" smtClean="0">
                <a:latin typeface="宋体" pitchFamily="2" charset="-122"/>
                <a:ea typeface="宋体" pitchFamily="2" charset="-122"/>
              </a:rPr>
              <a:t>、</a:t>
            </a:r>
            <a:r>
              <a:rPr lang="zh-CN" altLang="en-US" sz="2400" dirty="0" smtClean="0">
                <a:latin typeface="宋体" pitchFamily="2" charset="-122"/>
                <a:ea typeface="宋体" pitchFamily="2" charset="-122"/>
              </a:rPr>
              <a:t>他有一条戒尺，但是</a:t>
            </a:r>
            <a:r>
              <a:rPr lang="zh-CN" altLang="en-US" sz="2400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不常用</a:t>
            </a:r>
            <a:r>
              <a:rPr lang="zh-CN" altLang="en-US" sz="2400" dirty="0" smtClean="0">
                <a:latin typeface="宋体" pitchFamily="2" charset="-122"/>
                <a:ea typeface="宋体" pitchFamily="2" charset="-122"/>
              </a:rPr>
              <a:t>，也有罚跪的规矩，但也</a:t>
            </a:r>
            <a:r>
              <a:rPr lang="zh-CN" altLang="en-US" sz="2400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不常用</a:t>
            </a:r>
            <a:r>
              <a:rPr lang="zh-CN" altLang="en-US" sz="2400" dirty="0" smtClean="0">
                <a:latin typeface="宋体" pitchFamily="2" charset="-122"/>
                <a:ea typeface="宋体" pitchFamily="2" charset="-122"/>
              </a:rPr>
              <a:t>，普通总不过瞪几眼，大声道：</a:t>
            </a:r>
            <a:r>
              <a:rPr lang="en-US" altLang="zh-CN" sz="2400" dirty="0" smtClean="0">
                <a:latin typeface="宋体" pitchFamily="2" charset="-122"/>
                <a:ea typeface="宋体" pitchFamily="2" charset="-122"/>
              </a:rPr>
              <a:t>——“</a:t>
            </a:r>
            <a:r>
              <a:rPr lang="zh-CN" altLang="en-US" sz="2400" dirty="0" smtClean="0">
                <a:latin typeface="宋体" pitchFamily="2" charset="-122"/>
                <a:ea typeface="宋体" pitchFamily="2" charset="-122"/>
              </a:rPr>
              <a:t>读书！”</a:t>
            </a:r>
          </a:p>
          <a:p>
            <a:endParaRPr lang="zh-CN" altLang="en-US" sz="2400" dirty="0"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27584" y="3717032"/>
            <a:ext cx="7992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latin typeface="宋体" pitchFamily="2" charset="-122"/>
                <a:ea typeface="宋体" pitchFamily="2" charset="-122"/>
              </a:rPr>
              <a:t>3</a:t>
            </a:r>
            <a:r>
              <a:rPr lang="zh-CN" altLang="en-US" sz="2400" dirty="0" smtClean="0">
                <a:latin typeface="宋体" pitchFamily="2" charset="-122"/>
                <a:ea typeface="宋体" pitchFamily="2" charset="-122"/>
              </a:rPr>
              <a:t>、他</a:t>
            </a:r>
            <a:r>
              <a:rPr lang="zh-CN" altLang="en-US" sz="2400" dirty="0" smtClean="0">
                <a:latin typeface="宋体" pitchFamily="2" charset="-122"/>
                <a:ea typeface="宋体" pitchFamily="2" charset="-122"/>
              </a:rPr>
              <a:t>总是</a:t>
            </a:r>
            <a:r>
              <a:rPr lang="zh-CN" altLang="en-US" sz="2400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微笑</a:t>
            </a:r>
            <a:r>
              <a:rPr lang="zh-CN" altLang="en-US" sz="2400" dirty="0" smtClean="0">
                <a:latin typeface="宋体" pitchFamily="2" charset="-122"/>
                <a:ea typeface="宋体" pitchFamily="2" charset="-122"/>
              </a:rPr>
              <a:t>起来，而且</a:t>
            </a:r>
            <a:r>
              <a:rPr lang="zh-CN" altLang="en-US" sz="2400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将头仰起，摇着</a:t>
            </a:r>
            <a:r>
              <a:rPr lang="zh-CN" altLang="en-US" sz="2400" dirty="0" smtClean="0">
                <a:latin typeface="宋体" pitchFamily="2" charset="-122"/>
                <a:ea typeface="宋体" pitchFamily="2" charset="-122"/>
              </a:rPr>
              <a:t>，向后面</a:t>
            </a:r>
            <a:r>
              <a:rPr lang="zh-CN" altLang="en-US" sz="2400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拗过去</a:t>
            </a:r>
            <a:r>
              <a:rPr lang="zh-CN" altLang="en-US" sz="2400" dirty="0" smtClean="0">
                <a:latin typeface="宋体" pitchFamily="2" charset="-122"/>
                <a:ea typeface="宋体" pitchFamily="2" charset="-122"/>
              </a:rPr>
              <a:t>，</a:t>
            </a:r>
            <a:r>
              <a:rPr lang="zh-CN" altLang="en-US" sz="2400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拗过去</a:t>
            </a:r>
            <a:r>
              <a:rPr lang="zh-CN" altLang="en-US" sz="2400" dirty="0" smtClean="0">
                <a:latin typeface="宋体" pitchFamily="2" charset="-122"/>
                <a:ea typeface="宋体" pitchFamily="2" charset="-122"/>
              </a:rPr>
              <a:t>。</a:t>
            </a:r>
            <a:endParaRPr lang="zh-CN" altLang="en-US" sz="2400" dirty="0"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691680" y="1124744"/>
            <a:ext cx="63001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和蔼，严而不厉、方正，质朴，</a:t>
            </a:r>
            <a:r>
              <a:rPr lang="zh-CN" altLang="en-US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博学的宿儒</a:t>
            </a:r>
            <a:endParaRPr lang="zh-CN" altLang="en-US" sz="2400" b="1" dirty="0">
              <a:solidFill>
                <a:prstClr val="black"/>
              </a:solidFill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71600" y="5373216"/>
            <a:ext cx="685315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 smtClean="0"/>
              <a:t>我对先生的态度是十分</a:t>
            </a:r>
            <a:r>
              <a:rPr lang="zh-CN" altLang="en-US" sz="4400" b="1" dirty="0" smtClean="0">
                <a:solidFill>
                  <a:srgbClr val="FF0000"/>
                </a:solidFill>
              </a:rPr>
              <a:t>恭敬</a:t>
            </a:r>
            <a:r>
              <a:rPr lang="zh-CN" altLang="en-US" sz="3600" b="1" dirty="0" smtClean="0"/>
              <a:t>的。</a:t>
            </a:r>
            <a:endParaRPr lang="zh-CN" alt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764704"/>
            <a:ext cx="20377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 smtClean="0">
                <a:latin typeface="宋体" pitchFamily="2" charset="-122"/>
                <a:ea typeface="宋体" pitchFamily="2" charset="-122"/>
              </a:rPr>
              <a:t>学习生活</a:t>
            </a:r>
            <a:endParaRPr lang="zh-CN" altLang="en-US" sz="3600" b="1" dirty="0"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87624" y="1700808"/>
            <a:ext cx="67687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latin typeface="宋体" pitchFamily="2" charset="-122"/>
                <a:ea typeface="宋体" pitchFamily="2" charset="-122"/>
              </a:rPr>
              <a:t>1</a:t>
            </a:r>
            <a:r>
              <a:rPr lang="zh-CN" altLang="en-US" sz="2400" b="1" dirty="0" smtClean="0">
                <a:latin typeface="宋体" pitchFamily="2" charset="-122"/>
                <a:ea typeface="宋体" pitchFamily="2" charset="-122"/>
              </a:rPr>
              <a:t>、爬上花坛去</a:t>
            </a:r>
            <a:r>
              <a:rPr lang="zh-CN" altLang="en-US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折腊梅花</a:t>
            </a:r>
            <a:r>
              <a:rPr lang="zh-CN" altLang="en-US" sz="2400" b="1" dirty="0" smtClean="0">
                <a:latin typeface="宋体" pitchFamily="2" charset="-122"/>
                <a:ea typeface="宋体" pitchFamily="2" charset="-122"/>
              </a:rPr>
              <a:t>，在地上或桂花树上</a:t>
            </a:r>
            <a:r>
              <a:rPr lang="zh-CN" altLang="en-US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寻蝉蜕</a:t>
            </a:r>
            <a:r>
              <a:rPr lang="zh-CN" altLang="en-US" sz="2400" b="1" dirty="0" smtClean="0">
                <a:latin typeface="宋体" pitchFamily="2" charset="-122"/>
                <a:ea typeface="宋体" pitchFamily="2" charset="-122"/>
              </a:rPr>
              <a:t>。最好的工作是</a:t>
            </a:r>
            <a:r>
              <a:rPr lang="zh-CN" altLang="en-US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捉了苍蝇喂</a:t>
            </a:r>
            <a:r>
              <a:rPr lang="zh-CN" altLang="en-US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蚂蚁</a:t>
            </a:r>
            <a:r>
              <a:rPr lang="zh-CN" altLang="en-US" sz="2400" b="1" dirty="0" smtClean="0">
                <a:latin typeface="宋体" pitchFamily="2" charset="-122"/>
                <a:ea typeface="宋体" pitchFamily="2" charset="-122"/>
              </a:rPr>
              <a:t>。</a:t>
            </a:r>
            <a:endParaRPr lang="zh-CN" altLang="en-US" sz="2400" b="1" dirty="0"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87624" y="2780928"/>
            <a:ext cx="67687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latin typeface="宋体" pitchFamily="2" charset="-122"/>
                <a:ea typeface="宋体" pitchFamily="2" charset="-122"/>
              </a:rPr>
              <a:t>2</a:t>
            </a:r>
            <a:r>
              <a:rPr lang="zh-CN" altLang="en-US" sz="2400" b="1" dirty="0" smtClean="0">
                <a:latin typeface="宋体" pitchFamily="2" charset="-122"/>
                <a:ea typeface="宋体" pitchFamily="2" charset="-122"/>
              </a:rPr>
              <a:t>、先生</a:t>
            </a:r>
            <a:r>
              <a:rPr lang="zh-CN" altLang="en-US" sz="2400" b="1" dirty="0" smtClean="0">
                <a:latin typeface="宋体" pitchFamily="2" charset="-122"/>
                <a:ea typeface="宋体" pitchFamily="2" charset="-122"/>
              </a:rPr>
              <a:t>自己也念书。后来，我们的声音便</a:t>
            </a:r>
            <a:r>
              <a:rPr lang="zh-CN" altLang="en-US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低下去</a:t>
            </a:r>
            <a:r>
              <a:rPr lang="zh-CN" altLang="en-US" sz="2400" b="1" dirty="0" smtClean="0">
                <a:latin typeface="宋体" pitchFamily="2" charset="-122"/>
                <a:ea typeface="宋体" pitchFamily="2" charset="-122"/>
              </a:rPr>
              <a:t>，</a:t>
            </a:r>
            <a:r>
              <a:rPr lang="zh-CN" altLang="en-US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静下去</a:t>
            </a:r>
            <a:r>
              <a:rPr lang="zh-CN" altLang="en-US" sz="2400" b="1" dirty="0" smtClean="0">
                <a:latin typeface="宋体" pitchFamily="2" charset="-122"/>
                <a:ea typeface="宋体" pitchFamily="2" charset="-122"/>
              </a:rPr>
              <a:t>了，</a:t>
            </a:r>
            <a:r>
              <a:rPr lang="zh-CN" altLang="en-US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只有他还大声朗读</a:t>
            </a:r>
            <a:r>
              <a:rPr lang="zh-CN" altLang="en-US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着</a:t>
            </a:r>
            <a:r>
              <a:rPr lang="zh-CN" altLang="en-US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。</a:t>
            </a:r>
            <a:endParaRPr lang="zh-CN" altLang="en-US" sz="2400" b="1" dirty="0">
              <a:solidFill>
                <a:srgbClr val="FF0000"/>
              </a:solidFill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87624" y="3789040"/>
            <a:ext cx="67687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latin typeface="宋体" pitchFamily="2" charset="-122"/>
                <a:ea typeface="宋体" pitchFamily="2" charset="-122"/>
              </a:rPr>
              <a:t>3</a:t>
            </a:r>
            <a:r>
              <a:rPr lang="zh-CN" altLang="en-US" sz="2400" b="1" dirty="0" smtClean="0">
                <a:latin typeface="宋体" pitchFamily="2" charset="-122"/>
                <a:ea typeface="宋体" pitchFamily="2" charset="-122"/>
              </a:rPr>
              <a:t>、先生</a:t>
            </a:r>
            <a:r>
              <a:rPr lang="zh-CN" altLang="en-US" sz="2400" b="1" dirty="0" smtClean="0">
                <a:latin typeface="宋体" pitchFamily="2" charset="-122"/>
                <a:ea typeface="宋体" pitchFamily="2" charset="-122"/>
              </a:rPr>
              <a:t>读书入神的时候，于我们是很相宜的。有几个便</a:t>
            </a:r>
            <a:r>
              <a:rPr lang="zh-CN" altLang="en-US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用纸糊的盔甲套在指甲上做戏</a:t>
            </a:r>
            <a:r>
              <a:rPr lang="zh-CN" altLang="en-US" sz="2400" b="1" dirty="0" smtClean="0">
                <a:latin typeface="宋体" pitchFamily="2" charset="-122"/>
                <a:ea typeface="宋体" pitchFamily="2" charset="-122"/>
              </a:rPr>
              <a:t>。我是</a:t>
            </a:r>
            <a:r>
              <a:rPr lang="zh-CN" altLang="en-US" sz="2400" b="1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画画</a:t>
            </a:r>
            <a:r>
              <a:rPr lang="zh-CN" altLang="en-US" sz="2400" b="1" dirty="0" smtClean="0">
                <a:latin typeface="宋体" pitchFamily="2" charset="-122"/>
                <a:ea typeface="宋体" pitchFamily="2" charset="-122"/>
              </a:rPr>
              <a:t>儿，</a:t>
            </a:r>
            <a:endParaRPr lang="zh-CN" altLang="en-US" sz="2400" b="1" dirty="0"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87824" y="764704"/>
            <a:ext cx="2954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——</a:t>
            </a:r>
            <a:r>
              <a:rPr lang="zh-CN" altLang="en-US" sz="3600" dirty="0" smtClean="0">
                <a:solidFill>
                  <a:srgbClr val="FF0000"/>
                </a:solidFill>
                <a:latin typeface="宋体" pitchFamily="2" charset="-122"/>
                <a:ea typeface="宋体" pitchFamily="2" charset="-122"/>
              </a:rPr>
              <a:t>轻松愉快</a:t>
            </a:r>
            <a:endParaRPr lang="zh-CN" altLang="en-US" sz="3600" dirty="0">
              <a:solidFill>
                <a:srgbClr val="FF0000"/>
              </a:solidFill>
              <a:latin typeface="宋体" pitchFamily="2" charset="-122"/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dirty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832</Words>
  <Application>Microsoft Office PowerPoint</Application>
  <PresentationFormat>全屏显示(4:3)</PresentationFormat>
  <Paragraphs>40</Paragraphs>
  <Slides>10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1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</vt:vector>
  </TitlesOfParts>
  <Company>User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User</dc:creator>
  <cp:lastModifiedBy>User</cp:lastModifiedBy>
  <cp:revision>2</cp:revision>
  <dcterms:created xsi:type="dcterms:W3CDTF">2018-11-03T10:36:43Z</dcterms:created>
  <dcterms:modified xsi:type="dcterms:W3CDTF">2018-11-03T14:42:53Z</dcterms:modified>
</cp:coreProperties>
</file>