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59" r:id="rId5"/>
    <p:sldId id="265" r:id="rId6"/>
    <p:sldId id="266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3A943-F89D-4FE1-9A6A-702E0145D671}" type="datetimeFigureOut">
              <a:rPr lang="zh-CN" altLang="en-US" smtClean="0"/>
              <a:t>2018/11/3/Sat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4BDAD-7D9F-4996-9284-207C603AE5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4BDAD-7D9F-4996-9284-207C603AE5EE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E055F-1741-42D0-9E63-AE90F410CB0E}" type="datetimeFigureOut">
              <a:rPr lang="zh-CN" altLang="en-US" smtClean="0"/>
              <a:pPr/>
              <a:t>2018/11/3/Sat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6C71-F35C-4541-9A22-27404BDFFB5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7491" name="图片 447490" descr="luxun3三味书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1525" y="2073274"/>
            <a:ext cx="4176713" cy="452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7493" name="文本框 447492"/>
          <p:cNvSpPr txBox="1">
            <a:spLocks noChangeArrowheads="1"/>
          </p:cNvSpPr>
          <p:nvPr/>
        </p:nvSpPr>
        <p:spPr bwMode="auto">
          <a:xfrm>
            <a:off x="7092280" y="1268760"/>
            <a:ext cx="1440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8000"/>
                </a:solidFill>
                <a:ea typeface="华文行楷" pitchFamily="2" charset="-122"/>
              </a:rPr>
              <a:t>鲁迅</a:t>
            </a:r>
          </a:p>
        </p:txBody>
      </p:sp>
      <p:pic>
        <p:nvPicPr>
          <p:cNvPr id="8" name="Picture 3" descr="C:\Documents and Settings\Ann\My Documents\我的文件\教案\从百草园到三味书屋\图片\蜜蜂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340768"/>
            <a:ext cx="4176464" cy="4680520"/>
          </a:xfrm>
          <a:prstGeom prst="rect">
            <a:avLst/>
          </a:prstGeom>
          <a:noFill/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59632" y="404664"/>
            <a:ext cx="6840538" cy="217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5400" b="1" dirty="0">
                <a:solidFill>
                  <a:srgbClr val="008000"/>
                </a:solidFill>
                <a:ea typeface="华文行楷" pitchFamily="2" charset="-122"/>
              </a:rPr>
              <a:t>从</a:t>
            </a:r>
            <a:r>
              <a:rPr lang="zh-CN" altLang="en-US" sz="5400" b="1" dirty="0" smtClean="0">
                <a:solidFill>
                  <a:srgbClr val="008000"/>
                </a:solidFill>
                <a:ea typeface="华文行楷" pitchFamily="2" charset="-122"/>
              </a:rPr>
              <a:t>百草园到三味书屋</a:t>
            </a:r>
          </a:p>
          <a:p>
            <a:pPr>
              <a:spcBef>
                <a:spcPct val="50000"/>
              </a:spcBef>
            </a:pPr>
            <a:endParaRPr lang="zh-CN" altLang="en-US" sz="5400" b="1" dirty="0">
              <a:solidFill>
                <a:srgbClr val="008000"/>
              </a:solidFill>
              <a:ea typeface="华文行楷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2474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小结：</a:t>
            </a:r>
            <a:endParaRPr lang="zh-CN" alt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844824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          </a:t>
            </a:r>
            <a:r>
              <a:rPr lang="zh-CN" altLang="en-US" sz="2000" dirty="0" smtClean="0"/>
              <a:t>本文写于</a:t>
            </a:r>
            <a:r>
              <a:rPr lang="en-US" altLang="zh-CN" sz="2000" dirty="0" smtClean="0"/>
              <a:t>1926</a:t>
            </a:r>
            <a:r>
              <a:rPr lang="zh-CN" altLang="en-US" sz="2000" dirty="0" smtClean="0"/>
              <a:t>年，这是鲁迅人生充满变动，心情“空洞、芜杂”的一年，所以“想在纷扰中寻出一点闲静来”，他把目光投向了旧事，</a:t>
            </a:r>
            <a:r>
              <a:rPr lang="zh-CN" altLang="en-US" sz="2000" dirty="0" smtClean="0"/>
              <a:t>“</a:t>
            </a:r>
            <a:r>
              <a:rPr lang="zh-CN" altLang="en-US" sz="2000" dirty="0" smtClean="0"/>
              <a:t>希望借旧事来寻求慰藉”，虽然文中</a:t>
            </a:r>
            <a:r>
              <a:rPr lang="zh-CN" altLang="en-US" sz="2000" dirty="0" smtClean="0"/>
              <a:t>写到私塾生活的</a:t>
            </a:r>
            <a:r>
              <a:rPr lang="zh-CN" altLang="en-US" sz="2000" dirty="0" smtClean="0"/>
              <a:t>呆板、枯燥，但</a:t>
            </a:r>
            <a:r>
              <a:rPr lang="zh-CN" altLang="en-US" sz="2000" dirty="0" smtClean="0">
                <a:solidFill>
                  <a:srgbClr val="FF0000"/>
                </a:solidFill>
              </a:rPr>
              <a:t>借回忆儿童、少年时代的快乐生活，派遣内心的苦闷</a:t>
            </a:r>
            <a:r>
              <a:rPr lang="zh-CN" altLang="en-US" sz="2000" dirty="0" smtClean="0">
                <a:solidFill>
                  <a:srgbClr val="FF0000"/>
                </a:solidFill>
              </a:rPr>
              <a:t>情怀才是本文初衷。所以三味书屋生活不仅仅是单一的枯燥压抑，它应该是承接了百草园的快乐，只是这里的快乐不再无拘无束、自由自在了，但同样令作者回味无穷。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百草园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836712"/>
            <a:ext cx="2520280" cy="5688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3131840" y="908720"/>
            <a:ext cx="23762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4400" b="1" dirty="0" smtClean="0">
                <a:solidFill>
                  <a:prstClr val="black"/>
                </a:solidFill>
                <a:latin typeface="宋体"/>
              </a:rPr>
              <a:t>百草园</a:t>
            </a:r>
            <a:endParaRPr lang="zh-CN" altLang="en-US" sz="4400" b="1" dirty="0">
              <a:solidFill>
                <a:prstClr val="black"/>
              </a:solidFill>
              <a:latin typeface="宋体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980728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latin typeface="+mn-ea"/>
              </a:rPr>
              <a:t>——</a:t>
            </a:r>
            <a:r>
              <a:rPr lang="zh-CN" altLang="en-US" sz="3600" b="1" dirty="0" smtClean="0">
                <a:latin typeface="+mn-ea"/>
              </a:rPr>
              <a:t>我的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乐园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840" y="2132856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latin typeface="+mn-ea"/>
              </a:rPr>
              <a:t>有趣的景物（</a:t>
            </a:r>
            <a:r>
              <a:rPr lang="zh-CN" altLang="en-US" sz="2800" b="1" dirty="0" smtClean="0">
                <a:solidFill>
                  <a:srgbClr val="FF0000"/>
                </a:solidFill>
                <a:latin typeface="+mn-ea"/>
              </a:rPr>
              <a:t>乐景</a:t>
            </a:r>
            <a:r>
              <a:rPr lang="zh-CN" altLang="en-US" sz="2800" b="1" dirty="0" smtClean="0">
                <a:latin typeface="+mn-ea"/>
              </a:rPr>
              <a:t>）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840" y="2996952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听闻的传说（美女的故事）（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乐闻</a:t>
            </a:r>
            <a:r>
              <a:rPr lang="zh-CN" altLang="en-US" sz="2800" b="1" dirty="0" smtClean="0"/>
              <a:t>）</a:t>
            </a:r>
            <a:endParaRPr lang="zh-CN" alt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3789040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/>
              <a:t>冬天雪地捕鸟（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乐事</a:t>
            </a:r>
            <a:r>
              <a:rPr lang="zh-CN" altLang="en-US" sz="2800" b="1" dirty="0" smtClean="0"/>
              <a:t>）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69847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我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不知道为什么家里的人要将我送进书塾里去了，而且还是全城中称为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最严厉的书塾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。也许是因为拔何首乌毁了泥墙罢，也许是因为将砖头抛到间壁的梁家去了罢，也许是因为站在石井栏上跳下来罢，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……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都无从知道。总而言之：我将不能常到百草园了。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Ade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，我的蟋蟀们！</a:t>
            </a:r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Ade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，我的覆盆子们和木莲们！</a:t>
            </a: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4797152"/>
            <a:ext cx="81195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对百草园的眷恋与不舍，对去三味书屋的不情愿。</a:t>
            </a:r>
            <a:endParaRPr lang="zh-CN" altLang="en-US" sz="28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324611" descr="sanweishuw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92696"/>
            <a:ext cx="365760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83568" y="764704"/>
            <a:ext cx="24416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/>
              <a:t>三味书屋</a:t>
            </a:r>
            <a:endParaRPr lang="zh-CN" altLang="en-US" sz="4400" b="1" dirty="0"/>
          </a:p>
        </p:txBody>
      </p:sp>
      <p:sp>
        <p:nvSpPr>
          <p:cNvPr id="5" name="矩形 4"/>
          <p:cNvSpPr/>
          <p:nvPr/>
        </p:nvSpPr>
        <p:spPr>
          <a:xfrm>
            <a:off x="539552" y="2132856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        </a:t>
            </a:r>
            <a:r>
              <a:rPr lang="zh-CN" altLang="en-US" sz="2400" b="1" dirty="0" smtClean="0"/>
              <a:t>在三味书屋作者会有怎样的体验和感受呢？三味书屋的</a:t>
            </a:r>
            <a:r>
              <a:rPr lang="zh-CN" altLang="en-US" sz="2400" b="1" dirty="0" smtClean="0"/>
              <a:t>生活</a:t>
            </a:r>
            <a:r>
              <a:rPr lang="zh-CN" altLang="en-US" sz="2400" b="1" dirty="0" smtClean="0"/>
              <a:t>是否是他所担心的那样呢？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luxun3三味书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273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635896" y="0"/>
            <a:ext cx="3665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三味书屋</a:t>
            </a:r>
            <a:endParaRPr lang="zh-CN" alt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908720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三味</a:t>
            </a:r>
            <a:r>
              <a:rPr lang="zh-CN" altLang="en-US" sz="2400" b="1" dirty="0" smtClean="0"/>
              <a:t>书屋的环境和入学时的礼节</a:t>
            </a:r>
            <a:endParaRPr lang="zh-CN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1484784"/>
            <a:ext cx="46805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/>
              <a:t>           </a:t>
            </a:r>
            <a:r>
              <a:rPr lang="zh-CN" altLang="en-US" sz="2400" dirty="0" smtClean="0"/>
              <a:t>出门</a:t>
            </a:r>
            <a:r>
              <a:rPr lang="zh-CN" altLang="en-US" sz="2400" dirty="0" smtClean="0"/>
              <a:t>向东，不上半里，走过一道石桥，便是我的先生的家了。从一扇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黑油的竹门</a:t>
            </a:r>
            <a:r>
              <a:rPr lang="zh-CN" altLang="en-US" sz="2400" dirty="0" smtClean="0"/>
              <a:t>进去，第三间是书房。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中间挂着一块扁道</a:t>
            </a:r>
            <a:r>
              <a:rPr lang="zh-CN" altLang="en-US" sz="2400" dirty="0" smtClean="0"/>
              <a:t>：三味书屋；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扁下面是一幅画</a:t>
            </a:r>
            <a:r>
              <a:rPr lang="zh-CN" altLang="en-US" sz="2400" dirty="0" smtClean="0"/>
              <a:t>，画着一只很肥大的梅花鹿伏在古树下。没有孔子牌位，我们便对着那扁和鹿行礼。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第一次</a:t>
            </a:r>
            <a:r>
              <a:rPr lang="zh-CN" altLang="en-US" sz="2400" dirty="0" smtClean="0"/>
              <a:t>算是拜孔子，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第二次</a:t>
            </a:r>
            <a:r>
              <a:rPr lang="zh-CN" altLang="en-US" sz="2400" dirty="0" smtClean="0"/>
              <a:t>算是拜先生</a:t>
            </a:r>
            <a:r>
              <a:rPr lang="zh-CN" altLang="en-US" sz="2400" dirty="0" smtClean="0"/>
              <a:t>。         </a:t>
            </a:r>
            <a:endParaRPr lang="zh-CN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660232" y="260648"/>
            <a:ext cx="205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严肃和拘束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3665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学习内容</a:t>
            </a:r>
            <a:endParaRPr lang="zh-CN" alt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340768"/>
            <a:ext cx="5314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3200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让人是懂非懂的文言文：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227687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①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有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念“仁远乎哉我欲仁斯仁至矣”的，有念“笑人齿缺曰狗窦大开”的，有念“上九潜龙勿用”的，有念“厥土下上上错厥贡苞茅橘柚”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的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.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212976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② “铁如意，指挥倜傥，一座皆惊呢～～；金叵罗，颠倒淋漓噫，千杯未</a:t>
            </a:r>
            <a:r>
              <a:rPr lang="zh-CN" altLang="en-US" dirty="0" smtClean="0">
                <a:latin typeface="宋体" pitchFamily="2" charset="-122"/>
                <a:ea typeface="宋体" pitchFamily="2" charset="-122"/>
              </a:rPr>
              <a:t>醉嗬</a:t>
            </a:r>
            <a:r>
              <a:rPr lang="en-US" altLang="zh-CN" dirty="0" smtClean="0">
                <a:latin typeface="宋体" pitchFamily="2" charset="-122"/>
                <a:ea typeface="宋体" pitchFamily="2" charset="-122"/>
              </a:rPr>
              <a:t>……”</a:t>
            </a:r>
            <a:endParaRPr lang="zh-CN" altLang="en-US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3933056"/>
            <a:ext cx="6135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3200" b="1" dirty="0" smtClean="0">
                <a:latin typeface="宋体" pitchFamily="2" charset="-122"/>
                <a:ea typeface="宋体" pitchFamily="2" charset="-122"/>
              </a:rPr>
              <a:t>、不回答“怪哉”之类的问题：</a:t>
            </a:r>
            <a:endParaRPr lang="zh-CN" altLang="en-US" sz="32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47664" y="4653136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“先生，‘怪哉’这虫，是怎么一回事？</a:t>
            </a:r>
            <a:r>
              <a:rPr lang="en-US" altLang="zh-CN" dirty="0" smtClean="0"/>
              <a:t>……”</a:t>
            </a:r>
            <a:r>
              <a:rPr lang="zh-CN" altLang="en-US" dirty="0" smtClean="0"/>
              <a:t>我上了生书，将要退下来的时候，赶忙问。</a:t>
            </a:r>
          </a:p>
          <a:p>
            <a:r>
              <a:rPr lang="zh-CN" altLang="en-US" dirty="0" smtClean="0"/>
              <a:t>“不知道！”他似乎很不高兴，脸上还有</a:t>
            </a:r>
            <a:r>
              <a:rPr lang="zh-CN" altLang="en-US" dirty="0" smtClean="0">
                <a:solidFill>
                  <a:srgbClr val="FF0000"/>
                </a:solidFill>
              </a:rPr>
              <a:t>怒色</a:t>
            </a:r>
            <a:r>
              <a:rPr lang="zh-CN" altLang="en-US" dirty="0" smtClean="0"/>
              <a:t>了。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620688"/>
            <a:ext cx="4152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枯燥乏味，令人感到压抑</a:t>
            </a:r>
            <a:endParaRPr lang="zh-CN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shoujingw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764704"/>
            <a:ext cx="3419872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539552" y="836712"/>
            <a:ext cx="2448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sz="4400" b="1" dirty="0" smtClean="0">
                <a:solidFill>
                  <a:prstClr val="black"/>
                </a:solidFill>
              </a:rPr>
              <a:t>三味书屋</a:t>
            </a:r>
            <a:endParaRPr lang="zh-CN" altLang="en-US" sz="4400" b="1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539552" y="1988840"/>
            <a:ext cx="4464497" cy="2245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/>
              <a:t>         默读课文，请圈画出作者对三味书屋的老师的相关描写，并思考</a:t>
            </a:r>
            <a:r>
              <a:rPr lang="zh-CN" altLang="en-US" sz="2400" b="1" dirty="0" smtClean="0"/>
              <a:t>：寿镜吾</a:t>
            </a:r>
            <a:r>
              <a:rPr lang="zh-CN" altLang="en-US" sz="2400" b="1" dirty="0" smtClean="0"/>
              <a:t>先生是一个怎样的人？作者对其的态度如何？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27574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b="1" dirty="0" smtClean="0"/>
              <a:t>寿镜吾先生</a:t>
            </a:r>
            <a:endParaRPr lang="zh-CN" alt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、先生便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和蔼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地在一旁答礼。他是一个高而瘦的老人，须发都花白了，还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戴着大眼镜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653136"/>
            <a:ext cx="7109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先生最初这几天对我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很严厉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，后来却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好起来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了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278092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他有一条戒尺，但是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不常用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，也有罚跪的规矩，但也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不常用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，普通总不过瞪几眼，大声道：</a:t>
            </a:r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——“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读书！”</a:t>
            </a:r>
          </a:p>
          <a:p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37170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、他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总是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微笑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起来，而且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将头仰起，摇着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，向后面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拗过去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sz="24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拗过去</a:t>
            </a:r>
            <a:r>
              <a:rPr lang="zh-CN" altLang="en-US" sz="2400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400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91680" y="1124744"/>
            <a:ext cx="6300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和蔼，严而不厉、方正，质朴，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博学的宿儒</a:t>
            </a:r>
            <a:endParaRPr lang="zh-CN" altLang="en-US" sz="2400" b="1" dirty="0">
              <a:solidFill>
                <a:prstClr val="black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5373216"/>
            <a:ext cx="68531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/>
              <a:t>我对先生的态度是十分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恭敬</a:t>
            </a:r>
            <a:r>
              <a:rPr lang="zh-CN" altLang="en-US" sz="3600" b="1" dirty="0" smtClean="0"/>
              <a:t>的。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764704"/>
            <a:ext cx="2037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latin typeface="宋体" pitchFamily="2" charset="-122"/>
                <a:ea typeface="宋体" pitchFamily="2" charset="-122"/>
              </a:rPr>
              <a:t>学习生活</a:t>
            </a:r>
            <a:endParaRPr lang="zh-CN" altLang="en-US" sz="36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700808"/>
            <a:ext cx="6768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、爬上花坛去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折腊梅花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，在地上或桂花树上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寻蝉蜕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。最好的工作是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捉了苍蝇喂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蚂蚁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2780928"/>
            <a:ext cx="6768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、先生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自己也念书。后来，我们的声音便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低下去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，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静下去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了，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只有他还大声朗读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着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。</a:t>
            </a:r>
            <a:endParaRPr lang="zh-CN" altLang="en-US" sz="2400" b="1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3789040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、先生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读书入神的时候，于我们是很相宜的。有几个便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用纸糊的盔甲套在指甲上做戏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。我是</a:t>
            </a:r>
            <a:r>
              <a:rPr lang="zh-CN" altLang="en-US" sz="24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画画</a:t>
            </a:r>
            <a:r>
              <a:rPr lang="zh-CN" altLang="en-US" sz="2400" b="1" dirty="0" smtClean="0">
                <a:latin typeface="宋体" pitchFamily="2" charset="-122"/>
                <a:ea typeface="宋体" pitchFamily="2" charset="-122"/>
              </a:rPr>
              <a:t>儿，</a:t>
            </a:r>
            <a:endParaRPr lang="zh-CN" altLang="en-US" sz="2400" b="1" dirty="0"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7824" y="764704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——</a:t>
            </a:r>
            <a:r>
              <a:rPr lang="zh-CN" altLang="en-US" sz="3600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轻松愉快</a:t>
            </a:r>
            <a:endParaRPr lang="zh-CN" altLang="en-US" sz="3600" dirty="0">
              <a:solidFill>
                <a:srgbClr val="FF0000"/>
              </a:solidFill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832</Words>
  <Application>Microsoft Office PowerPoint</Application>
  <PresentationFormat>全屏显示(4:3)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User</cp:lastModifiedBy>
  <cp:revision>2</cp:revision>
  <dcterms:created xsi:type="dcterms:W3CDTF">2018-11-03T10:36:43Z</dcterms:created>
  <dcterms:modified xsi:type="dcterms:W3CDTF">2018-11-03T14:42:53Z</dcterms:modified>
</cp:coreProperties>
</file>