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内容占位符 4" descr="1403111708387ea33ea57ab204"/>
          <p:cNvPicPr>
            <a:picLocks noChangeAspect="1"/>
          </p:cNvPicPr>
          <p:nvPr/>
        </p:nvPicPr>
        <p:blipFill>
          <a:blip r:embed="rId1"/>
          <a:srcRect l="4353" t="34426" r="4899" b="16852"/>
          <a:stretch>
            <a:fillRect/>
          </a:stretch>
        </p:blipFill>
        <p:spPr>
          <a:xfrm>
            <a:off x="-31115" y="3810"/>
            <a:ext cx="12254865" cy="6849745"/>
          </a:xfrm>
          <a:prstGeom prst="rect">
            <a:avLst/>
          </a:prstGeom>
        </p:spPr>
      </p:pic>
      <p:sp>
        <p:nvSpPr>
          <p:cNvPr id="132099" name="Text Box 3"/>
          <p:cNvSpPr txBox="1"/>
          <p:nvPr/>
        </p:nvSpPr>
        <p:spPr>
          <a:xfrm>
            <a:off x="3806825" y="215265"/>
            <a:ext cx="477266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/>
            <a:r>
              <a:rPr lang="en-US" altLang="zh-C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charset="0"/>
              </a:rPr>
              <a:t>  </a:t>
            </a:r>
            <a:r>
              <a:rPr lang="zh-CN" altLang="en-US" sz="36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sym typeface="+mn-ea"/>
              </a:rPr>
              <a:t>从百草园到三味书屋</a:t>
            </a:r>
            <a:r>
              <a:rPr lang="zh-CN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charset="0"/>
              </a:rPr>
              <a:t> </a:t>
            </a:r>
            <a:r>
              <a:rPr lang="zh-CN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charset="0"/>
              </a:rPr>
              <a:t>   </a:t>
            </a:r>
            <a:endParaRPr lang="zh-CN" alt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charset="0"/>
            </a:endParaRPr>
          </a:p>
        </p:txBody>
      </p:sp>
      <p:sp>
        <p:nvSpPr>
          <p:cNvPr id="134151" name="AutoShape 7"/>
          <p:cNvSpPr/>
          <p:nvPr/>
        </p:nvSpPr>
        <p:spPr>
          <a:xfrm rot="10800000">
            <a:off x="948055" y="1436370"/>
            <a:ext cx="533400" cy="1487805"/>
          </a:xfrm>
          <a:prstGeom prst="rightBrace">
            <a:avLst>
              <a:gd name="adj1" fmla="val 11904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4147" name="Text Box 3"/>
          <p:cNvSpPr txBox="1"/>
          <p:nvPr/>
        </p:nvSpPr>
        <p:spPr>
          <a:xfrm>
            <a:off x="1461135" y="1356360"/>
            <a:ext cx="969518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9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</a:rPr>
              <a:t>乐景</a:t>
            </a:r>
            <a:r>
              <a:rPr lang="zh-CN" altLang="en-US" sz="2400" b="1" dirty="0">
                <a:solidFill>
                  <a:srgbClr val="000098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b="1" dirty="0">
                <a:solidFill>
                  <a:srgbClr val="000098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</a:t>
            </a:r>
            <a:r>
              <a:rPr lang="zh-CN" altLang="en-US" sz="24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物 、  </a:t>
            </a:r>
            <a:r>
              <a:rPr lang="zh-CN" altLang="en-US" sz="24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物</a:t>
            </a:r>
            <a:r>
              <a:rPr lang="zh-CN" altLang="en-US" sz="2400" b="1" dirty="0">
                <a:solidFill>
                  <a:srgbClr val="000098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   </a:t>
            </a:r>
            <a:endParaRPr lang="zh-CN" altLang="en-US" sz="2400" b="1" dirty="0">
              <a:solidFill>
                <a:srgbClr val="FFFF00"/>
              </a:solidFill>
              <a:latin typeface="Times New Roman" panose="020206030504050203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9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sym typeface="+mn-ea"/>
              </a:rPr>
              <a:t>乐闻</a:t>
            </a:r>
            <a:r>
              <a:rPr lang="zh-CN" altLang="en-US" sz="2400" dirty="0">
                <a:latin typeface="Arial" panose="020B0604020202020204" pitchFamily="34" charset="0"/>
              </a:rPr>
              <a:t>      </a:t>
            </a:r>
            <a:r>
              <a:rPr lang="zh-CN" altLang="en-US" sz="2400" b="1" dirty="0">
                <a:solidFill>
                  <a:srgbClr val="000098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400" b="1" u="sng" dirty="0">
                <a:solidFill>
                  <a:srgbClr val="000098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400" b="1" u="sng" dirty="0">
                <a:solidFill>
                  <a:schemeClr val="tx1"/>
                </a:solidFill>
                <a:latin typeface="Arial" panose="020B0604020202020204" pitchFamily="34" charset="0"/>
              </a:rPr>
              <a:t>           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（谁）讲</a:t>
            </a:r>
            <a:r>
              <a:rPr lang="zh-CN" altLang="en-US" sz="2400" b="1" u="sng" dirty="0">
                <a:solidFill>
                  <a:schemeClr val="tx1"/>
                </a:solidFill>
                <a:latin typeface="Arial" panose="020B0604020202020204" pitchFamily="34" charset="0"/>
              </a:rPr>
              <a:t>             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故事</a:t>
            </a:r>
            <a:r>
              <a:rPr lang="zh-CN" altLang="en-US" sz="2400" b="1" dirty="0">
                <a:solidFill>
                  <a:srgbClr val="000098"/>
                </a:solidFill>
                <a:latin typeface="Arial" panose="020B0604020202020204" pitchFamily="34" charset="0"/>
              </a:rPr>
              <a:t>                  热爱</a:t>
            </a:r>
            <a:r>
              <a:rPr lang="zh-CN" altLang="en-US" sz="2400" b="1" u="sng" dirty="0">
                <a:solidFill>
                  <a:srgbClr val="000098"/>
                </a:solidFill>
                <a:latin typeface="Arial" panose="020B0604020202020204" pitchFamily="34" charset="0"/>
              </a:rPr>
              <a:t>          </a:t>
            </a:r>
            <a:r>
              <a:rPr lang="zh-CN" altLang="en-US" sz="2400" b="1" dirty="0">
                <a:solidFill>
                  <a:srgbClr val="000098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2400" b="1" u="sng" dirty="0">
                <a:solidFill>
                  <a:srgbClr val="000098"/>
                </a:solidFill>
                <a:latin typeface="Arial" panose="020B0604020202020204" pitchFamily="34" charset="0"/>
              </a:rPr>
              <a:t>      </a:t>
            </a:r>
            <a:r>
              <a:rPr lang="zh-CN" altLang="en-US" sz="2400" b="1" dirty="0">
                <a:solidFill>
                  <a:srgbClr val="000098"/>
                </a:solidFill>
                <a:latin typeface="Arial" panose="020B0604020202020204" pitchFamily="34" charset="0"/>
              </a:rPr>
              <a:t>年）</a:t>
            </a:r>
            <a:r>
              <a:rPr lang="zh-CN" altLang="en-US" sz="2400" b="1" dirty="0">
                <a:solidFill>
                  <a:srgbClr val="000098"/>
                </a:solidFill>
                <a:latin typeface="Arial" panose="020B0604020202020204" pitchFamily="34" charset="0"/>
              </a:rPr>
              <a:t>                       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9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sym typeface="+mn-ea"/>
              </a:rPr>
              <a:t>乐事       </a:t>
            </a:r>
            <a:r>
              <a:rPr lang="zh-CN" altLang="en-US" sz="2400" b="1" dirty="0"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sym typeface="+mn-ea"/>
              </a:rPr>
              <a:t>捕鸟的过程</a:t>
            </a:r>
            <a:r>
              <a:rPr lang="zh-CN" altLang="en-US" sz="2400" b="1" u="sng" dirty="0"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sym typeface="+mn-ea"/>
              </a:rPr>
              <a:t>                              </a:t>
            </a:r>
            <a:r>
              <a:rPr lang="zh-CN" altLang="en-US" sz="2400" b="1" dirty="0"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sym typeface="+mn-ea"/>
              </a:rPr>
              <a:t>（动词）</a:t>
            </a:r>
            <a:r>
              <a:rPr lang="zh-CN" altLang="en-US" sz="2400" b="1" u="sng" dirty="0">
                <a:solidFill>
                  <a:srgbClr val="00009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sym typeface="+mn-ea"/>
              </a:rPr>
              <a:t> </a:t>
            </a:r>
            <a:endParaRPr lang="zh-CN" altLang="en-US" sz="2400" b="1" u="sng" dirty="0">
              <a:solidFill>
                <a:srgbClr val="000098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AutoShape 7"/>
          <p:cNvSpPr/>
          <p:nvPr/>
        </p:nvSpPr>
        <p:spPr>
          <a:xfrm>
            <a:off x="7544435" y="1356360"/>
            <a:ext cx="533400" cy="1504315"/>
          </a:xfrm>
          <a:prstGeom prst="rightBrace">
            <a:avLst>
              <a:gd name="adj1" fmla="val 11904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4645" y="1708150"/>
            <a:ext cx="613410" cy="16338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百草园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8" name="AutoShape 7"/>
          <p:cNvSpPr/>
          <p:nvPr/>
        </p:nvSpPr>
        <p:spPr>
          <a:xfrm rot="10800000">
            <a:off x="948055" y="3848735"/>
            <a:ext cx="533400" cy="1379220"/>
          </a:xfrm>
          <a:prstGeom prst="rightBrace">
            <a:avLst>
              <a:gd name="adj1" fmla="val 11904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Text Box 3"/>
          <p:cNvSpPr txBox="1"/>
          <p:nvPr/>
        </p:nvSpPr>
        <p:spPr>
          <a:xfrm>
            <a:off x="1481455" y="3754120"/>
            <a:ext cx="1036764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9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cs typeface="Times New Roman" panose="02020603050405020304" charset="0"/>
              </a:rPr>
              <a:t>读书</a:t>
            </a:r>
            <a:r>
              <a:rPr lang="zh-CN" altLang="en-US" sz="2400" b="1" dirty="0">
                <a:solidFill>
                  <a:srgbClr val="000098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先生</a:t>
            </a:r>
            <a:r>
              <a:rPr lang="zh-CN" altLang="en-US" sz="24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、</a:t>
            </a:r>
            <a:r>
              <a:rPr lang="zh-CN" altLang="en-US" sz="24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、</a:t>
            </a:r>
            <a:r>
              <a:rPr lang="zh-CN" altLang="en-US" sz="24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特点   </a:t>
            </a:r>
            <a:r>
              <a:rPr lang="zh-CN" altLang="en-US" sz="2400" b="1" dirty="0">
                <a:solidFill>
                  <a:srgbClr val="000098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              </a:t>
            </a:r>
            <a:endParaRPr lang="zh-CN" altLang="en-US" sz="2400" b="1" dirty="0">
              <a:solidFill>
                <a:srgbClr val="FFFF00"/>
              </a:solidFill>
              <a:latin typeface="Times New Roman" panose="020206030504050203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98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</a:rPr>
              <a:t>溜玩</a:t>
            </a:r>
            <a:r>
              <a:rPr lang="zh-CN" altLang="en-US" sz="2400" b="1" dirty="0">
                <a:latin typeface="Arial" panose="020B0604020202020204" pitchFamily="34" charset="0"/>
              </a:rPr>
              <a:t> </a:t>
            </a:r>
            <a:r>
              <a:rPr lang="zh-CN" altLang="en-US" sz="2400" dirty="0">
                <a:latin typeface="Arial" panose="020B0604020202020204" pitchFamily="34" charset="0"/>
              </a:rPr>
              <a:t>     </a:t>
            </a:r>
            <a:r>
              <a:rPr lang="zh-CN" altLang="en-US" sz="2400" b="1" dirty="0">
                <a:latin typeface="Arial" panose="020B0604020202020204" pitchFamily="34" charset="0"/>
              </a:rPr>
              <a:t>折花、寻</a:t>
            </a:r>
            <a:r>
              <a:rPr lang="zh-CN" altLang="en-US" sz="2400" b="1" u="sng" dirty="0">
                <a:latin typeface="Arial" panose="020B0604020202020204" pitchFamily="34" charset="0"/>
              </a:rPr>
              <a:t>          </a:t>
            </a:r>
            <a:r>
              <a:rPr lang="zh-CN" altLang="en-US" sz="2400" b="1" dirty="0">
                <a:latin typeface="Arial" panose="020B0604020202020204" pitchFamily="34" charset="0"/>
              </a:rPr>
              <a:t>、捉</a:t>
            </a:r>
            <a:r>
              <a:rPr lang="zh-CN" altLang="en-US" sz="2400" b="1" u="sng" dirty="0">
                <a:latin typeface="Arial" panose="020B0604020202020204" pitchFamily="34" charset="0"/>
              </a:rPr>
              <a:t>          </a:t>
            </a:r>
            <a:r>
              <a:rPr lang="zh-CN" altLang="en-US" sz="2400" b="1" dirty="0">
                <a:latin typeface="Arial" panose="020B0604020202020204" pitchFamily="34" charset="0"/>
              </a:rPr>
              <a:t>  童真童趣       </a:t>
            </a:r>
            <a:r>
              <a:rPr lang="zh-CN" altLang="en-US" sz="2400" b="1" dirty="0">
                <a:solidFill>
                  <a:srgbClr val="000098"/>
                </a:solidFill>
                <a:latin typeface="Arial" panose="020B0604020202020204" pitchFamily="34" charset="0"/>
              </a:rPr>
              <a:t>怀念</a:t>
            </a:r>
            <a:r>
              <a:rPr lang="zh-CN" altLang="en-US" sz="2400" b="1" u="sng" dirty="0">
                <a:solidFill>
                  <a:srgbClr val="000098"/>
                </a:solidFill>
                <a:latin typeface="Arial" panose="020B0604020202020204" pitchFamily="34" charset="0"/>
              </a:rPr>
              <a:t>          </a:t>
            </a:r>
            <a:r>
              <a:rPr lang="zh-CN" altLang="en-US" sz="2400" b="1" dirty="0">
                <a:solidFill>
                  <a:srgbClr val="000098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2400" b="1" u="sng" dirty="0">
                <a:solidFill>
                  <a:srgbClr val="000098"/>
                </a:solidFill>
                <a:latin typeface="Arial" panose="020B0604020202020204" pitchFamily="34" charset="0"/>
              </a:rPr>
              <a:t>      </a:t>
            </a:r>
            <a:r>
              <a:rPr lang="zh-CN" altLang="en-US" sz="2400" b="1" dirty="0">
                <a:solidFill>
                  <a:srgbClr val="000098"/>
                </a:solidFill>
                <a:latin typeface="Arial" panose="020B0604020202020204" pitchFamily="34" charset="0"/>
              </a:rPr>
              <a:t>年）</a:t>
            </a:r>
            <a:r>
              <a:rPr lang="zh-CN" altLang="en-US" sz="2400" b="1" dirty="0">
                <a:latin typeface="Arial" panose="020B0604020202020204" pitchFamily="34" charset="0"/>
              </a:rPr>
              <a:t>   </a:t>
            </a:r>
            <a:endParaRPr lang="zh-CN" altLang="en-US" sz="2400" dirty="0"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98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charset="0"/>
                <a:sym typeface="+mn-ea"/>
              </a:rPr>
              <a:t>描画      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对读书生活的留恋</a:t>
            </a:r>
            <a:endParaRPr lang="zh-CN" altLang="en-US" sz="2400" b="1" dirty="0"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AutoShape 7"/>
          <p:cNvSpPr/>
          <p:nvPr/>
        </p:nvSpPr>
        <p:spPr>
          <a:xfrm>
            <a:off x="7544435" y="3754120"/>
            <a:ext cx="533400" cy="1504315"/>
          </a:xfrm>
          <a:prstGeom prst="rightBrace">
            <a:avLst>
              <a:gd name="adj1" fmla="val 11904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" name="AutoShape 7"/>
          <p:cNvSpPr/>
          <p:nvPr/>
        </p:nvSpPr>
        <p:spPr>
          <a:xfrm>
            <a:off x="10908030" y="1078230"/>
            <a:ext cx="533400" cy="4325620"/>
          </a:xfrm>
          <a:prstGeom prst="rightBrace">
            <a:avLst>
              <a:gd name="adj1" fmla="val 11904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548745" y="2225040"/>
            <a:ext cx="675005" cy="24079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成长的乐园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9725" y="3740150"/>
            <a:ext cx="613410" cy="16338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三味书屋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blinds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/>
      <p:bldP spid="134151" grpId="0" bldLvl="0" animBg="1"/>
      <p:bldP spid="134147" grpId="0"/>
      <p:bldP spid="3" grpId="0" bldLvl="0" animBg="1"/>
      <p:bldP spid="8" grpId="0" bldLvl="0" animBg="1"/>
      <p:bldP spid="9" grpId="0"/>
      <p:bldP spid="11" grpId="0" bldLvl="0" animBg="1"/>
      <p:bldP spid="13" grpId="0" bldLvl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WPS 演示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Arial Unicode MS</vt:lpstr>
      <vt:lpstr>Calibri Light</vt:lpstr>
      <vt:lpstr>RomanS</vt:lpstr>
      <vt:lpstr>Calibri</vt:lpstr>
      <vt:lpstr>Segoe UI</vt:lpstr>
      <vt:lpstr>微软雅黑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2018-11-03T16:41:33Z</dcterms:created>
  <dcterms:modified xsi:type="dcterms:W3CDTF">2018-11-03T16:56:32Z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2052-10.1.0.7643</vt:lpwstr>
  </property>
</Properties>
</file>