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5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5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5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0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70" y="1482090"/>
            <a:ext cx="5220970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0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5" y="1482090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5" y="2368550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700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5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0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5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5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5250" y="1122680"/>
            <a:ext cx="10515600" cy="2387600"/>
          </a:xfrm>
        </p:spPr>
        <p:txBody>
          <a:bodyPr/>
          <a:p>
            <a:r>
              <a:rPr lang="zh-CN" altLang="en-US"/>
              <a:t>多把尺子量自己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5250" y="3602355"/>
            <a:ext cx="10515600" cy="1655445"/>
          </a:xfrm>
        </p:spPr>
        <p:txBody>
          <a:bodyPr/>
          <a:p>
            <a:r>
              <a:rPr lang="zh-CN" altLang="en-US" sz="4400" b="1"/>
              <a:t>配套练习</a:t>
            </a:r>
            <a:endParaRPr lang="zh-CN" altLang="en-US" sz="44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6210" y="1219200"/>
            <a:ext cx="11892915" cy="5638800"/>
          </a:xfrm>
        </p:spPr>
        <p:txBody>
          <a:bodyPr>
            <a:normAutofit/>
          </a:bodyPr>
          <a:p>
            <a:pPr indent="0" fontAlgn="auto">
              <a:lnSpc>
                <a:spcPts val="3080"/>
              </a:lnSpc>
              <a:buNone/>
            </a:pPr>
            <a:r>
              <a:rPr lang="en-US" altLang="zh-CN"/>
              <a:t>1.</a:t>
            </a:r>
            <a:r>
              <a:rPr lang="zh-CN" altLang="en-US"/>
              <a:t>小芳很在乎同学们对她的评价，因此，她做事情总是瞻前顾后，犹犹豫豫，还总担心别的同学在背后批评她。她这样做   （          ）</a:t>
            </a:r>
            <a:endParaRPr lang="zh-CN" altLang="en-US"/>
          </a:p>
          <a:p>
            <a:pPr marL="0" indent="0" fontAlgn="auto">
              <a:lnSpc>
                <a:spcPts val="3080"/>
              </a:lnSpc>
              <a:buNone/>
            </a:pPr>
            <a:r>
              <a:rPr lang="en-US" altLang="zh-CN"/>
              <a:t>A</a:t>
            </a:r>
            <a:r>
              <a:rPr lang="zh-CN" altLang="en-US"/>
              <a:t>、是正确的，我们要重视他人的态度与评价。</a:t>
            </a:r>
            <a:endParaRPr lang="zh-CN" altLang="en-US"/>
          </a:p>
          <a:p>
            <a:pPr marL="0" indent="0" fontAlgn="auto">
              <a:lnSpc>
                <a:spcPts val="3080"/>
              </a:lnSpc>
              <a:buNone/>
            </a:pPr>
            <a:r>
              <a:rPr lang="en-US" altLang="zh-CN"/>
              <a:t>B</a:t>
            </a:r>
            <a:r>
              <a:rPr lang="zh-CN" altLang="en-US"/>
              <a:t>、是正确的，他人往往比自己更了解自己。</a:t>
            </a:r>
            <a:endParaRPr lang="zh-CN" altLang="en-US"/>
          </a:p>
          <a:p>
            <a:pPr marL="0" indent="0" fontAlgn="auto">
              <a:lnSpc>
                <a:spcPts val="3080"/>
              </a:lnSpc>
              <a:buNone/>
            </a:pPr>
            <a:r>
              <a:rPr lang="en-US" altLang="zh-CN"/>
              <a:t>C</a:t>
            </a:r>
            <a:r>
              <a:rPr lang="zh-CN" altLang="en-US"/>
              <a:t>、是错误的，忽视别人的评价往往不能客观地认识自己。</a:t>
            </a:r>
            <a:endParaRPr lang="zh-CN" altLang="en-US"/>
          </a:p>
          <a:p>
            <a:pPr marL="0" indent="0" fontAlgn="auto">
              <a:lnSpc>
                <a:spcPts val="3080"/>
              </a:lnSpc>
              <a:buNone/>
            </a:pPr>
            <a:r>
              <a:rPr lang="en-US" altLang="zh-CN"/>
              <a:t>D</a:t>
            </a:r>
            <a:r>
              <a:rPr lang="zh-CN" altLang="en-US"/>
              <a:t>、是错误的，过分盲从别人的评价往往容易失去自我。</a:t>
            </a:r>
            <a:endParaRPr lang="zh-CN" altLang="en-US"/>
          </a:p>
          <a:p>
            <a:pPr marL="0" indent="0">
              <a:buNone/>
            </a:pPr>
            <a:r>
              <a:rPr lang="en-US" altLang="zh-CN">
                <a:sym typeface="+mn-ea"/>
              </a:rPr>
              <a:t>2.</a:t>
            </a:r>
            <a:r>
              <a:rPr lang="zh-CN" altLang="en-US">
                <a:sym typeface="+mn-ea"/>
              </a:rPr>
              <a:t>即将迎来初中毕业的小春，请同学们给她留言，想从中看看自己在别人眼中是怎样的印象。小春所运用的认识自我的方法是        （          ）</a:t>
            </a:r>
            <a:endParaRPr lang="zh-CN" altLang="en-US">
              <a:sym typeface="+mn-ea"/>
            </a:endParaRPr>
          </a:p>
          <a:p>
            <a:pPr marL="0" indent="0">
              <a:buNone/>
            </a:pPr>
            <a:r>
              <a:rPr lang="en-US" altLang="zh-CN">
                <a:sym typeface="+mn-ea"/>
              </a:rPr>
              <a:t>A</a:t>
            </a:r>
            <a:r>
              <a:rPr lang="zh-CN" altLang="en-US">
                <a:sym typeface="+mn-ea"/>
              </a:rPr>
              <a:t>、通过集体了解自己    </a:t>
            </a:r>
            <a:r>
              <a:rPr lang="en-US" altLang="zh-CN">
                <a:sym typeface="+mn-ea"/>
              </a:rPr>
              <a:t>B</a:t>
            </a:r>
            <a:r>
              <a:rPr lang="zh-CN" altLang="en-US">
                <a:sym typeface="+mn-ea"/>
              </a:rPr>
              <a:t>、用发展的眼光看待自己</a:t>
            </a:r>
            <a:endParaRPr lang="zh-CN" altLang="en-US">
              <a:sym typeface="+mn-ea"/>
            </a:endParaRPr>
          </a:p>
          <a:p>
            <a:pPr marL="0" indent="0">
              <a:buNone/>
            </a:pPr>
            <a:r>
              <a:rPr lang="en-US" altLang="zh-CN">
                <a:sym typeface="+mn-ea"/>
              </a:rPr>
              <a:t>C</a:t>
            </a:r>
            <a:r>
              <a:rPr lang="zh-CN" altLang="en-US">
                <a:sym typeface="+mn-ea"/>
              </a:rPr>
              <a:t>、通过他人了解自己    </a:t>
            </a:r>
            <a:r>
              <a:rPr lang="en-US" altLang="zh-CN">
                <a:sym typeface="+mn-ea"/>
              </a:rPr>
              <a:t>D</a:t>
            </a:r>
            <a:r>
              <a:rPr lang="zh-CN" altLang="en-US">
                <a:sym typeface="+mn-ea"/>
              </a:rPr>
              <a:t>、通过自我观察认识自己</a:t>
            </a:r>
            <a:endParaRPr lang="zh-CN" altLang="en-US"/>
          </a:p>
          <a:p>
            <a:pPr marL="0" indent="0" fontAlgn="auto">
              <a:lnSpc>
                <a:spcPts val="3080"/>
              </a:lnSpc>
              <a:buNone/>
            </a:pP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4" name="文本框 3"/>
          <p:cNvSpPr txBox="1"/>
          <p:nvPr/>
        </p:nvSpPr>
        <p:spPr>
          <a:xfrm>
            <a:off x="156210" y="65405"/>
            <a:ext cx="6263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 b="1"/>
              <a:t>一、单项选择题</a:t>
            </a:r>
            <a:endParaRPr lang="zh-CN" altLang="en-US" sz="54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5645" y="1784985"/>
            <a:ext cx="10515600" cy="4474845"/>
          </a:xfrm>
        </p:spPr>
        <p:txBody>
          <a:bodyPr>
            <a:normAutofit/>
          </a:bodyPr>
          <a:p>
            <a:pPr marL="0" indent="0">
              <a:buNone/>
            </a:pPr>
            <a:endParaRPr lang="en-US" altLang="zh-CN"/>
          </a:p>
          <a:p>
            <a:pPr marL="0" indent="0" fontAlgn="auto">
              <a:lnSpc>
                <a:spcPts val="3080"/>
              </a:lnSpc>
              <a:buNone/>
            </a:pPr>
            <a:r>
              <a:rPr lang="en-US" altLang="zh-CN">
                <a:sym typeface="+mn-ea"/>
              </a:rPr>
              <a:t>3.</a:t>
            </a:r>
            <a:r>
              <a:rPr lang="zh-CN" altLang="en-US">
                <a:sym typeface="+mn-ea"/>
              </a:rPr>
              <a:t>下列名言警句与自我认识的方式对应错误的是        （            ）</a:t>
            </a:r>
            <a:endParaRPr lang="zh-CN" altLang="en-US"/>
          </a:p>
          <a:p>
            <a:pPr marL="0" indent="0" fontAlgn="auto">
              <a:lnSpc>
                <a:spcPts val="3080"/>
              </a:lnSpc>
              <a:buNone/>
            </a:pPr>
            <a:r>
              <a:rPr lang="en-US" altLang="zh-CN">
                <a:sym typeface="+mn-ea"/>
              </a:rPr>
              <a:t>A</a:t>
            </a:r>
            <a:r>
              <a:rPr lang="zh-CN" altLang="en-US">
                <a:sym typeface="+mn-ea"/>
              </a:rPr>
              <a:t>、吾日三省吾身</a:t>
            </a:r>
            <a:r>
              <a:rPr lang="en-US" altLang="zh-CN">
                <a:sym typeface="+mn-ea"/>
              </a:rPr>
              <a:t>——</a:t>
            </a:r>
            <a:r>
              <a:rPr lang="zh-CN" altLang="en-US">
                <a:sym typeface="+mn-ea"/>
              </a:rPr>
              <a:t>自我观察  </a:t>
            </a:r>
            <a:endParaRPr lang="zh-CN" altLang="en-US"/>
          </a:p>
          <a:p>
            <a:pPr marL="0" indent="0" fontAlgn="auto">
              <a:lnSpc>
                <a:spcPts val="3080"/>
              </a:lnSpc>
              <a:buNone/>
            </a:pPr>
            <a:r>
              <a:rPr lang="en-US" altLang="zh-CN">
                <a:sym typeface="+mn-ea"/>
              </a:rPr>
              <a:t>B</a:t>
            </a:r>
            <a:r>
              <a:rPr lang="zh-CN" altLang="en-US">
                <a:sym typeface="+mn-ea"/>
              </a:rPr>
              <a:t>、金无足赤，人无完人</a:t>
            </a:r>
            <a:r>
              <a:rPr lang="en-US" altLang="zh-CN">
                <a:sym typeface="+mn-ea"/>
              </a:rPr>
              <a:t>——</a:t>
            </a:r>
            <a:r>
              <a:rPr lang="zh-CN" altLang="en-US">
                <a:sym typeface="+mn-ea"/>
              </a:rPr>
              <a:t>全面客观地认识自我 </a:t>
            </a:r>
            <a:endParaRPr lang="zh-CN" altLang="en-US"/>
          </a:p>
          <a:p>
            <a:pPr marL="0" indent="0" fontAlgn="auto">
              <a:lnSpc>
                <a:spcPts val="3080"/>
              </a:lnSpc>
              <a:buNone/>
            </a:pPr>
            <a:r>
              <a:rPr lang="en-US" altLang="zh-CN">
                <a:sym typeface="+mn-ea"/>
              </a:rPr>
              <a:t>C</a:t>
            </a:r>
            <a:r>
              <a:rPr lang="zh-CN" altLang="en-US">
                <a:sym typeface="+mn-ea"/>
              </a:rPr>
              <a:t>、知人者智，自知者明</a:t>
            </a:r>
            <a:r>
              <a:rPr lang="en-US" altLang="zh-CN">
                <a:sym typeface="+mn-ea"/>
              </a:rPr>
              <a:t>——</a:t>
            </a:r>
            <a:r>
              <a:rPr lang="zh-CN" altLang="en-US">
                <a:sym typeface="+mn-ea"/>
              </a:rPr>
              <a:t>与他人的接触、交流和比较中认识自我</a:t>
            </a:r>
            <a:endParaRPr lang="zh-CN" altLang="en-US"/>
          </a:p>
          <a:p>
            <a:pPr marL="0" indent="0" fontAlgn="auto">
              <a:lnSpc>
                <a:spcPts val="3080"/>
              </a:lnSpc>
              <a:buNone/>
            </a:pPr>
            <a:r>
              <a:rPr lang="en-US" altLang="zh-CN">
                <a:sym typeface="+mn-ea"/>
              </a:rPr>
              <a:t>D</a:t>
            </a:r>
            <a:r>
              <a:rPr lang="zh-CN" altLang="en-US">
                <a:sym typeface="+mn-ea"/>
              </a:rPr>
              <a:t>、士别三日，当刮目相待</a:t>
            </a:r>
            <a:r>
              <a:rPr lang="en-US" altLang="zh-CN">
                <a:sym typeface="+mn-ea"/>
              </a:rPr>
              <a:t>——</a:t>
            </a:r>
            <a:r>
              <a:rPr lang="zh-CN" altLang="en-US">
                <a:sym typeface="+mn-ea"/>
              </a:rPr>
              <a:t>用发展的眼光看待自己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16510" y="-10160"/>
            <a:ext cx="10515600" cy="1325563"/>
          </a:xfrm>
        </p:spPr>
        <p:txBody>
          <a:bodyPr/>
          <a:p>
            <a:r>
              <a:rPr lang="zh-CN" altLang="en-US"/>
              <a:t>二、材料分析题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zh-CN" altLang="en-US"/>
              <a:t>材料一：乌鸦得到了一块肉，被狐狸看到了。狐狸很想从乌鸦的嘴里得到那块肉，于是它对乌鸦说：</a:t>
            </a:r>
            <a:r>
              <a:rPr lang="en-US" altLang="zh-CN"/>
              <a:t>“</a:t>
            </a:r>
            <a:r>
              <a:rPr lang="zh-CN" altLang="en-US"/>
              <a:t>您的羽毛真漂亮，比其他鸟都漂亮；您的嗓音真好听，可以给我唱首歌吗？</a:t>
            </a:r>
            <a:r>
              <a:rPr lang="en-US" altLang="zh-CN"/>
              <a:t>”</a:t>
            </a:r>
            <a:r>
              <a:rPr lang="zh-CN" altLang="en-US"/>
              <a:t>乌鸦听了非常得意，就唱了起来。可是刚一张嘴，肉就掉了，狐狸叼起肉便一溜烟地跑了。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材料二：一天晚上，蝉正在一棵大树上唱歌。狐狸恰巧从树下走过，它对蝉说：</a:t>
            </a:r>
            <a:r>
              <a:rPr lang="en-US" altLang="zh-CN"/>
              <a:t>“</a:t>
            </a:r>
            <a:r>
              <a:rPr lang="zh-CN" altLang="en-US"/>
              <a:t>有这么美妙的声音，你一定很英俊。下来吧，我不但可以欣赏到你的声音，还可以欣赏到你的样子。</a:t>
            </a:r>
            <a:r>
              <a:rPr lang="en-US" altLang="zh-CN"/>
              <a:t>”</a:t>
            </a:r>
            <a:r>
              <a:rPr lang="zh-CN" altLang="en-US"/>
              <a:t>蝉心想：</a:t>
            </a:r>
            <a:r>
              <a:rPr lang="en-US" altLang="zh-CN"/>
              <a:t>“</a:t>
            </a:r>
            <a:r>
              <a:rPr lang="zh-CN" altLang="en-US"/>
              <a:t>我知道自身长什么样子。</a:t>
            </a:r>
            <a:r>
              <a:rPr lang="en-US" altLang="zh-CN"/>
              <a:t>”</a:t>
            </a:r>
            <a:r>
              <a:rPr lang="zh-CN" altLang="en-US"/>
              <a:t>于是它机灵地扔了一片叶子下去，狐狸就贪婪地扑了上去，被蝉识破了它的奸计。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15875" y="38100"/>
            <a:ext cx="10515600" cy="972185"/>
          </a:xfrm>
        </p:spPr>
        <p:txBody>
          <a:bodyPr/>
          <a:p>
            <a:r>
              <a:rPr lang="zh-CN" altLang="en-US"/>
              <a:t>阅读材料，回答问题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zh-CN" altLang="en-US"/>
              <a:t>（</a:t>
            </a:r>
            <a:r>
              <a:rPr lang="en-US" altLang="zh-CN"/>
              <a:t>1</a:t>
            </a:r>
            <a:r>
              <a:rPr lang="zh-CN" altLang="en-US"/>
              <a:t>）对比材料一和材料二两则寓言故事，面对狐狸的评价，为什么乌鸦会上当而蝉却幸免？</a:t>
            </a:r>
            <a:endParaRPr lang="zh-CN" altLang="en-US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r>
              <a:rPr lang="zh-CN" altLang="en-US"/>
              <a:t>（</a:t>
            </a:r>
            <a:r>
              <a:rPr lang="en-US" altLang="zh-CN"/>
              <a:t>2</a:t>
            </a:r>
            <a:r>
              <a:rPr lang="zh-CN" altLang="en-US"/>
              <a:t>）在现实生活中，我们面对着老师、家长和同学们对自己的诸多评价。那么我们应该如何正确对待他人的评价。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实践作业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758440"/>
            <a:ext cx="10515600" cy="4042410"/>
          </a:xfrm>
        </p:spPr>
        <p:txBody>
          <a:bodyPr>
            <a:normAutofit lnSpcReduction="10000"/>
          </a:bodyPr>
          <a:p>
            <a:r>
              <a:rPr lang="en-US" altLang="zh-CN"/>
              <a:t>1.</a:t>
            </a:r>
            <a:r>
              <a:rPr lang="zh-CN" altLang="en-US"/>
              <a:t>采访和你熟悉的家人、朋友、老师、同学，了解他们眼中的你。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2.</a:t>
            </a:r>
            <a:r>
              <a:rPr lang="zh-CN" altLang="en-US"/>
              <a:t>结合自我评价与他人评价，总结完成</a:t>
            </a:r>
            <a:r>
              <a:rPr lang="en-US" altLang="zh-CN"/>
              <a:t>P28</a:t>
            </a:r>
            <a:r>
              <a:rPr lang="zh-CN" altLang="en-US"/>
              <a:t>写下对你自己的认识。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    我</a:t>
            </a:r>
            <a:r>
              <a:rPr lang="en-US" altLang="zh-CN"/>
              <a:t>———————————————————————————————————————</a:t>
            </a:r>
            <a:r>
              <a:rPr lang="zh-CN" altLang="en-US"/>
              <a:t>。</a:t>
            </a:r>
            <a:endParaRPr lang="zh-CN" altLang="en-US"/>
          </a:p>
          <a:p>
            <a:pPr marL="0" indent="0">
              <a:buNone/>
            </a:pPr>
            <a:r>
              <a:rPr lang="zh-CN" altLang="en-US">
                <a:sym typeface="+mn-ea"/>
              </a:rPr>
              <a:t>    我</a:t>
            </a:r>
            <a:r>
              <a:rPr lang="en-US" altLang="zh-CN">
                <a:sym typeface="+mn-ea"/>
              </a:rPr>
              <a:t>———————————————————————————————————————-</a:t>
            </a:r>
            <a:r>
              <a:rPr lang="zh-CN" altLang="en-US">
                <a:sym typeface="+mn-ea"/>
              </a:rPr>
              <a:t>。</a:t>
            </a:r>
            <a:endParaRPr lang="zh-CN" altLang="en-US"/>
          </a:p>
          <a:p>
            <a:pPr marL="0" indent="0">
              <a:buNone/>
            </a:pPr>
            <a:r>
              <a:rPr lang="zh-CN" altLang="en-US">
                <a:sym typeface="+mn-ea"/>
              </a:rPr>
              <a:t>    我</a:t>
            </a:r>
            <a:r>
              <a:rPr lang="en-US" altLang="zh-CN">
                <a:sym typeface="+mn-ea"/>
              </a:rPr>
              <a:t>———————————————————————————————————————</a:t>
            </a:r>
            <a:r>
              <a:rPr lang="zh-CN" altLang="en-US">
                <a:sym typeface="+mn-ea"/>
              </a:rPr>
              <a:t>。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                                                                                                    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……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1110</Words>
  <Application>WPS 演示</Application>
  <PresentationFormat>宽屏</PresentationFormat>
  <Paragraphs>47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Franklin Gothic Medium</vt:lpstr>
      <vt:lpstr>Arial Unicode MS</vt:lpstr>
      <vt:lpstr>Calibri</vt:lpstr>
      <vt:lpstr>Office 主题</vt:lpstr>
      <vt:lpstr>多把尺子量自己</vt:lpstr>
      <vt:lpstr>PowerPoint 演示文稿</vt:lpstr>
      <vt:lpstr>PowerPoint 演示文稿</vt:lpstr>
      <vt:lpstr>二、材料分析题</vt:lpstr>
      <vt:lpstr>阅读材料，回答问题</vt:lpstr>
      <vt:lpstr>实践作业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129</cp:revision>
  <dcterms:created xsi:type="dcterms:W3CDTF">2017-08-03T09:01:00Z</dcterms:created>
  <dcterms:modified xsi:type="dcterms:W3CDTF">2018-11-03T05:49:07Z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2052-11.1.0.7932</vt:lpwstr>
  </property>
</Properties>
</file>