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strike="noStrike" noProof="1"/>
              <a:t>单击此处编辑母版标题样式</a:t>
            </a:r>
            <a:endParaRPr lang="zh-CN" strike="noStrike" noProof="1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fontAlgn="base"/>
            <a:r>
              <a:rPr lang="zh-CN" strike="noStrike" noProof="1"/>
              <a:t>单击此处编辑母版副标题样式</a:t>
            </a:r>
            <a:endParaRPr lang="zh-CN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b="0" i="0" strike="noStrike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b="0" i="0" strike="noStrike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9223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1833" y="1981200"/>
            <a:ext cx="559223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7151" y="685800"/>
            <a:ext cx="2846916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41784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2"/>
          <p:cNvSpPr>
            <a:spLocks noGrp="1" noRot="1"/>
          </p:cNvSpPr>
          <p:nvPr>
            <p:ph type="title"/>
          </p:nvPr>
        </p:nvSpPr>
        <p:spPr>
          <a:xfrm>
            <a:off x="1524000" y="428625"/>
            <a:ext cx="9144000" cy="609600"/>
          </a:xfrm>
        </p:spPr>
        <p:txBody>
          <a:bodyPr wrap="square" lIns="91440" tIns="45720" rIns="91440" bIns="45720" anchor="ctr"/>
          <a:p>
            <a:pPr eaLnBrk="1" hangingPunct="1"/>
            <a:br>
              <a:rPr lang="en-US" altLang="zh-CN">
                <a:solidFill>
                  <a:schemeClr val="tx1"/>
                </a:solidFill>
              </a:rPr>
            </a:br>
            <a:r>
              <a:rPr lang="zh-CN" altLang="en-US" sz="4000" dirty="0">
                <a:solidFill>
                  <a:schemeClr val="tx1"/>
                </a:solidFill>
              </a:rPr>
              <a:t>活动“解剖观察哺乳动物的长骨”</a:t>
            </a:r>
            <a:r>
              <a:rPr lang="en-US" altLang="zh-CN" sz="4000">
                <a:solidFill>
                  <a:schemeClr val="tx1"/>
                </a:solidFill>
              </a:rPr>
              <a:t>P10</a:t>
            </a:r>
            <a:br>
              <a:rPr lang="en-US" altLang="zh-CN">
                <a:solidFill>
                  <a:schemeClr val="tx1"/>
                </a:solidFill>
              </a:rPr>
            </a:br>
            <a:endParaRPr lang="en-US" altLang="zh-CN">
              <a:solidFill>
                <a:schemeClr val="tx1"/>
              </a:solidFill>
            </a:endParaRPr>
          </a:p>
        </p:txBody>
      </p:sp>
      <p:pic>
        <p:nvPicPr>
          <p:cNvPr id="9220" name="Picture 4" descr="长骨结构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96063" y="1785938"/>
            <a:ext cx="4857750" cy="4198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ext Box 6"/>
          <p:cNvSpPr txBox="1"/>
          <p:nvPr/>
        </p:nvSpPr>
        <p:spPr>
          <a:xfrm>
            <a:off x="2438400" y="1066800"/>
            <a:ext cx="3657600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、说出长骨结构图中各处名称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4" name="Text Box 8"/>
          <p:cNvSpPr txBox="1"/>
          <p:nvPr/>
        </p:nvSpPr>
        <p:spPr>
          <a:xfrm>
            <a:off x="9239250" y="1785938"/>
            <a:ext cx="6858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关节软骨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5" name="Text Box 9"/>
          <p:cNvSpPr txBox="1"/>
          <p:nvPr/>
        </p:nvSpPr>
        <p:spPr>
          <a:xfrm>
            <a:off x="9096375" y="3143250"/>
            <a:ext cx="914400" cy="3371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骨髓腔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6" name="Rectangle 10"/>
          <p:cNvSpPr/>
          <p:nvPr/>
        </p:nvSpPr>
        <p:spPr>
          <a:xfrm>
            <a:off x="9024938" y="4214813"/>
            <a:ext cx="5892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血管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7" name="Rectangle 11"/>
          <p:cNvSpPr/>
          <p:nvPr/>
        </p:nvSpPr>
        <p:spPr>
          <a:xfrm>
            <a:off x="6738938" y="4572000"/>
            <a:ext cx="5892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神经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8" name="Rectangle 12"/>
          <p:cNvSpPr/>
          <p:nvPr/>
        </p:nvSpPr>
        <p:spPr>
          <a:xfrm>
            <a:off x="6524625" y="3786188"/>
            <a:ext cx="5892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骨膜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9" name="Rectangle 13"/>
          <p:cNvSpPr/>
          <p:nvPr/>
        </p:nvSpPr>
        <p:spPr>
          <a:xfrm>
            <a:off x="6324600" y="3352800"/>
            <a:ext cx="5892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骨髓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0" name="Rectangle 14"/>
          <p:cNvSpPr/>
          <p:nvPr/>
        </p:nvSpPr>
        <p:spPr>
          <a:xfrm>
            <a:off x="6172200" y="2971800"/>
            <a:ext cx="7924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骨密质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1" name="Rectangle 15"/>
          <p:cNvSpPr/>
          <p:nvPr/>
        </p:nvSpPr>
        <p:spPr>
          <a:xfrm>
            <a:off x="6172200" y="2514600"/>
            <a:ext cx="7924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骨松质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24" name="Text Box 16"/>
          <p:cNvSpPr txBox="1"/>
          <p:nvPr/>
        </p:nvSpPr>
        <p:spPr>
          <a:xfrm>
            <a:off x="2438400" y="1828800"/>
            <a:ext cx="3200400" cy="1568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、图中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含有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               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及成骨细胞，          其中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对骨有营养作用。</a:t>
            </a:r>
            <a:endParaRPr lang="zh-CN" altLang="en-US" sz="24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25" name="Text Box 17"/>
          <p:cNvSpPr txBox="1"/>
          <p:nvPr/>
        </p:nvSpPr>
        <p:spPr>
          <a:xfrm>
            <a:off x="2209800" y="3429000"/>
            <a:ext cx="4114800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、图中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填充在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    </a:t>
            </a:r>
            <a:endParaRPr lang="en-US" altLang="zh-CN" sz="2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空隙中，它具有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 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功能</a:t>
            </a:r>
            <a:endParaRPr lang="zh-CN" altLang="en-US" sz="24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26" name="Text Box 19"/>
          <p:cNvSpPr txBox="1"/>
          <p:nvPr/>
        </p:nvSpPr>
        <p:spPr>
          <a:xfrm>
            <a:off x="2362200" y="4648200"/>
            <a:ext cx="4038600" cy="17532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、骨质包括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4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致密坚硬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长骨又是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结构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所以具有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</a:t>
            </a:r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作用</a:t>
            </a: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7" name="Rectangle 21"/>
          <p:cNvSpPr/>
          <p:nvPr/>
        </p:nvSpPr>
        <p:spPr>
          <a:xfrm>
            <a:off x="4343400" y="1828800"/>
            <a:ext cx="762000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血管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8" name="Rectangle 22"/>
          <p:cNvSpPr/>
          <p:nvPr/>
        </p:nvSpPr>
        <p:spPr>
          <a:xfrm>
            <a:off x="2514600" y="2209800"/>
            <a:ext cx="7924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神经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9" name="Rectangle 23"/>
          <p:cNvSpPr/>
          <p:nvPr/>
        </p:nvSpPr>
        <p:spPr>
          <a:xfrm>
            <a:off x="3200400" y="2590800"/>
            <a:ext cx="7924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血液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40" name="Rectangle 24"/>
          <p:cNvSpPr/>
          <p:nvPr/>
        </p:nvSpPr>
        <p:spPr>
          <a:xfrm>
            <a:off x="4310063" y="3429000"/>
            <a:ext cx="94488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骨髓腔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41" name="Rectangle 25"/>
          <p:cNvSpPr/>
          <p:nvPr/>
        </p:nvSpPr>
        <p:spPr>
          <a:xfrm>
            <a:off x="5334000" y="3429000"/>
            <a:ext cx="94488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骨松质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42" name="Rectangle 26"/>
          <p:cNvSpPr/>
          <p:nvPr/>
        </p:nvSpPr>
        <p:spPr>
          <a:xfrm>
            <a:off x="4495800" y="3962400"/>
            <a:ext cx="89789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造血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43" name="Rectangle 27"/>
          <p:cNvSpPr/>
          <p:nvPr/>
        </p:nvSpPr>
        <p:spPr>
          <a:xfrm>
            <a:off x="3952875" y="4643438"/>
            <a:ext cx="1097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骨密质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44" name="Rectangle 28"/>
          <p:cNvSpPr/>
          <p:nvPr/>
        </p:nvSpPr>
        <p:spPr>
          <a:xfrm>
            <a:off x="5181600" y="4648200"/>
            <a:ext cx="1097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骨松质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45" name="Rectangle 29"/>
          <p:cNvSpPr/>
          <p:nvPr/>
        </p:nvSpPr>
        <p:spPr>
          <a:xfrm>
            <a:off x="2595563" y="5143500"/>
            <a:ext cx="1097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骨密质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46" name="Rectangle 30"/>
          <p:cNvSpPr/>
          <p:nvPr/>
        </p:nvSpPr>
        <p:spPr>
          <a:xfrm>
            <a:off x="2438400" y="5562600"/>
            <a:ext cx="7924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管状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50" name="Text Box 34"/>
          <p:cNvSpPr txBox="1"/>
          <p:nvPr/>
        </p:nvSpPr>
        <p:spPr>
          <a:xfrm>
            <a:off x="5024438" y="5572125"/>
            <a:ext cx="91916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支撑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" fill="hold"/>
                                        <p:tgtEl>
                                          <p:spTgt spid="9225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" fill="hold"/>
                                        <p:tgtEl>
                                          <p:spTgt spid="9226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" fill="hold"/>
                                        <p:tgtEl>
                                          <p:spTgt spid="9227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" fill="hold"/>
                                        <p:tgtEl>
                                          <p:spTgt spid="92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" fill="hold"/>
                                        <p:tgtEl>
                                          <p:spTgt spid="9229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" fill="hold"/>
                                        <p:tgtEl>
                                          <p:spTgt spid="9230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" fill="hold"/>
                                        <p:tgtEl>
                                          <p:spTgt spid="9231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4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7" grpId="0"/>
      <p:bldP spid="9238" grpId="0"/>
      <p:bldP spid="9239" grpId="0"/>
      <p:bldP spid="9240" grpId="0"/>
      <p:bldP spid="9241" grpId="0"/>
      <p:bldP spid="9242" grpId="0"/>
      <p:bldP spid="9243" grpId="0"/>
      <p:bldP spid="9244" grpId="0"/>
      <p:bldP spid="9245" grpId="0"/>
      <p:bldP spid="9246" grpId="0"/>
      <p:bldP spid="9250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WPS 演示</Application>
  <PresentationFormat>宽屏</PresentationFormat>
  <Paragraphs>50</Paragraphs>
  <Slides>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Times New Roman</vt:lpstr>
      <vt:lpstr>Office 主题</vt:lpstr>
      <vt:lpstr>古瓶荷花</vt:lpstr>
      <vt:lpstr> 活动“解剖观察哺乳动物的长骨”P10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小星星</cp:lastModifiedBy>
  <cp:revision>5</cp:revision>
  <dcterms:created xsi:type="dcterms:W3CDTF">2018-03-01T02:03:00Z</dcterms:created>
  <dcterms:modified xsi:type="dcterms:W3CDTF">2018-11-03T04:05:42Z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