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b="1"/>
              <a:t>学习回顾</a:t>
            </a:r>
            <a:r>
              <a:rPr lang="zh-CN" altLang="zh-CN"/>
              <a:t>：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370"/>
            <a:ext cx="11001375" cy="4486910"/>
          </a:xfrm>
        </p:spPr>
        <p:txBody>
          <a:bodyPr/>
          <a:p>
            <a:r>
              <a:rPr lang="en-US"/>
              <a:t>1</a:t>
            </a:r>
            <a:r>
              <a:rPr lang="zh-CN" altLang="en-US"/>
              <a:t>、</a:t>
            </a:r>
            <a:r>
              <a:rPr lang="zh-CN" altLang="en-US" sz="3200" b="1"/>
              <a:t>代数式的值：</a:t>
            </a:r>
            <a:endParaRPr lang="zh-CN" altLang="en-US" b="1"/>
          </a:p>
          <a:p>
            <a:pPr marL="0" indent="0">
              <a:buNone/>
            </a:pPr>
            <a:r>
              <a:rPr lang="zh-CN" altLang="en-US"/>
              <a:t> 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 sz="4000" b="1"/>
              <a:t>.</a:t>
            </a:r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zh-CN" altLang="en-US" b="1"/>
              <a:t>求代数式的值的思路</a:t>
            </a:r>
            <a:r>
              <a:rPr lang="zh-CN" altLang="en-US"/>
              <a:t>：                  </a:t>
            </a:r>
            <a:endParaRPr lang="zh-CN" altLang="en-US" sz="4000" b="1"/>
          </a:p>
          <a:p>
            <a:endParaRPr lang="zh-CN" altLang="en-US" sz="4000" b="1"/>
          </a:p>
          <a:p>
            <a:r>
              <a:rPr lang="en-US" altLang="zh-CN" sz="3200" b="1"/>
              <a:t>3</a:t>
            </a:r>
            <a:r>
              <a:rPr lang="zh-CN" altLang="en-US" sz="3200" b="1"/>
              <a:t>、准确求值的关键：</a:t>
            </a:r>
            <a:endParaRPr lang="zh-CN" altLang="en-US" sz="3200" b="1"/>
          </a:p>
          <a:p>
            <a:pPr marL="0" indent="0">
              <a:buNone/>
            </a:pPr>
            <a:r>
              <a:rPr lang="zh-CN" altLang="en-US" sz="3200" b="1"/>
              <a:t>                   </a:t>
            </a:r>
            <a:endParaRPr lang="zh-CN" altLang="en-US" sz="3200" b="1"/>
          </a:p>
        </p:txBody>
      </p:sp>
      <p:sp>
        <p:nvSpPr>
          <p:cNvPr id="4" name="右箭头 3"/>
          <p:cNvSpPr/>
          <p:nvPr/>
        </p:nvSpPr>
        <p:spPr>
          <a:xfrm>
            <a:off x="6550025" y="3688080"/>
            <a:ext cx="1520190" cy="187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4561840" y="5434330"/>
            <a:ext cx="1066800" cy="187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791585" y="1493520"/>
            <a:ext cx="778827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 </a:t>
            </a:r>
            <a:r>
              <a:rPr lang="zh-CN" altLang="en-US" sz="3200" b="1">
                <a:sym typeface="+mn-ea"/>
              </a:rPr>
              <a:t>用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数值</a:t>
            </a:r>
            <a:r>
              <a:rPr lang="zh-CN" altLang="en-US" sz="3200" b="1">
                <a:solidFill>
                  <a:schemeClr val="accent5"/>
                </a:solidFill>
                <a:sym typeface="+mn-ea"/>
              </a:rPr>
              <a:t>代替</a:t>
            </a:r>
            <a:r>
              <a:rPr lang="zh-CN" altLang="en-US" sz="3200" b="1">
                <a:sym typeface="+mn-ea"/>
              </a:rPr>
              <a:t>代数式里的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字母</a:t>
            </a:r>
            <a:r>
              <a:rPr lang="zh-CN" altLang="en-US" sz="3200" b="1">
                <a:sym typeface="+mn-ea"/>
              </a:rPr>
              <a:t>，</a:t>
            </a:r>
            <a:r>
              <a:rPr lang="zh-CN" altLang="en-US" sz="3200" b="1">
                <a:solidFill>
                  <a:schemeClr val="accent5"/>
                </a:solidFill>
                <a:sym typeface="+mn-ea"/>
              </a:rPr>
              <a:t>按照</a:t>
            </a:r>
            <a:r>
              <a:rPr lang="zh-CN" altLang="en-US" sz="3200" b="1">
                <a:sym typeface="+mn-ea"/>
              </a:rPr>
              <a:t>代数式中的</a:t>
            </a:r>
            <a:r>
              <a:rPr lang="zh-CN" altLang="en-US" sz="3200" b="1" u="sng">
                <a:solidFill>
                  <a:srgbClr val="FF0000"/>
                </a:solidFill>
                <a:sym typeface="+mn-ea"/>
              </a:rPr>
              <a:t>运算关系</a:t>
            </a:r>
            <a:r>
              <a:rPr lang="zh-CN" altLang="en-US" sz="3200" b="1">
                <a:sym typeface="+mn-ea"/>
              </a:rPr>
              <a:t>计算得出的结果，叫做代数式的值。</a:t>
            </a:r>
            <a:endParaRPr lang="zh-CN" altLang="en-US" sz="3200"/>
          </a:p>
        </p:txBody>
      </p:sp>
      <p:sp>
        <p:nvSpPr>
          <p:cNvPr id="7" name="文本框 6"/>
          <p:cNvSpPr txBox="1"/>
          <p:nvPr/>
        </p:nvSpPr>
        <p:spPr>
          <a:xfrm>
            <a:off x="4996815" y="3334385"/>
            <a:ext cx="14573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sym typeface="+mn-ea"/>
              </a:rPr>
              <a:t>代入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 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95310" y="3334385"/>
            <a:ext cx="20059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sym typeface="+mn-ea"/>
              </a:rPr>
              <a:t>计算</a:t>
            </a:r>
            <a:endParaRPr lang="zh-CN" altLang="en-US" sz="4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38200" y="5205730"/>
            <a:ext cx="39477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sym typeface="+mn-ea"/>
              </a:rPr>
              <a:t>代入（对号入座）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52465" y="5205730"/>
            <a:ext cx="58273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sym typeface="+mn-ea"/>
              </a:rPr>
              <a:t>计算（遵照运算种类和顺序）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bldLvl="0" animBg="1"/>
      <p:bldP spid="8" grpId="0"/>
      <p:bldP spid="10" grpId="0"/>
      <p:bldP spid="5" grpId="0" bldLvl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80335" cy="919480"/>
          </a:xfrm>
        </p:spPr>
        <p:txBody>
          <a:bodyPr/>
          <a:p>
            <a:r>
              <a:rPr lang="zh-CN" altLang="zh-CN" b="1"/>
              <a:t>练习感悟：</a:t>
            </a:r>
            <a:endParaRPr lang="zh-CN" altLang="zh-CN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85240"/>
            <a:ext cx="11252200" cy="5236210"/>
          </a:xfrm>
        </p:spPr>
        <p:txBody>
          <a:bodyPr>
            <a:normAutofit fontScale="90000"/>
          </a:bodyPr>
          <a:p>
            <a:r>
              <a:rPr lang="en-US" altLang="zh-CN" sz="3600" b="1"/>
              <a:t>1</a:t>
            </a:r>
            <a:r>
              <a:rPr lang="zh-CN" altLang="en-US" sz="3600" b="1"/>
              <a:t>、当 </a:t>
            </a:r>
            <a:r>
              <a:rPr lang="en-US" altLang="zh-CN" sz="3600" b="1"/>
              <a:t>a=2</a:t>
            </a:r>
            <a:r>
              <a:rPr lang="zh-CN" altLang="en-US" sz="3600" b="1"/>
              <a:t>，</a:t>
            </a:r>
            <a:r>
              <a:rPr lang="en-US" altLang="zh-CN" sz="3600" b="1"/>
              <a:t>b= -3 </a:t>
            </a:r>
            <a:r>
              <a:rPr lang="zh-CN" altLang="zh-CN" sz="3600" b="1"/>
              <a:t>时，求代数式  </a:t>
            </a:r>
            <a:r>
              <a:rPr lang="en-US" altLang="zh-CN" sz="3600" b="1"/>
              <a:t>a²- b³ </a:t>
            </a:r>
            <a:r>
              <a:rPr lang="zh-CN" altLang="en-US" sz="3600" b="1"/>
              <a:t>的值</a:t>
            </a:r>
            <a:r>
              <a:rPr lang="en-US" altLang="zh-CN" sz="3600" b="1"/>
              <a:t>.</a:t>
            </a:r>
            <a:endParaRPr lang="zh-CN" altLang="zh-CN" sz="3600" b="1"/>
          </a:p>
          <a:p>
            <a:endParaRPr lang="zh-CN" altLang="zh-CN" sz="3600" b="1"/>
          </a:p>
          <a:p>
            <a:r>
              <a:rPr lang="en-US" altLang="zh-CN" sz="3600" b="1"/>
              <a:t>2</a:t>
            </a:r>
            <a:r>
              <a:rPr lang="zh-CN" altLang="en-US" sz="3600" b="1"/>
              <a:t>、已知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〡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x-5〡+(y-2)²= 0 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求（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x-y)³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、已知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〡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x〡=3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(y-2)²= 4 </a:t>
            </a:r>
            <a:r>
              <a:rPr lang="zh-CN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求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x-2y </a:t>
            </a:r>
            <a:r>
              <a:rPr lang="zh-CN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的值</a:t>
            </a:r>
            <a:endParaRPr lang="en-US" altLang="zh-CN" sz="3600" b="1"/>
          </a:p>
          <a:p>
            <a:endParaRPr lang="en-US" altLang="zh-CN" sz="3600" b="1"/>
          </a:p>
          <a:p>
            <a:r>
              <a:rPr lang="en-US" altLang="zh-CN" sz="3600" b="1"/>
              <a:t>4</a:t>
            </a:r>
            <a:r>
              <a:rPr lang="zh-CN" altLang="en-US" sz="3600" b="1"/>
              <a:t>、当  </a:t>
            </a:r>
            <a:r>
              <a:rPr lang="en-US" altLang="zh-CN" sz="3600" b="1"/>
              <a:t>a - b = 2 </a:t>
            </a:r>
            <a:r>
              <a:rPr lang="zh-CN" altLang="en-US" sz="3600" b="1"/>
              <a:t>时，求 </a:t>
            </a:r>
            <a:r>
              <a:rPr lang="en-US" altLang="zh-CN" sz="3600" b="1"/>
              <a:t>(a-b)² -2(a-b) -3 </a:t>
            </a:r>
            <a:r>
              <a:rPr lang="zh-CN" altLang="zh-CN" sz="3600" b="1"/>
              <a:t>的值</a:t>
            </a:r>
            <a:endParaRPr lang="zh-CN" altLang="zh-CN" sz="3600" b="1"/>
          </a:p>
          <a:p>
            <a:endParaRPr lang="zh-CN" altLang="zh-CN" sz="3600" b="1"/>
          </a:p>
          <a:p>
            <a:r>
              <a:rPr lang="en-US" altLang="zh-CN" sz="3600" b="1"/>
              <a:t>5</a:t>
            </a:r>
            <a:r>
              <a:rPr lang="zh-CN" altLang="zh-CN" sz="3600" b="1"/>
              <a:t>、当  </a:t>
            </a:r>
            <a:r>
              <a:rPr lang="en-US" altLang="zh-CN" sz="3600" b="1"/>
              <a:t>x ²+3x-4 =0 </a:t>
            </a:r>
            <a:r>
              <a:rPr lang="zh-CN" altLang="en-US" sz="3600" b="1"/>
              <a:t>时，求 （</a:t>
            </a:r>
            <a:r>
              <a:rPr lang="en-US" altLang="zh-CN" sz="3600" b="1">
                <a:sym typeface="+mn-ea"/>
              </a:rPr>
              <a:t>x ²+3x</a:t>
            </a:r>
            <a:r>
              <a:rPr lang="zh-CN" altLang="en-US" sz="3600" b="1"/>
              <a:t>）</a:t>
            </a:r>
            <a:r>
              <a:rPr lang="en-US" altLang="zh-CN" sz="3600" b="1"/>
              <a:t>²- 2</a:t>
            </a:r>
            <a:r>
              <a:rPr lang="zh-CN" altLang="en-US" sz="3600" b="1"/>
              <a:t>（</a:t>
            </a:r>
            <a:r>
              <a:rPr lang="en-US" altLang="zh-CN" sz="3600" b="1">
                <a:sym typeface="+mn-ea"/>
              </a:rPr>
              <a:t>x ²+3x</a:t>
            </a:r>
            <a:r>
              <a:rPr lang="zh-CN" altLang="en-US" sz="3600" b="1">
                <a:sym typeface="+mn-ea"/>
              </a:rPr>
              <a:t>）</a:t>
            </a:r>
            <a:r>
              <a:rPr lang="en-US" altLang="zh-CN" sz="3600" b="1">
                <a:sym typeface="+mn-ea"/>
              </a:rPr>
              <a:t>-3 </a:t>
            </a:r>
            <a:r>
              <a:rPr lang="zh-CN" altLang="en-US" sz="3600" b="1">
                <a:sym typeface="+mn-ea"/>
              </a:rPr>
              <a:t>的值</a:t>
            </a:r>
            <a:endParaRPr lang="zh-CN" altLang="en-US" sz="3600" b="1"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WPS 演示</Application>
  <PresentationFormat>宽屏</PresentationFormat>
  <Paragraphs>32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学习小结：</vt:lpstr>
      <vt:lpstr>练习感悟：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大詹</cp:lastModifiedBy>
  <cp:revision>77</cp:revision>
  <dcterms:created xsi:type="dcterms:W3CDTF">2018-10-11T08:11:00Z</dcterms:created>
  <dcterms:modified xsi:type="dcterms:W3CDTF">2018-10-22T10:00:49Z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