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44" r:id="rId5"/>
    <p:sldId id="335" r:id="rId6"/>
    <p:sldId id="334" r:id="rId7"/>
    <p:sldId id="341" r:id="rId8"/>
    <p:sldId id="342" r:id="rId9"/>
    <p:sldId id="325" r:id="rId10"/>
    <p:sldId id="314" r:id="rId11"/>
    <p:sldId id="30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814"/>
    <a:srgbClr val="FE8278"/>
    <a:srgbClr val="FEB508"/>
    <a:srgbClr val="8E946A"/>
    <a:srgbClr val="D37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50" y="-96"/>
      </p:cViewPr>
      <p:guideLst>
        <p:guide orient="horz" pos="228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04FD-4356-4318-B204-579575469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79F0-8940-491D-97BF-74C221A53C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3000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01 130"/>
          <p:cNvSpPr/>
          <p:nvPr>
            <p:custDataLst>
              <p:tags r:id="rId1"/>
            </p:custDataLst>
          </p:nvPr>
        </p:nvSpPr>
        <p:spPr>
          <a:xfrm>
            <a:off x="2054637" y="1287297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3" name="PA_01 131"/>
          <p:cNvSpPr/>
          <p:nvPr>
            <p:custDataLst>
              <p:tags r:id="rId2"/>
            </p:custDataLst>
          </p:nvPr>
        </p:nvSpPr>
        <p:spPr>
          <a:xfrm>
            <a:off x="4163510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4" name="PA_01 132"/>
          <p:cNvSpPr/>
          <p:nvPr>
            <p:custDataLst>
              <p:tags r:id="rId3"/>
            </p:custDataLst>
          </p:nvPr>
        </p:nvSpPr>
        <p:spPr>
          <a:xfrm>
            <a:off x="5917692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5" name="PA_01 133"/>
          <p:cNvSpPr/>
          <p:nvPr>
            <p:custDataLst>
              <p:tags r:id="rId4"/>
            </p:custDataLst>
          </p:nvPr>
        </p:nvSpPr>
        <p:spPr>
          <a:xfrm>
            <a:off x="7674056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grpSp>
        <p:nvGrpSpPr>
          <p:cNvPr id="6" name="PA_01 134"/>
          <p:cNvGrpSpPr/>
          <p:nvPr>
            <p:custDataLst>
              <p:tags r:id="rId5"/>
            </p:custDataLst>
          </p:nvPr>
        </p:nvGrpSpPr>
        <p:grpSpPr>
          <a:xfrm>
            <a:off x="2258013" y="1443951"/>
            <a:ext cx="1806507" cy="1800312"/>
            <a:chOff x="3768359" y="1725446"/>
            <a:chExt cx="1930605" cy="1930605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PA_01 137"/>
          <p:cNvGrpSpPr/>
          <p:nvPr>
            <p:custDataLst>
              <p:tags r:id="rId6"/>
            </p:custDataLst>
          </p:nvPr>
        </p:nvGrpSpPr>
        <p:grpSpPr>
          <a:xfrm>
            <a:off x="4311941" y="1334769"/>
            <a:ext cx="1806507" cy="1800312"/>
            <a:chOff x="3768359" y="1725446"/>
            <a:chExt cx="1930605" cy="193060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PA_01 140"/>
          <p:cNvGrpSpPr/>
          <p:nvPr>
            <p:custDataLst>
              <p:tags r:id="rId7"/>
            </p:custDataLst>
          </p:nvPr>
        </p:nvGrpSpPr>
        <p:grpSpPr>
          <a:xfrm>
            <a:off x="6060070" y="1334769"/>
            <a:ext cx="1806507" cy="1800312"/>
            <a:chOff x="3768359" y="1725446"/>
            <a:chExt cx="1930605" cy="193060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PA_01 143"/>
          <p:cNvGrpSpPr/>
          <p:nvPr>
            <p:custDataLst>
              <p:tags r:id="rId8"/>
            </p:custDataLst>
          </p:nvPr>
        </p:nvGrpSpPr>
        <p:grpSpPr>
          <a:xfrm>
            <a:off x="7800681" y="1334769"/>
            <a:ext cx="1806507" cy="1800312"/>
            <a:chOff x="3768359" y="1725446"/>
            <a:chExt cx="1930605" cy="1930605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PA_01 146"/>
          <p:cNvSpPr/>
          <p:nvPr>
            <p:custDataLst>
              <p:tags r:id="rId9"/>
            </p:custDataLst>
          </p:nvPr>
        </p:nvSpPr>
        <p:spPr>
          <a:xfrm>
            <a:off x="2362107" y="1872152"/>
            <a:ext cx="1532591" cy="842116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how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_01 147"/>
          <p:cNvSpPr/>
          <p:nvPr>
            <p:custDataLst>
              <p:tags r:id="rId10"/>
            </p:custDataLst>
          </p:nvPr>
        </p:nvSpPr>
        <p:spPr>
          <a:xfrm>
            <a:off x="4283932" y="1885800"/>
            <a:ext cx="1920518" cy="842116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many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PA_01 148"/>
          <p:cNvSpPr/>
          <p:nvPr>
            <p:custDataLst>
              <p:tags r:id="rId11"/>
            </p:custDataLst>
          </p:nvPr>
        </p:nvSpPr>
        <p:spPr>
          <a:xfrm>
            <a:off x="6364784" y="1544606"/>
            <a:ext cx="1152679" cy="1349948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en-US" altLang="zh-CN" sz="8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endParaRPr lang="zh-CN" altLang="en-US" sz="8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PA_01 149"/>
          <p:cNvSpPr/>
          <p:nvPr>
            <p:custDataLst>
              <p:tags r:id="rId12"/>
            </p:custDataLst>
          </p:nvPr>
        </p:nvSpPr>
        <p:spPr>
          <a:xfrm>
            <a:off x="7983088" y="1938739"/>
            <a:ext cx="1532591" cy="842116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how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PA_01 150"/>
          <p:cNvGrpSpPr/>
          <p:nvPr>
            <p:custDataLst>
              <p:tags r:id="rId13"/>
            </p:custDataLst>
          </p:nvPr>
        </p:nvGrpSpPr>
        <p:grpSpPr>
          <a:xfrm>
            <a:off x="1991590" y="2167434"/>
            <a:ext cx="431536" cy="430056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PA_01 153"/>
          <p:cNvGrpSpPr/>
          <p:nvPr>
            <p:custDataLst>
              <p:tags r:id="rId14"/>
            </p:custDataLst>
          </p:nvPr>
        </p:nvGrpSpPr>
        <p:grpSpPr>
          <a:xfrm>
            <a:off x="1569482" y="1975259"/>
            <a:ext cx="301964" cy="30092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PA_01 156"/>
          <p:cNvGrpSpPr/>
          <p:nvPr>
            <p:custDataLst>
              <p:tags r:id="rId15"/>
            </p:custDataLst>
          </p:nvPr>
        </p:nvGrpSpPr>
        <p:grpSpPr>
          <a:xfrm>
            <a:off x="4112487" y="1278602"/>
            <a:ext cx="216398" cy="215655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PA_01 159"/>
          <p:cNvGrpSpPr/>
          <p:nvPr>
            <p:custDataLst>
              <p:tags r:id="rId16"/>
            </p:custDataLst>
          </p:nvPr>
        </p:nvGrpSpPr>
        <p:grpSpPr>
          <a:xfrm>
            <a:off x="5931197" y="1220759"/>
            <a:ext cx="308786" cy="307727"/>
            <a:chOff x="3768359" y="1725446"/>
            <a:chExt cx="1930605" cy="1930605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PA_01 162"/>
          <p:cNvGrpSpPr/>
          <p:nvPr>
            <p:custDataLst>
              <p:tags r:id="rId17"/>
            </p:custDataLst>
          </p:nvPr>
        </p:nvGrpSpPr>
        <p:grpSpPr>
          <a:xfrm>
            <a:off x="5909088" y="2970950"/>
            <a:ext cx="266481" cy="265568"/>
            <a:chOff x="3768359" y="1725446"/>
            <a:chExt cx="1930605" cy="1930605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PA_01 165"/>
          <p:cNvGrpSpPr/>
          <p:nvPr>
            <p:custDataLst>
              <p:tags r:id="rId18"/>
            </p:custDataLst>
          </p:nvPr>
        </p:nvGrpSpPr>
        <p:grpSpPr>
          <a:xfrm>
            <a:off x="4224225" y="2948552"/>
            <a:ext cx="274147" cy="273207"/>
            <a:chOff x="3768359" y="1725446"/>
            <a:chExt cx="1930605" cy="1930605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PA_01 168"/>
          <p:cNvGrpSpPr/>
          <p:nvPr>
            <p:custDataLst>
              <p:tags r:id="rId19"/>
            </p:custDataLst>
          </p:nvPr>
        </p:nvGrpSpPr>
        <p:grpSpPr>
          <a:xfrm>
            <a:off x="7717546" y="1117411"/>
            <a:ext cx="269944" cy="269018"/>
            <a:chOff x="3768359" y="1725446"/>
            <a:chExt cx="1930605" cy="1930605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PA_01 171"/>
          <p:cNvGrpSpPr/>
          <p:nvPr>
            <p:custDataLst>
              <p:tags r:id="rId20"/>
            </p:custDataLst>
          </p:nvPr>
        </p:nvGrpSpPr>
        <p:grpSpPr>
          <a:xfrm>
            <a:off x="7823792" y="3040393"/>
            <a:ext cx="238509" cy="237691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PA_01 174"/>
          <p:cNvGrpSpPr/>
          <p:nvPr>
            <p:custDataLst>
              <p:tags r:id="rId21"/>
            </p:custDataLst>
          </p:nvPr>
        </p:nvGrpSpPr>
        <p:grpSpPr>
          <a:xfrm>
            <a:off x="10529727" y="3182601"/>
            <a:ext cx="431536" cy="430056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PA_01 177"/>
          <p:cNvGrpSpPr/>
          <p:nvPr>
            <p:custDataLst>
              <p:tags r:id="rId22"/>
            </p:custDataLst>
          </p:nvPr>
        </p:nvGrpSpPr>
        <p:grpSpPr>
          <a:xfrm>
            <a:off x="10308395" y="1090237"/>
            <a:ext cx="301964" cy="300928"/>
            <a:chOff x="3768359" y="1725446"/>
            <a:chExt cx="1930605" cy="1930605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PA_01 180"/>
          <p:cNvGrpSpPr/>
          <p:nvPr>
            <p:custDataLst>
              <p:tags r:id="rId23"/>
            </p:custDataLst>
          </p:nvPr>
        </p:nvGrpSpPr>
        <p:grpSpPr>
          <a:xfrm>
            <a:off x="11054111" y="1308552"/>
            <a:ext cx="216398" cy="215655"/>
            <a:chOff x="3768359" y="1725446"/>
            <a:chExt cx="1930605" cy="1930605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PA_01 183"/>
          <p:cNvGrpSpPr/>
          <p:nvPr>
            <p:custDataLst>
              <p:tags r:id="rId24"/>
            </p:custDataLst>
          </p:nvPr>
        </p:nvGrpSpPr>
        <p:grpSpPr>
          <a:xfrm>
            <a:off x="1128598" y="2127867"/>
            <a:ext cx="216398" cy="215655"/>
            <a:chOff x="3768359" y="1725446"/>
            <a:chExt cx="1930605" cy="1930605"/>
          </a:xfrm>
        </p:grpSpPr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" name="PA_01 187"/>
          <p:cNvSpPr txBox="1"/>
          <p:nvPr>
            <p:custDataLst>
              <p:tags r:id="rId25"/>
            </p:custDataLst>
          </p:nvPr>
        </p:nvSpPr>
        <p:spPr>
          <a:xfrm>
            <a:off x="8498891" y="3387682"/>
            <a:ext cx="246222" cy="692465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algn="ctr"/>
            <a:endParaRPr lang="zh-CN" altLang="en-US" sz="3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PA_01 143"/>
          <p:cNvGrpSpPr/>
          <p:nvPr>
            <p:custDataLst>
              <p:tags r:id="rId26"/>
            </p:custDataLst>
          </p:nvPr>
        </p:nvGrpSpPr>
        <p:grpSpPr>
          <a:xfrm>
            <a:off x="9727289" y="1377987"/>
            <a:ext cx="1806507" cy="1800312"/>
            <a:chOff x="3768359" y="1725446"/>
            <a:chExt cx="1930605" cy="1930605"/>
          </a:xfrm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758150" y="1992574"/>
            <a:ext cx="1951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much</a:t>
            </a:r>
            <a:endParaRPr lang="zh-CN" alt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2394" y="1044483"/>
            <a:ext cx="11756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</a:rPr>
              <a:t>how many</a:t>
            </a:r>
            <a:r>
              <a:rPr lang="zh-CN" altLang="en-US" sz="3600" dirty="0" smtClean="0"/>
              <a:t>与</a:t>
            </a:r>
            <a:r>
              <a:rPr lang="en-US" altLang="zh-CN" sz="3600" dirty="0" smtClean="0"/>
              <a:t> </a:t>
            </a:r>
            <a:r>
              <a:rPr lang="en-US" altLang="zh-CN" sz="3600" dirty="0" smtClean="0">
                <a:solidFill>
                  <a:srgbClr val="C00000"/>
                </a:solidFill>
              </a:rPr>
              <a:t>how much </a:t>
            </a:r>
            <a:r>
              <a:rPr lang="zh-CN" altLang="en-US" sz="3600" dirty="0" smtClean="0"/>
              <a:t>都可以对</a:t>
            </a:r>
            <a:r>
              <a:rPr lang="zh-CN" altLang="en-US" sz="3600" dirty="0" smtClean="0">
                <a:solidFill>
                  <a:srgbClr val="FF0000"/>
                </a:solidFill>
              </a:rPr>
              <a:t>数量</a:t>
            </a:r>
            <a:r>
              <a:rPr lang="zh-CN" altLang="en-US" sz="3600" dirty="0" smtClean="0"/>
              <a:t>进行提问，表示“</a:t>
            </a:r>
            <a:r>
              <a:rPr lang="zh-CN" altLang="en-US" sz="3600" dirty="0" smtClean="0">
                <a:solidFill>
                  <a:srgbClr val="FF0000"/>
                </a:solidFill>
              </a:rPr>
              <a:t>多少</a:t>
            </a:r>
            <a:r>
              <a:rPr lang="zh-CN" altLang="en-US" sz="3600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zh-CN" altLang="en-US" sz="3600" dirty="0" smtClean="0"/>
              <a:t>，</a:t>
            </a:r>
            <a:r>
              <a:rPr lang="en-US" altLang="zh-CN" sz="3600" dirty="0" smtClean="0"/>
              <a:t>how many</a:t>
            </a:r>
            <a:r>
              <a:rPr lang="zh-CN" altLang="en-US" sz="3600" dirty="0"/>
              <a:t>修饰</a:t>
            </a:r>
            <a:r>
              <a:rPr lang="zh-CN" altLang="en-US" sz="3600" dirty="0" smtClean="0">
                <a:solidFill>
                  <a:srgbClr val="FF0000"/>
                </a:solidFill>
              </a:rPr>
              <a:t>可数</a:t>
            </a:r>
            <a:r>
              <a:rPr lang="zh-CN" altLang="en-US" sz="3600" dirty="0" smtClean="0"/>
              <a:t>名词的复数；</a:t>
            </a:r>
            <a:r>
              <a:rPr lang="en-US" altLang="zh-CN" sz="3600" dirty="0" smtClean="0"/>
              <a:t>how much </a:t>
            </a:r>
            <a:r>
              <a:rPr lang="zh-CN" altLang="en-US" sz="3600" dirty="0" smtClean="0"/>
              <a:t>修饰</a:t>
            </a:r>
            <a:r>
              <a:rPr lang="zh-CN" altLang="en-US" sz="3600" dirty="0" smtClean="0">
                <a:solidFill>
                  <a:srgbClr val="FF0000"/>
                </a:solidFill>
              </a:rPr>
              <a:t>不可数</a:t>
            </a:r>
            <a:r>
              <a:rPr lang="zh-CN" altLang="en-US" sz="3600" dirty="0" smtClean="0"/>
              <a:t>名词。</a:t>
            </a:r>
            <a:r>
              <a:rPr lang="en-US" altLang="zh-CN" sz="3600" dirty="0" smtClean="0"/>
              <a:t> 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145415" y="97155"/>
            <a:ext cx="6824345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360680" y="97155"/>
            <a:ext cx="78365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many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与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much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的定义及区别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13360" y="3089664"/>
            <a:ext cx="2674960" cy="2320119"/>
            <a:chOff x="0" y="2538484"/>
            <a:chExt cx="2674960" cy="2320119"/>
          </a:xfrm>
        </p:grpSpPr>
        <p:sp>
          <p:nvSpPr>
            <p:cNvPr id="7" name="矩形 6"/>
            <p:cNvSpPr/>
            <p:nvPr/>
          </p:nvSpPr>
          <p:spPr>
            <a:xfrm>
              <a:off x="0" y="3408108"/>
              <a:ext cx="25699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C00000"/>
                  </a:solidFill>
                </a:rPr>
                <a:t>how many </a:t>
              </a:r>
              <a:endParaRPr lang="zh-CN" altLang="en-US" sz="3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0" name="左大括号 9"/>
            <p:cNvSpPr/>
            <p:nvPr/>
          </p:nvSpPr>
          <p:spPr>
            <a:xfrm>
              <a:off x="2279175" y="2538484"/>
              <a:ext cx="395785" cy="232011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50552" y="2887127"/>
            <a:ext cx="3166281" cy="2634018"/>
            <a:chOff x="6782937" y="2456597"/>
            <a:chExt cx="3166281" cy="2634018"/>
          </a:xfrm>
        </p:grpSpPr>
        <p:sp>
          <p:nvSpPr>
            <p:cNvPr id="8" name="矩形 7"/>
            <p:cNvSpPr/>
            <p:nvPr/>
          </p:nvSpPr>
          <p:spPr>
            <a:xfrm>
              <a:off x="6782937" y="3466531"/>
              <a:ext cx="31662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C00000"/>
                  </a:solidFill>
                </a:rPr>
                <a:t>how much </a:t>
              </a:r>
              <a:endParaRPr lang="zh-CN" altLang="en-US" sz="3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1" name="左大括号 10"/>
            <p:cNvSpPr/>
            <p:nvPr/>
          </p:nvSpPr>
          <p:spPr>
            <a:xfrm>
              <a:off x="9130352" y="2456597"/>
              <a:ext cx="177421" cy="263401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12915" y="2745740"/>
            <a:ext cx="2197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600" dirty="0" smtClean="0"/>
          </a:p>
        </p:txBody>
      </p:sp>
      <p:grpSp>
        <p:nvGrpSpPr>
          <p:cNvPr id="45" name="组合 44"/>
          <p:cNvGrpSpPr/>
          <p:nvPr/>
        </p:nvGrpSpPr>
        <p:grpSpPr>
          <a:xfrm>
            <a:off x="9337675" y="2537460"/>
            <a:ext cx="2642235" cy="986790"/>
            <a:chOff x="14705" y="3996"/>
            <a:chExt cx="4161" cy="1554"/>
          </a:xfrm>
        </p:grpSpPr>
        <p:sp>
          <p:nvSpPr>
            <p:cNvPr id="16" name="TextBox 15"/>
            <p:cNvSpPr txBox="1"/>
            <p:nvPr/>
          </p:nvSpPr>
          <p:spPr>
            <a:xfrm>
              <a:off x="14705" y="4163"/>
              <a:ext cx="303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milk</a:t>
              </a:r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pic>
          <p:nvPicPr>
            <p:cNvPr id="60" name="Picture 6" descr="C:\Users\lenovo\Desktop\牛奶.jpg"/>
            <p:cNvPicPr>
              <a:picLocks noChangeAspect="1" noChangeArrowheads="1"/>
            </p:cNvPicPr>
            <p:nvPr/>
          </p:nvPicPr>
          <p:blipFill>
            <a:blip r:embed="rId1"/>
            <a:srcRect t="17538" r="70986"/>
            <a:stretch>
              <a:fillRect/>
            </a:stretch>
          </p:blipFill>
          <p:spPr bwMode="auto">
            <a:xfrm>
              <a:off x="16702" y="3996"/>
              <a:ext cx="2164" cy="155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组合 45"/>
          <p:cNvGrpSpPr/>
          <p:nvPr/>
        </p:nvGrpSpPr>
        <p:grpSpPr>
          <a:xfrm>
            <a:off x="9295130" y="3881120"/>
            <a:ext cx="2763520" cy="753745"/>
            <a:chOff x="14638" y="6112"/>
            <a:chExt cx="4352" cy="1187"/>
          </a:xfrm>
        </p:grpSpPr>
        <p:sp>
          <p:nvSpPr>
            <p:cNvPr id="20" name="TextBox 19"/>
            <p:cNvSpPr txBox="1"/>
            <p:nvPr/>
          </p:nvSpPr>
          <p:spPr>
            <a:xfrm>
              <a:off x="14638" y="6112"/>
              <a:ext cx="337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meat</a:t>
              </a:r>
              <a:endParaRPr lang="zh-CN" altLang="en-US" sz="3600" dirty="0" smtClean="0"/>
            </a:p>
          </p:txBody>
        </p:sp>
        <p:pic>
          <p:nvPicPr>
            <p:cNvPr id="89" name="Picture 16" descr="一公斤肉"/>
            <p:cNvPicPr>
              <a:picLocks noChangeAspect="1" noChangeArrowheads="1"/>
            </p:cNvPicPr>
            <p:nvPr/>
          </p:nvPicPr>
          <p:blipFill>
            <a:blip r:embed="rId2"/>
            <a:srcRect l="1534" t="-5733" r="-1534" b="5733"/>
            <a:stretch>
              <a:fillRect/>
            </a:stretch>
          </p:blipFill>
          <p:spPr bwMode="auto">
            <a:xfrm>
              <a:off x="16702" y="6235"/>
              <a:ext cx="2288" cy="106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组合 46"/>
          <p:cNvGrpSpPr/>
          <p:nvPr/>
        </p:nvGrpSpPr>
        <p:grpSpPr>
          <a:xfrm>
            <a:off x="9171940" y="4919980"/>
            <a:ext cx="2995930" cy="1080770"/>
            <a:chOff x="14444" y="7748"/>
            <a:chExt cx="4718" cy="1702"/>
          </a:xfrm>
        </p:grpSpPr>
        <p:sp>
          <p:nvSpPr>
            <p:cNvPr id="17" name="TextBox 16"/>
            <p:cNvSpPr txBox="1"/>
            <p:nvPr/>
          </p:nvSpPr>
          <p:spPr>
            <a:xfrm>
              <a:off x="14444" y="8090"/>
              <a:ext cx="3568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cheese</a:t>
              </a:r>
              <a:endParaRPr lang="zh-CN" altLang="en-US" sz="3600" dirty="0" smtClean="0"/>
            </a:p>
          </p:txBody>
        </p:sp>
        <p:pic>
          <p:nvPicPr>
            <p:cNvPr id="3" name="图片 2" descr="b7003af33a87e950444125991a385343faf2b4f5"/>
            <p:cNvPicPr>
              <a:picLocks noChangeAspect="1"/>
            </p:cNvPicPr>
            <p:nvPr/>
          </p:nvPicPr>
          <p:blipFill>
            <a:blip r:embed="rId3"/>
            <a:srcRect l="1967" t="3019" r="-1967" b="-3019"/>
            <a:stretch>
              <a:fillRect/>
            </a:stretch>
          </p:blipFill>
          <p:spPr>
            <a:xfrm>
              <a:off x="17154" y="7748"/>
              <a:ext cx="2009" cy="1703"/>
            </a:xfrm>
            <a:prstGeom prst="ellipse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2887980" y="2799080"/>
            <a:ext cx="2558415" cy="725170"/>
            <a:chOff x="4747" y="4375"/>
            <a:chExt cx="4029" cy="1142"/>
          </a:xfrm>
        </p:grpSpPr>
        <p:sp>
          <p:nvSpPr>
            <p:cNvPr id="36" name="文本框 35"/>
            <p:cNvSpPr txBox="1"/>
            <p:nvPr/>
          </p:nvSpPr>
          <p:spPr>
            <a:xfrm>
              <a:off x="4747" y="4375"/>
              <a:ext cx="232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 dirty="0" smtClean="0">
                  <a:sym typeface="+mn-ea"/>
                </a:rPr>
                <a:t>egg</a:t>
              </a:r>
              <a:r>
                <a:rPr lang="en-US" altLang="zh-CN" sz="3600" dirty="0" smtClean="0">
                  <a:solidFill>
                    <a:srgbClr val="FF0000"/>
                  </a:solidFill>
                  <a:sym typeface="+mn-ea"/>
                </a:rPr>
                <a:t>s</a:t>
              </a:r>
              <a:endParaRPr lang="zh-CN" altLang="en-US"/>
            </a:p>
          </p:txBody>
        </p:sp>
        <p:pic>
          <p:nvPicPr>
            <p:cNvPr id="37" name="Picture 15" descr="H%N)]$@HKT~1N@}2B{B2]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64" y="4375"/>
              <a:ext cx="1612" cy="1142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</p:pic>
      </p:grpSp>
      <p:grpSp>
        <p:nvGrpSpPr>
          <p:cNvPr id="41" name="组合 40"/>
          <p:cNvGrpSpPr/>
          <p:nvPr/>
        </p:nvGrpSpPr>
        <p:grpSpPr>
          <a:xfrm>
            <a:off x="2860040" y="3820795"/>
            <a:ext cx="2927985" cy="922655"/>
            <a:chOff x="4427" y="6184"/>
            <a:chExt cx="4611" cy="1453"/>
          </a:xfrm>
        </p:grpSpPr>
        <p:pic>
          <p:nvPicPr>
            <p:cNvPr id="44" name="Picture 4" descr="1137220619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91" y="6184"/>
              <a:ext cx="2247" cy="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文本框 39"/>
            <p:cNvSpPr txBox="1"/>
            <p:nvPr/>
          </p:nvSpPr>
          <p:spPr>
            <a:xfrm>
              <a:off x="4427" y="6402"/>
              <a:ext cx="240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3600" dirty="0" smtClean="0">
                  <a:sym typeface="+mn-ea"/>
                </a:rPr>
                <a:t>apple</a:t>
              </a:r>
              <a:r>
                <a:rPr lang="en-US" altLang="zh-CN" sz="3600" dirty="0" smtClean="0">
                  <a:solidFill>
                    <a:srgbClr val="FF0000"/>
                  </a:solidFill>
                  <a:sym typeface="+mn-ea"/>
                </a:rPr>
                <a:t>s</a:t>
              </a:r>
              <a:endParaRPr lang="en-US" altLang="zh-CN" sz="3600" dirty="0" smtClean="0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83205" y="5102225"/>
            <a:ext cx="3060065" cy="716280"/>
            <a:chOff x="4383" y="8035"/>
            <a:chExt cx="4819" cy="1128"/>
          </a:xfrm>
        </p:grpSpPr>
        <p:pic>
          <p:nvPicPr>
            <p:cNvPr id="2" name="Picture 11" descr="香蕉"/>
            <p:cNvPicPr>
              <a:picLocks noChangeAspect="1" noChangeArrowheads="1"/>
            </p:cNvPicPr>
            <p:nvPr/>
          </p:nvPicPr>
          <p:blipFill>
            <a:blip r:embed="rId7"/>
            <a:srcRect t="1511" r="12436"/>
            <a:stretch>
              <a:fillRect/>
            </a:stretch>
          </p:blipFill>
          <p:spPr bwMode="auto">
            <a:xfrm>
              <a:off x="7626" y="8035"/>
              <a:ext cx="1577" cy="112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文本框 41"/>
            <p:cNvSpPr txBox="1"/>
            <p:nvPr/>
          </p:nvSpPr>
          <p:spPr>
            <a:xfrm>
              <a:off x="4383" y="8035"/>
              <a:ext cx="367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3600" dirty="0" smtClean="0"/>
                <a:t>banana</a:t>
              </a:r>
              <a:r>
                <a:rPr lang="en-US" altLang="zh-CN" sz="3600" dirty="0" smtClean="0">
                  <a:solidFill>
                    <a:srgbClr val="FF0000"/>
                  </a:solidFill>
                </a:rPr>
                <a:t>s</a:t>
              </a:r>
              <a:endParaRPr lang="en-US" altLang="zh-CN" sz="3600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732867" y="2424998"/>
            <a:ext cx="723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9850" y="109220"/>
            <a:ext cx="3190240" cy="7067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提问句式</a:t>
            </a:r>
            <a:endParaRPr lang="zh-CN" altLang="en-US" sz="4000" b="1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6650" y="1257935"/>
            <a:ext cx="842645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How many</a:t>
            </a:r>
            <a:r>
              <a:rPr lang="en-US" altLang="zh-CN" sz="3600" dirty="0" err="1" smtClean="0"/>
              <a:t>＋</a:t>
            </a:r>
            <a:r>
              <a:rPr lang="zh-CN" altLang="en-US" sz="3600" dirty="0" err="1" smtClean="0"/>
              <a:t>复数</a:t>
            </a:r>
            <a:r>
              <a:rPr lang="en-US" altLang="zh-CN" sz="3600" dirty="0" err="1" smtClean="0"/>
              <a:t>名词</a:t>
            </a:r>
            <a:r>
              <a:rPr lang="en-US" altLang="zh-CN" sz="3600" dirty="0" err="1" smtClean="0">
                <a:sym typeface="+mn-ea"/>
              </a:rPr>
              <a:t>＋一般疑问句＋？</a:t>
            </a:r>
            <a:endParaRPr lang="en-US" altLang="zh-CN" sz="3600" dirty="0" err="1" smtClean="0"/>
          </a:p>
          <a:p>
            <a:endParaRPr lang="en-US" altLang="zh-CN" sz="3600" dirty="0" smtClean="0">
              <a:solidFill>
                <a:srgbClr val="C00000"/>
              </a:solidFill>
            </a:endParaRPr>
          </a:p>
          <a:p>
            <a:endParaRPr lang="en-US" altLang="zh-CN" sz="3600" dirty="0" smtClean="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4430" y="2425065"/>
            <a:ext cx="86004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600" dirty="0" smtClean="0">
              <a:solidFill>
                <a:srgbClr val="C00000"/>
              </a:solidFill>
            </a:endParaRPr>
          </a:p>
          <a:p>
            <a:r>
              <a:rPr lang="en-US" altLang="zh-CN" sz="3600" dirty="0" smtClean="0">
                <a:solidFill>
                  <a:srgbClr val="C00000"/>
                </a:solidFill>
                <a:sym typeface="+mn-ea"/>
              </a:rPr>
              <a:t>How many</a:t>
            </a:r>
            <a:r>
              <a:rPr lang="en-US" altLang="zh-CN" sz="3600" dirty="0" smtClean="0">
                <a:solidFill>
                  <a:schemeClr val="tx1"/>
                </a:solidFill>
                <a:sym typeface="+mn-ea"/>
              </a:rPr>
              <a:t> apple</a:t>
            </a:r>
            <a:r>
              <a:rPr lang="en-US" altLang="zh-CN" sz="3600" dirty="0" smtClean="0">
                <a:solidFill>
                  <a:srgbClr val="FF0000"/>
                </a:solidFill>
                <a:sym typeface="+mn-ea"/>
              </a:rPr>
              <a:t>s</a:t>
            </a:r>
            <a:r>
              <a:rPr lang="en-US" altLang="zh-CN" sz="3600" dirty="0" smtClean="0">
                <a:solidFill>
                  <a:schemeClr val="tx1"/>
                </a:solidFill>
                <a:sym typeface="+mn-ea"/>
              </a:rPr>
              <a:t> did  you buy ?</a:t>
            </a:r>
            <a:endParaRPr lang="en-US" altLang="zh-CN" sz="36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6775" y="4020185"/>
            <a:ext cx="9525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solidFill>
                  <a:srgbClr val="C00000"/>
                </a:solidFill>
              </a:rPr>
              <a:t>  </a:t>
            </a:r>
            <a:r>
              <a:rPr lang="en-US" altLang="zh-CN" sz="3600" dirty="0" smtClean="0">
                <a:solidFill>
                  <a:srgbClr val="C00000"/>
                </a:solidFill>
                <a:sym typeface="+mn-ea"/>
              </a:rPr>
              <a:t>How many</a:t>
            </a:r>
            <a:r>
              <a:rPr lang="en-US" altLang="zh-CN" sz="3600" dirty="0" smtClean="0">
                <a:solidFill>
                  <a:schemeClr val="tx1"/>
                </a:solidFill>
                <a:sym typeface="+mn-ea"/>
              </a:rPr>
              <a:t> orang</a:t>
            </a:r>
            <a:r>
              <a:rPr lang="en-US" altLang="zh-CN" sz="3600" dirty="0" smtClean="0">
                <a:solidFill>
                  <a:srgbClr val="FF0000"/>
                </a:solidFill>
                <a:sym typeface="+mn-ea"/>
              </a:rPr>
              <a:t>s</a:t>
            </a:r>
            <a:r>
              <a:rPr lang="en-US" altLang="zh-CN" sz="3600" dirty="0" smtClean="0">
                <a:solidFill>
                  <a:schemeClr val="tx1"/>
                </a:solidFill>
                <a:sym typeface="+mn-ea"/>
              </a:rPr>
              <a:t> did  you buy ?</a:t>
            </a:r>
            <a:endParaRPr lang="en-US" altLang="zh-CN" sz="36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4430" y="5236210"/>
            <a:ext cx="9525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solidFill>
                  <a:srgbClr val="C00000"/>
                </a:solidFill>
                <a:sym typeface="+mn-ea"/>
              </a:rPr>
              <a:t>How many </a:t>
            </a:r>
            <a:r>
              <a:rPr lang="en-US" altLang="zh-CN" sz="3600" dirty="0" smtClean="0">
                <a:sym typeface="+mn-ea"/>
              </a:rPr>
              <a:t>banana</a:t>
            </a:r>
            <a:r>
              <a:rPr lang="en-US" altLang="zh-CN" sz="3600" dirty="0" smtClean="0">
                <a:solidFill>
                  <a:srgbClr val="FF0000"/>
                </a:solidFill>
                <a:sym typeface="+mn-ea"/>
              </a:rPr>
              <a:t>s</a:t>
            </a:r>
            <a:r>
              <a:rPr lang="en-US" altLang="zh-CN" sz="3600" dirty="0" smtClean="0">
                <a:sym typeface="+mn-ea"/>
              </a:rPr>
              <a:t> did  you buy ?</a:t>
            </a:r>
            <a:endParaRPr lang="en-US" altLang="zh-CN" sz="36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1154430" y="2065020"/>
            <a:ext cx="2330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solidFill>
                  <a:schemeClr val="tx1"/>
                </a:solidFill>
                <a:sym typeface="+mn-ea"/>
              </a:rPr>
              <a:t>e.g.</a:t>
            </a:r>
            <a:endParaRPr lang="en-US" altLang="zh-CN" sz="3600" dirty="0" smtClean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965277" y="2934268"/>
            <a:ext cx="723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-457200" y="97155"/>
            <a:ext cx="783653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1475" y="2258695"/>
            <a:ext cx="10243185" cy="132207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many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在句首，可数名词复数跟着走，</a:t>
            </a:r>
            <a:endParaRPr lang="zh-CN" alt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一般疑问句紧相随，其他成分不要丢。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585" y="35560"/>
            <a:ext cx="3190240" cy="7067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p>
            <a:pPr algn="ctr">
              <a:defRPr/>
            </a:pPr>
            <a:r>
              <a:rPr lang="zh-CN" altLang="en-US" sz="40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记忆口诀</a:t>
            </a:r>
            <a:endParaRPr lang="zh-CN" altLang="en-US" sz="4000" b="1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732867" y="2424998"/>
            <a:ext cx="723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9850" y="109220"/>
            <a:ext cx="3190240" cy="7067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提问句式</a:t>
            </a:r>
            <a:endParaRPr lang="zh-CN" altLang="en-US" sz="4000" b="1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6650" y="1257935"/>
            <a:ext cx="842645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How much</a:t>
            </a:r>
            <a:r>
              <a:rPr lang="en-US" altLang="zh-CN" sz="3600" dirty="0" err="1" smtClean="0"/>
              <a:t>＋</a:t>
            </a:r>
            <a:r>
              <a:rPr lang="zh-CN" altLang="en-US" sz="3600" dirty="0" err="1" smtClean="0"/>
              <a:t>不可数</a:t>
            </a:r>
            <a:r>
              <a:rPr lang="en-US" altLang="zh-CN" sz="3600" dirty="0" err="1" smtClean="0"/>
              <a:t>名词 </a:t>
            </a:r>
            <a:r>
              <a:rPr lang="en-US" altLang="zh-CN" sz="3600" dirty="0" err="1" smtClean="0">
                <a:sym typeface="+mn-ea"/>
              </a:rPr>
              <a:t>＋一般疑问句＋？</a:t>
            </a:r>
            <a:endParaRPr lang="en-US" altLang="zh-CN" sz="3600" dirty="0" err="1" smtClean="0"/>
          </a:p>
          <a:p>
            <a:endParaRPr lang="en-US" altLang="zh-CN" sz="3600" dirty="0" smtClean="0">
              <a:solidFill>
                <a:srgbClr val="C00000"/>
              </a:solidFill>
            </a:endParaRPr>
          </a:p>
          <a:p>
            <a:endParaRPr lang="en-US" altLang="zh-CN" sz="3600" dirty="0" smtClean="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4430" y="2425065"/>
            <a:ext cx="86004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600" dirty="0" smtClean="0">
              <a:solidFill>
                <a:srgbClr val="C00000"/>
              </a:solidFill>
            </a:endParaRPr>
          </a:p>
          <a:p>
            <a:r>
              <a:rPr lang="en-US" altLang="zh-CN" sz="3600" dirty="0" smtClean="0">
                <a:solidFill>
                  <a:srgbClr val="C00000"/>
                </a:solidFill>
                <a:sym typeface="+mn-ea"/>
              </a:rPr>
              <a:t>How much</a:t>
            </a:r>
            <a:r>
              <a:rPr lang="en-US" altLang="zh-CN" sz="3600" dirty="0" smtClean="0">
                <a:solidFill>
                  <a:schemeClr val="tx1"/>
                </a:solidFill>
                <a:sym typeface="+mn-ea"/>
              </a:rPr>
              <a:t> milk did  you buy ?</a:t>
            </a:r>
            <a:endParaRPr lang="en-US" altLang="zh-CN" sz="36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3765" y="4107180"/>
            <a:ext cx="9525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solidFill>
                  <a:srgbClr val="C00000"/>
                </a:solidFill>
              </a:rPr>
              <a:t>  </a:t>
            </a:r>
            <a:r>
              <a:rPr lang="en-US" altLang="zh-CN" sz="3600" dirty="0" smtClean="0">
                <a:solidFill>
                  <a:srgbClr val="C00000"/>
                </a:solidFill>
                <a:sym typeface="+mn-ea"/>
              </a:rPr>
              <a:t>How much</a:t>
            </a:r>
            <a:r>
              <a:rPr lang="en-US" altLang="zh-CN" sz="3600" dirty="0" smtClean="0">
                <a:solidFill>
                  <a:schemeClr val="tx1"/>
                </a:solidFill>
                <a:sym typeface="+mn-ea"/>
              </a:rPr>
              <a:t> cheese did  you buy ?</a:t>
            </a:r>
            <a:endParaRPr lang="en-US" altLang="zh-CN" sz="36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4430" y="5236210"/>
            <a:ext cx="9525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solidFill>
                  <a:srgbClr val="C00000"/>
                </a:solidFill>
                <a:sym typeface="+mn-ea"/>
              </a:rPr>
              <a:t>How much  </a:t>
            </a:r>
            <a:r>
              <a:rPr lang="en-US" altLang="zh-CN" sz="3600" dirty="0" smtClean="0">
                <a:sym typeface="+mn-ea"/>
              </a:rPr>
              <a:t>meat</a:t>
            </a:r>
            <a:r>
              <a:rPr lang="en-US" altLang="zh-CN" sz="3600" dirty="0" smtClean="0">
                <a:sym typeface="+mn-ea"/>
              </a:rPr>
              <a:t> did  you buy ?</a:t>
            </a:r>
            <a:endParaRPr lang="en-US" altLang="zh-CN" sz="36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1154430" y="2065020"/>
            <a:ext cx="2330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solidFill>
                  <a:schemeClr val="tx1"/>
                </a:solidFill>
                <a:sym typeface="+mn-ea"/>
              </a:rPr>
              <a:t>e.g.</a:t>
            </a:r>
            <a:endParaRPr lang="en-US" altLang="zh-CN" sz="3600" dirty="0" smtClean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965277" y="2934268"/>
            <a:ext cx="723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-457200" y="97155"/>
            <a:ext cx="783653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1475" y="2258695"/>
            <a:ext cx="9338945" cy="132207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much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在句首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不可数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名词跟着走，</a:t>
            </a:r>
            <a:endParaRPr lang="zh-CN" alt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一般疑问句紧相随，其他成分不要丢。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585" y="35560"/>
            <a:ext cx="3190240" cy="7067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p>
            <a:pPr algn="ctr">
              <a:defRPr/>
            </a:pPr>
            <a:r>
              <a:rPr lang="zh-CN" altLang="en-US" sz="40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记忆口诀</a:t>
            </a:r>
            <a:endParaRPr lang="zh-CN" altLang="en-US" sz="4000" b="1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965277" y="2934268"/>
            <a:ext cx="723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107567" y="110069"/>
            <a:ext cx="3056087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special uses</a:t>
            </a:r>
            <a:endParaRPr lang="en-US" altLang="zh-CN" sz="3200" b="1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8145" y="1006100"/>
            <a:ext cx="11343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how much</a:t>
            </a:r>
            <a:r>
              <a:rPr lang="zh-CN" altLang="en-US" sz="3600" dirty="0" smtClean="0"/>
              <a:t>不仅可以询问数量“</a:t>
            </a:r>
            <a:r>
              <a:rPr lang="zh-CN" altLang="en-US" sz="3600" dirty="0" smtClean="0">
                <a:solidFill>
                  <a:srgbClr val="FF0000"/>
                </a:solidFill>
              </a:rPr>
              <a:t>多少</a:t>
            </a:r>
            <a:r>
              <a:rPr lang="zh-CN" altLang="en-US" sz="3600" dirty="0" smtClean="0"/>
              <a:t>” ，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还可用来询问</a:t>
            </a:r>
            <a:r>
              <a:rPr lang="zh-CN" altLang="en-US" sz="3600" dirty="0" smtClean="0">
                <a:solidFill>
                  <a:srgbClr val="FF0000"/>
                </a:solidFill>
              </a:rPr>
              <a:t>价格</a:t>
            </a:r>
            <a:r>
              <a:rPr lang="zh-CN" altLang="en-US" sz="3600" dirty="0" smtClean="0"/>
              <a:t>，译成“</a:t>
            </a:r>
            <a:r>
              <a:rPr lang="zh-CN" altLang="en-US" sz="3600" dirty="0" smtClean="0">
                <a:solidFill>
                  <a:srgbClr val="FF0000"/>
                </a:solidFill>
              </a:rPr>
              <a:t>多少钱</a:t>
            </a:r>
            <a:r>
              <a:rPr lang="zh-CN" altLang="en-US" sz="3600" dirty="0" smtClean="0"/>
              <a:t>”。</a:t>
            </a:r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1349680" y="2856086"/>
            <a:ext cx="6096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</a:rPr>
              <a:t>How much </a:t>
            </a:r>
            <a:r>
              <a:rPr lang="en-US" altLang="zh-CN" sz="3600" dirty="0" smtClean="0"/>
              <a:t> is this pencil?</a:t>
            </a:r>
            <a:endParaRPr lang="en-US" altLang="zh-CN" sz="3600" dirty="0" smtClean="0"/>
          </a:p>
          <a:p>
            <a:r>
              <a:rPr lang="en-US" sz="3600" dirty="0" smtClean="0"/>
              <a:t>It's</a:t>
            </a:r>
            <a:r>
              <a:rPr lang="en-US" altLang="zh-CN" sz="3600" dirty="0" smtClean="0">
                <a:solidFill>
                  <a:srgbClr val="C00000"/>
                </a:solidFill>
              </a:rPr>
              <a:t> two </a:t>
            </a:r>
            <a:r>
              <a:rPr lang="en-US" altLang="zh-CN" sz="3600" dirty="0" err="1" smtClean="0"/>
              <a:t>yuan</a:t>
            </a:r>
            <a:r>
              <a:rPr lang="en-US" altLang="zh-CN" sz="3600" dirty="0" smtClean="0"/>
              <a:t>.</a:t>
            </a:r>
            <a:endParaRPr lang="en-US" altLang="zh-CN" sz="3600" dirty="0" smtClean="0"/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1790" y="4802770"/>
            <a:ext cx="503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</a:rPr>
              <a:t>How much  </a:t>
            </a:r>
            <a:r>
              <a:rPr lang="en-US" altLang="zh-CN" sz="3600" dirty="0" smtClean="0"/>
              <a:t>is this cap?</a:t>
            </a:r>
            <a:endParaRPr lang="en-US" altLang="zh-CN" sz="3600" dirty="0" smtClean="0"/>
          </a:p>
          <a:p>
            <a:r>
              <a:rPr lang="en-US" sz="3600" dirty="0" smtClean="0"/>
              <a:t>It's</a:t>
            </a:r>
            <a:r>
              <a:rPr lang="en-US" altLang="zh-CN" sz="3600" dirty="0" smtClean="0"/>
              <a:t> </a:t>
            </a:r>
            <a:r>
              <a:rPr lang="en-US" altLang="zh-CN" sz="3600" dirty="0" smtClean="0">
                <a:solidFill>
                  <a:srgbClr val="C00000"/>
                </a:solidFill>
              </a:rPr>
              <a:t>five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yuan</a:t>
            </a:r>
            <a:r>
              <a:rPr lang="en-US" altLang="zh-CN" sz="3600" dirty="0" smtClean="0"/>
              <a:t>.</a:t>
            </a:r>
            <a:endParaRPr lang="en-US" altLang="zh-CN" sz="3600" dirty="0" smtClean="0"/>
          </a:p>
        </p:txBody>
      </p:sp>
      <p:pic>
        <p:nvPicPr>
          <p:cNvPr id="10" name="图片 9" descr="42166d224f4a20a47b70fa4f9a529822730ed0c8.jpg"/>
          <p:cNvPicPr>
            <a:picLocks noChangeAspect="1"/>
          </p:cNvPicPr>
          <p:nvPr/>
        </p:nvPicPr>
        <p:blipFill>
          <a:blip r:embed="rId1" cstate="print"/>
          <a:srcRect r="1937"/>
          <a:stretch>
            <a:fillRect/>
          </a:stretch>
        </p:blipFill>
        <p:spPr>
          <a:xfrm>
            <a:off x="6905767" y="4534133"/>
            <a:ext cx="2060811" cy="1464057"/>
          </a:xfrm>
          <a:prstGeom prst="rect">
            <a:avLst/>
          </a:prstGeom>
        </p:spPr>
      </p:pic>
      <p:pic>
        <p:nvPicPr>
          <p:cNvPr id="11" name="图片 10" descr="u=1439485318,3263485169&amp;fm=200&amp;gp=0.jpg"/>
          <p:cNvPicPr>
            <a:picLocks noChangeAspect="1"/>
          </p:cNvPicPr>
          <p:nvPr/>
        </p:nvPicPr>
        <p:blipFill>
          <a:blip r:embed="rId2"/>
          <a:srcRect l="6242" t="10049" r="6372" b="960"/>
          <a:stretch>
            <a:fillRect/>
          </a:stretch>
        </p:blipFill>
        <p:spPr>
          <a:xfrm>
            <a:off x="7014949" y="2538484"/>
            <a:ext cx="1746914" cy="1364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I0YI3BZM(QT}SP{MPW9Q8E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</p:spPr>
      </p:pic>
      <p:pic>
        <p:nvPicPr>
          <p:cNvPr id="8" name="图片 7" descr="图片2.jpg"/>
          <p:cNvPicPr>
            <a:picLocks noChangeAspect="1"/>
          </p:cNvPicPr>
          <p:nvPr/>
        </p:nvPicPr>
        <p:blipFill>
          <a:blip r:embed="rId2">
            <a:lum bright="52000" contras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10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46881"/>
            <a:ext cx="11887200" cy="5508009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 </a:t>
            </a:r>
            <a:endParaRPr lang="en-US" altLang="zh-CN" sz="3600" b="1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altLang="zh-CN" sz="3600" dirty="0" smtClean="0"/>
              <a:t> ____meat </a:t>
            </a:r>
            <a:r>
              <a:rPr lang="en-US" altLang="zh-CN" sz="3600" dirty="0"/>
              <a:t>did you buy? </a:t>
            </a:r>
            <a:endParaRPr lang="en-US" altLang="zh-CN" sz="3600" dirty="0"/>
          </a:p>
          <a:p>
            <a:pPr marL="609600" indent="-609600">
              <a:buFontTx/>
              <a:buNone/>
            </a:pPr>
            <a:r>
              <a:rPr lang="en-US" altLang="zh-CN" sz="3600" dirty="0"/>
              <a:t>   </a:t>
            </a:r>
            <a:r>
              <a:rPr lang="en-US" altLang="zh-CN" sz="3600" dirty="0" smtClean="0"/>
              <a:t>  A</a:t>
            </a:r>
            <a:r>
              <a:rPr lang="en-US" altLang="zh-CN" sz="3600" dirty="0"/>
              <a:t>. How many      B. </a:t>
            </a:r>
            <a:r>
              <a:rPr lang="en-US" altLang="zh-CN" sz="3600" dirty="0" smtClean="0"/>
              <a:t>How </a:t>
            </a:r>
            <a:r>
              <a:rPr lang="en-US" altLang="zh-CN" sz="3600" dirty="0"/>
              <a:t>much  </a:t>
            </a:r>
            <a:r>
              <a:rPr lang="en-US" altLang="zh-CN" sz="3600" dirty="0" smtClean="0"/>
              <a:t>C</a:t>
            </a:r>
            <a:r>
              <a:rPr lang="en-US" altLang="zh-CN" sz="3600" dirty="0"/>
              <a:t>. How </a:t>
            </a:r>
            <a:endParaRPr lang="en-US" altLang="zh-CN" sz="3600" dirty="0"/>
          </a:p>
          <a:p>
            <a:pPr marL="609600" indent="-609600">
              <a:buFontTx/>
              <a:buNone/>
            </a:pPr>
            <a:r>
              <a:rPr lang="en-US" altLang="zh-CN" sz="3600" dirty="0"/>
              <a:t>2. </a:t>
            </a:r>
            <a:r>
              <a:rPr lang="en-US" altLang="zh-CN" sz="3600" dirty="0" smtClean="0"/>
              <a:t> ___pear</a:t>
            </a:r>
            <a:r>
              <a:rPr lang="en-US" altLang="zh-CN" sz="3600" dirty="0" smtClean="0">
                <a:solidFill>
                  <a:srgbClr val="FF0000"/>
                </a:solidFill>
              </a:rPr>
              <a:t>s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are there? </a:t>
            </a:r>
            <a:endParaRPr lang="en-US" altLang="zh-CN" sz="3600" dirty="0"/>
          </a:p>
          <a:p>
            <a:pPr marL="609600" indent="-609600">
              <a:buFontTx/>
              <a:buNone/>
            </a:pPr>
            <a:r>
              <a:rPr lang="en-US" altLang="zh-CN" sz="3600" dirty="0"/>
              <a:t>   </a:t>
            </a:r>
            <a:r>
              <a:rPr lang="en-US" altLang="zh-CN" sz="3600" dirty="0" smtClean="0"/>
              <a:t>  A</a:t>
            </a:r>
            <a:r>
              <a:rPr lang="en-US" altLang="zh-CN" sz="3600" dirty="0"/>
              <a:t>. How many   B. What  C. How much</a:t>
            </a:r>
            <a:endParaRPr lang="en-US" altLang="zh-CN" sz="3600" dirty="0"/>
          </a:p>
          <a:p>
            <a:pPr marL="609600" indent="-609600">
              <a:buFontTx/>
              <a:buNone/>
            </a:pPr>
            <a:r>
              <a:rPr lang="en-US" altLang="zh-CN" sz="3600" dirty="0" smtClean="0"/>
              <a:t>3. </a:t>
            </a:r>
            <a:endParaRPr lang="en-US" altLang="zh-CN" sz="3600" dirty="0"/>
          </a:p>
        </p:txBody>
      </p:sp>
      <p:pic>
        <p:nvPicPr>
          <p:cNvPr id="39941" name="Picture 16" descr="12J3J9413P40-20c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1644" y="1593849"/>
            <a:ext cx="742732" cy="4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850982" y="3454284"/>
            <a:ext cx="11887200" cy="132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lvl="0" indent="-609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3600" dirty="0" smtClean="0"/>
              <a:t>How much____ did you buy?</a:t>
            </a:r>
            <a:endParaRPr lang="en-US" altLang="zh-CN" sz="360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dirty="0" smtClean="0"/>
              <a:t> A. cake</a:t>
            </a:r>
            <a:r>
              <a:rPr lang="en-US" altLang="zh-CN" sz="3600" dirty="0" smtClean="0">
                <a:solidFill>
                  <a:srgbClr val="FF0000"/>
                </a:solidFill>
              </a:rPr>
              <a:t>s</a:t>
            </a:r>
            <a:r>
              <a:rPr lang="en-US" altLang="zh-CN" sz="3600" dirty="0" smtClean="0"/>
              <a:t>     B. cheese    C. orange</a:t>
            </a:r>
            <a:r>
              <a:rPr lang="en-US" altLang="zh-CN" sz="3600" dirty="0" smtClean="0">
                <a:solidFill>
                  <a:srgbClr val="FF0000"/>
                </a:solidFill>
              </a:rPr>
              <a:t>s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" name="Picture 16" descr="12J3J9413P40-20c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724" y="4093697"/>
            <a:ext cx="804926" cy="48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7286" y="4672934"/>
            <a:ext cx="958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altLang="zh-CN" sz="3600" dirty="0" smtClean="0"/>
              <a:t>--____is this pen?    --Two </a:t>
            </a:r>
            <a:r>
              <a:rPr lang="en-US" altLang="zh-CN" sz="3600" dirty="0" err="1" smtClean="0"/>
              <a:t>yuan</a:t>
            </a:r>
            <a:r>
              <a:rPr lang="en-US" altLang="zh-CN" sz="3600" dirty="0" smtClean="0"/>
              <a:t>.</a:t>
            </a:r>
            <a:endParaRPr lang="en-US" altLang="zh-CN" sz="3600" dirty="0" smtClean="0"/>
          </a:p>
          <a:p>
            <a:pPr marL="342900" indent="-342900"/>
            <a:r>
              <a:rPr lang="en-US" altLang="zh-CN" sz="3600" dirty="0" smtClean="0"/>
              <a:t>    </a:t>
            </a:r>
            <a:r>
              <a:rPr lang="en-US" altLang="zh-CN" sz="3600" dirty="0" err="1" smtClean="0"/>
              <a:t>A.How</a:t>
            </a:r>
            <a:r>
              <a:rPr lang="en-US" altLang="zh-CN" sz="3600" dirty="0" smtClean="0"/>
              <a:t> much  </a:t>
            </a:r>
            <a:r>
              <a:rPr lang="en-US" altLang="zh-CN" sz="3600" dirty="0" err="1" smtClean="0"/>
              <a:t>B.How</a:t>
            </a:r>
            <a:r>
              <a:rPr lang="en-US" altLang="zh-CN" sz="3600" dirty="0" smtClean="0"/>
              <a:t> many  </a:t>
            </a:r>
            <a:r>
              <a:rPr lang="en-US" altLang="zh-CN" sz="3600" dirty="0" err="1" smtClean="0"/>
              <a:t>C.How</a:t>
            </a:r>
            <a:endParaRPr lang="zh-CN" altLang="en-US" sz="3600" dirty="0" smtClean="0"/>
          </a:p>
        </p:txBody>
      </p:sp>
      <p:pic>
        <p:nvPicPr>
          <p:cNvPr id="14" name="Picture 16" descr="12J3J9413P40-20c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188" y="2899801"/>
            <a:ext cx="742732" cy="4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6" descr="12J3J9413P40-20c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331" y="5373859"/>
            <a:ext cx="669652" cy="4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484394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make  choice questions</a:t>
            </a:r>
            <a:endParaRPr lang="zh-CN" altLang="en-US" sz="3200" b="1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8" name="Picture 16" descr="I0YI3BZM(QT}SP{MPW9Q8E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</p:spPr>
      </p:pic>
      <p:sp>
        <p:nvSpPr>
          <p:cNvPr id="44035" name="AutoShape 3" descr="u=162754028,3664309317&amp;fm=90&amp;gp=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44036" name="AutoShape 4" descr="u=162754028,3664309317&amp;fm=90&amp;gp=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44040" name="AutoShape 8" descr="u=184821784,2699644638&amp;fm=15&amp;gp=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4042" name="AutoShape 10" descr="u=184821784,2699644638&amp;fm=15&amp;gp=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4044" name="AutoShape 12" descr="u=4160423537,2169317856&amp;fm=23&amp;gp=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4046" name="AutoShape 14" descr="u=4160423537,2169317856&amp;fm=23&amp;gp=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 descr="图片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44047" name="Picture 5" descr="}WSA1GV%)3C]PFPCUSHL5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WPS 演示</Application>
  <PresentationFormat>自定义</PresentationFormat>
  <Paragraphs>110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Times New Roman</vt:lpstr>
      <vt:lpstr>Comic Sans MS</vt:lpstr>
      <vt:lpstr>Arial Unicode MS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6344.pptx</dc:title>
  <dc:creator/>
  <cp:lastModifiedBy>蓝静清霜凝</cp:lastModifiedBy>
  <cp:revision>16</cp:revision>
  <dcterms:created xsi:type="dcterms:W3CDTF">2017-05-09T00:49:00Z</dcterms:created>
  <dcterms:modified xsi:type="dcterms:W3CDTF">2018-11-01T05:47:29Z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