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63" r:id="rId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00A6AD"/>
    <a:srgbClr val="C7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2018/11/2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E:\&#20840;&#21697;&#35838;&#20214;\&#29289;&#29702;RJ&#20843;&#19978;&#20316;&#19994;&#26412;&#35838;&#20214;\SA135.eps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file:///E:\&#20840;&#21697;&#35838;&#20214;\&#29289;&#29702;RJ&#20843;&#19978;&#20316;&#19994;&#26412;&#35838;&#20214;\word\&#31532;&#22235;&#31456;&#12288;&#20809;&#29616;&#35937;\SA136.eps" TargetMode="Externa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E:\&#20840;&#21697;&#35838;&#20214;\&#29289;&#29702;RJ&#20843;&#19978;&#20316;&#19994;&#26412;&#35838;&#20214;\9ZR54.EPS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5656263" y="1956678"/>
            <a:ext cx="6190596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zh-CN" altLang="en-US" sz="6000" b="1" kern="1200" cap="none" spc="600" normalizeH="0" baseline="0" noProof="0" dirty="0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小孔成像习题</a:t>
            </a:r>
            <a:endParaRPr kumimoji="0" lang="zh-CN" altLang="en-US" sz="6000" b="1" kern="1200" cap="none" spc="600" normalizeH="0" baseline="0" noProof="0" dirty="0" smtClean="0"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3" name="Text Box 9"/>
          <p:cNvSpPr txBox="1"/>
          <p:nvPr/>
        </p:nvSpPr>
        <p:spPr>
          <a:xfrm>
            <a:off x="7725410" y="3689668"/>
            <a:ext cx="2592388" cy="491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600" dirty="0">
                <a:latin typeface="微软雅黑" panose="020B0503020204020204" charset="-122"/>
                <a:ea typeface="微软雅黑" panose="020B0503020204020204" charset="-122"/>
              </a:rPr>
              <a:t>八年级 </a:t>
            </a:r>
            <a:r>
              <a:rPr lang="zh-CN" altLang="en-US" sz="2600" dirty="0" smtClean="0">
                <a:latin typeface="微软雅黑" panose="020B0503020204020204" charset="-122"/>
                <a:ea typeface="微软雅黑" panose="020B0503020204020204" charset="-122"/>
              </a:rPr>
              <a:t>上册</a:t>
            </a:r>
            <a:endParaRPr lang="zh-CN" altLang="en-US" sz="2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725410" y="4084955"/>
            <a:ext cx="252095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zh-CN" altLang="en-US" sz="1800" kern="1200" cap="none" spc="600" normalizeH="0" baseline="0" noProof="0" dirty="0">
                <a:latin typeface="微软雅黑" panose="020B0503020204020204" charset="-122"/>
                <a:ea typeface="微软雅黑" panose="020B0503020204020204" charset="-122"/>
                <a:cs typeface="+mn-cs"/>
              </a:rPr>
              <a:t>新课标</a:t>
            </a:r>
            <a:r>
              <a:rPr kumimoji="0" lang="zh-CN" altLang="en-US" sz="1800" kern="1200" cap="none" spc="600" normalizeH="0" baseline="0" noProof="0" dirty="0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（</a:t>
            </a:r>
            <a:r>
              <a:rPr kumimoji="0" lang="en-US" altLang="zh-CN" sz="1800" kern="1200" cap="none" spc="600" normalizeH="0" baseline="0" noProof="0" dirty="0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RJ</a:t>
            </a:r>
            <a:r>
              <a:rPr kumimoji="0" lang="zh-CN" altLang="en-US" sz="1800" kern="1200" cap="none" spc="600" normalizeH="0" baseline="0" noProof="0" dirty="0" smtClean="0">
                <a:latin typeface="微软雅黑" panose="020B0503020204020204" charset="-122"/>
                <a:ea typeface="微软雅黑" panose="020B0503020204020204" charset="-122"/>
                <a:cs typeface="+mn-cs"/>
              </a:rPr>
              <a:t>）</a:t>
            </a:r>
            <a:endParaRPr kumimoji="0" lang="zh-CN" altLang="en-US" sz="1800" kern="1200" cap="none" spc="600" normalizeH="0" baseline="0" noProof="0" dirty="0"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7725410" y="4588193"/>
            <a:ext cx="1873250" cy="267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>
              <a:lnSpc>
                <a:spcPts val="1500"/>
              </a:lnSpc>
              <a:buClrTx/>
              <a:buSzTx/>
              <a:buFontTx/>
              <a:buNone/>
              <a:defRPr/>
            </a:pPr>
            <a:r>
              <a:rPr kumimoji="0" lang="zh-CN" altLang="en-US" sz="1000" b="1" kern="1200" cap="none" spc="0" normalizeH="0" baseline="0" noProof="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。</a:t>
            </a:r>
            <a:endParaRPr kumimoji="0" lang="zh-CN" altLang="en-US" sz="1000" b="1" kern="1200" cap="none" spc="0" normalizeH="0" baseline="0" noProof="0" dirty="0" smtClean="0">
              <a:solidFill>
                <a:schemeClr val="tx2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656263" y="3689668"/>
            <a:ext cx="172878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zh-CN" altLang="en-US" sz="4500" b="1" kern="1200" cap="none" spc="300" normalizeH="0" baseline="0" noProof="0" dirty="0" smtClean="0">
                <a:solidFill>
                  <a:srgbClr val="F1AF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物 理</a:t>
            </a:r>
            <a:r>
              <a:rPr kumimoji="0" lang="zh-CN" altLang="en-US" sz="4500" b="1" kern="1200" cap="none" spc="300" normalizeH="0" baseline="0" noProof="0" dirty="0" smtClean="0">
                <a:solidFill>
                  <a:srgbClr val="2286A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537450" y="1563404"/>
            <a:ext cx="10784974" cy="147732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+mn-ea"/>
              </a:rPr>
              <a:t>1</a:t>
            </a:r>
            <a:r>
              <a:rPr lang="zh-CN" altLang="zh-CN" sz="3000" b="1" dirty="0" smtClean="0">
                <a:latin typeface="+mn-ea"/>
              </a:rPr>
              <a:t>．</a:t>
            </a:r>
            <a:r>
              <a:rPr lang="zh-CN" altLang="zh-CN" sz="3000" b="1" dirty="0" smtClean="0">
                <a:latin typeface="+mn-ea"/>
              </a:rPr>
              <a:t>如图</a:t>
            </a:r>
            <a:r>
              <a:rPr lang="en-US" altLang="zh-CN" sz="3000" b="1" dirty="0" smtClean="0">
                <a:latin typeface="+mn-ea"/>
              </a:rPr>
              <a:t>4</a:t>
            </a:r>
            <a:r>
              <a:rPr lang="zh-CN" altLang="zh-CN" sz="3000" b="1" dirty="0" smtClean="0">
                <a:latin typeface="+mn-ea"/>
              </a:rPr>
              <a:t>－</a:t>
            </a:r>
            <a:r>
              <a:rPr lang="en-US" altLang="zh-CN" sz="3000" b="1" dirty="0" smtClean="0">
                <a:latin typeface="+mn-ea"/>
              </a:rPr>
              <a:t>1</a:t>
            </a:r>
            <a:r>
              <a:rPr lang="zh-CN" altLang="zh-CN" sz="3000" b="1" dirty="0" smtClean="0">
                <a:latin typeface="+mn-ea"/>
              </a:rPr>
              <a:t>－</a:t>
            </a:r>
            <a:r>
              <a:rPr lang="en-US" altLang="zh-CN" sz="3000" b="1" dirty="0" smtClean="0">
                <a:latin typeface="+mn-ea"/>
              </a:rPr>
              <a:t>10</a:t>
            </a:r>
            <a:r>
              <a:rPr lang="zh-CN" altLang="zh-CN" sz="3000" b="1" dirty="0" smtClean="0">
                <a:latin typeface="+mn-ea"/>
              </a:rPr>
              <a:t>所示，小孔前有一物体</a:t>
            </a:r>
            <a:r>
              <a:rPr lang="en-US" altLang="zh-CN" sz="3000" b="1" dirty="0" smtClean="0">
                <a:latin typeface="+mn-ea"/>
              </a:rPr>
              <a:t>AB</a:t>
            </a:r>
            <a:r>
              <a:rPr lang="zh-CN" altLang="zh-CN" sz="3000" b="1" dirty="0" smtClean="0">
                <a:latin typeface="+mn-ea"/>
              </a:rPr>
              <a:t>，请画出</a:t>
            </a:r>
            <a:r>
              <a:rPr lang="en-US" altLang="zh-CN" sz="3000" b="1" dirty="0" smtClean="0">
                <a:latin typeface="+mn-ea"/>
              </a:rPr>
              <a:t>AB</a:t>
            </a:r>
            <a:r>
              <a:rPr lang="zh-CN" altLang="zh-CN" sz="3000" b="1" dirty="0" smtClean="0">
                <a:latin typeface="+mn-ea"/>
              </a:rPr>
              <a:t>经过小孔成像的光路图，并在光屏</a:t>
            </a:r>
            <a:r>
              <a:rPr lang="en-US" altLang="zh-CN" sz="3000" b="1" dirty="0" smtClean="0">
                <a:latin typeface="+mn-ea"/>
              </a:rPr>
              <a:t>MN</a:t>
            </a:r>
            <a:r>
              <a:rPr lang="zh-CN" altLang="zh-CN" sz="3000" b="1" dirty="0" smtClean="0">
                <a:latin typeface="+mn-ea"/>
              </a:rPr>
              <a:t>上标出</a:t>
            </a:r>
            <a:r>
              <a:rPr lang="en-US" altLang="zh-CN" sz="3000" b="1" dirty="0" smtClean="0">
                <a:latin typeface="+mn-ea"/>
              </a:rPr>
              <a:t>AB</a:t>
            </a:r>
            <a:r>
              <a:rPr lang="zh-CN" altLang="zh-CN" sz="3000" b="1" dirty="0" smtClean="0">
                <a:latin typeface="+mn-ea"/>
              </a:rPr>
              <a:t>所成的像。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1102659" y="110491"/>
            <a:ext cx="1038584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节　光的直线传播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2460812" y="3186952"/>
            <a:ext cx="2388795" cy="2378362"/>
            <a:chOff x="2460812" y="3186952"/>
            <a:chExt cx="2388795" cy="2378362"/>
          </a:xfrm>
        </p:grpSpPr>
        <p:pic>
          <p:nvPicPr>
            <p:cNvPr id="24577" name="Picture 1" descr="E:\全品课件\物理RJ八上作业本课件\SA135.eps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2662518" y="3186952"/>
              <a:ext cx="1990164" cy="1596505"/>
            </a:xfrm>
            <a:prstGeom prst="rect">
              <a:avLst/>
            </a:prstGeom>
            <a:noFill/>
          </p:spPr>
        </p:pic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2460812" y="4888654"/>
              <a:ext cx="2388795" cy="676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3000" b="1" dirty="0" smtClean="0">
                  <a:latin typeface="+mn-ea"/>
                </a:rPr>
                <a:t>图</a:t>
              </a:r>
              <a:r>
                <a:rPr lang="en-US" altLang="zh-CN" sz="3000" b="1" dirty="0" smtClean="0">
                  <a:latin typeface="+mn-ea"/>
                </a:rPr>
                <a:t>4</a:t>
              </a:r>
              <a:r>
                <a:rPr lang="zh-CN" altLang="en-US" sz="3000" b="1" dirty="0" smtClean="0">
                  <a:latin typeface="+mn-ea"/>
                </a:rPr>
                <a:t>－</a:t>
              </a:r>
              <a:r>
                <a:rPr lang="en-US" altLang="zh-CN" sz="3000" b="1" dirty="0" smtClean="0">
                  <a:latin typeface="+mn-ea"/>
                </a:rPr>
                <a:t>1</a:t>
              </a:r>
              <a:r>
                <a:rPr lang="zh-CN" altLang="en-US" sz="3000" b="1" dirty="0" smtClean="0">
                  <a:latin typeface="+mn-ea"/>
                </a:rPr>
                <a:t>－</a:t>
              </a:r>
              <a:r>
                <a:rPr lang="en-US" altLang="zh-CN" sz="3000" b="1" dirty="0" smtClean="0">
                  <a:latin typeface="+mn-ea"/>
                </a:rPr>
                <a:t>10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542002" y="3244334"/>
            <a:ext cx="3830598" cy="2376537"/>
            <a:chOff x="5542002" y="3244334"/>
            <a:chExt cx="3830598" cy="2376537"/>
          </a:xfrm>
        </p:grpSpPr>
        <p:sp>
          <p:nvSpPr>
            <p:cNvPr id="15" name="矩形 14"/>
            <p:cNvSpPr/>
            <p:nvPr/>
          </p:nvSpPr>
          <p:spPr>
            <a:xfrm>
              <a:off x="5542002" y="3244334"/>
              <a:ext cx="14221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b="1" dirty="0" smtClean="0">
                  <a:solidFill>
                    <a:srgbClr val="C50023"/>
                  </a:solidFill>
                  <a:latin typeface="Arial" panose="020B0604020202020204" pitchFamily="34" charset="0"/>
                </a:rPr>
                <a:t>如图所示</a:t>
              </a:r>
              <a:endParaRPr lang="zh-CN" altLang="en-US" sz="2400" b="1" dirty="0" smtClean="0">
                <a:solidFill>
                  <a:srgbClr val="C50023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16" name="图片 15" descr="SA136.eps"/>
            <p:cNvPicPr/>
            <p:nvPr/>
          </p:nvPicPr>
          <p:blipFill>
            <a:blip r:embed="rId4" r:link="rId5" cstate="print"/>
            <a:srcRect/>
            <a:stretch>
              <a:fillRect/>
            </a:stretch>
          </p:blipFill>
          <p:spPr bwMode="auto">
            <a:xfrm>
              <a:off x="6956724" y="3871855"/>
              <a:ext cx="2415876" cy="1749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537450" y="870907"/>
            <a:ext cx="10784974" cy="286232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+mn-ea"/>
              </a:rPr>
              <a:t>2</a:t>
            </a:r>
            <a:r>
              <a:rPr lang="zh-CN" altLang="zh-CN" sz="3000" b="1" dirty="0" smtClean="0">
                <a:latin typeface="+mn-ea"/>
              </a:rPr>
              <a:t>．</a:t>
            </a:r>
            <a:r>
              <a:rPr lang="zh-CN" altLang="zh-CN" sz="3000" b="1" dirty="0" smtClean="0">
                <a:latin typeface="+mn-ea"/>
              </a:rPr>
              <a:t>如图</a:t>
            </a:r>
            <a:r>
              <a:rPr lang="en-US" altLang="zh-CN" sz="3000" b="1" dirty="0" smtClean="0">
                <a:latin typeface="+mn-ea"/>
              </a:rPr>
              <a:t>4</a:t>
            </a:r>
            <a:r>
              <a:rPr lang="zh-CN" altLang="zh-CN" sz="3000" b="1" dirty="0" smtClean="0">
                <a:latin typeface="+mn-ea"/>
              </a:rPr>
              <a:t>－</a:t>
            </a:r>
            <a:r>
              <a:rPr lang="en-US" altLang="zh-CN" sz="3000" b="1" dirty="0" smtClean="0">
                <a:latin typeface="+mn-ea"/>
              </a:rPr>
              <a:t>1</a:t>
            </a:r>
            <a:r>
              <a:rPr lang="zh-CN" altLang="zh-CN" sz="3000" b="1" dirty="0" smtClean="0">
                <a:latin typeface="+mn-ea"/>
              </a:rPr>
              <a:t>－</a:t>
            </a:r>
            <a:r>
              <a:rPr lang="en-US" altLang="zh-CN" sz="3000" b="1" dirty="0" smtClean="0">
                <a:latin typeface="+mn-ea"/>
              </a:rPr>
              <a:t>11</a:t>
            </a:r>
            <a:r>
              <a:rPr lang="zh-CN" altLang="zh-CN" sz="3000" b="1" dirty="0" smtClean="0">
                <a:latin typeface="+mn-ea"/>
              </a:rPr>
              <a:t>所示是同学们探究“小孔成像性质”的实验过程。给两个空罐的底部中央分别打上一个圆孔和一个方孔，再用两片半透明的塑料膜蒙在空罐的口上。分别将小孔对着烛焰和灯丝，可以看到烛焰、灯丝通过小孔所成的像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1102659" y="110491"/>
            <a:ext cx="1038584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节　光的直线传播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2218764" y="3872754"/>
            <a:ext cx="7058607" cy="1974950"/>
            <a:chOff x="2218764" y="3872754"/>
            <a:chExt cx="7058607" cy="1974950"/>
          </a:xfrm>
        </p:grpSpPr>
        <p:pic>
          <p:nvPicPr>
            <p:cNvPr id="26625" name="Picture 1" descr="E:\全品课件\物理RJ八上作业本课件\9ZR54.EPS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2218764" y="3872754"/>
              <a:ext cx="7058607" cy="1196788"/>
            </a:xfrm>
            <a:prstGeom prst="rect">
              <a:avLst/>
            </a:prstGeom>
            <a:noFill/>
          </p:spPr>
        </p:pic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4545105" y="5171044"/>
              <a:ext cx="2388795" cy="676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R="0" lvl="0" indent="2667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zh-CN" altLang="zh-CN" sz="3000" b="1" dirty="0" smtClean="0">
                  <a:latin typeface="+mn-ea"/>
                </a:rPr>
                <a:t>图</a:t>
              </a:r>
              <a:r>
                <a:rPr lang="en-US" altLang="zh-CN" sz="3000" b="1" dirty="0" smtClean="0">
                  <a:latin typeface="+mn-ea"/>
                </a:rPr>
                <a:t>4</a:t>
              </a:r>
              <a:r>
                <a:rPr lang="zh-CN" altLang="en-US" sz="3000" b="1" dirty="0" smtClean="0">
                  <a:latin typeface="+mn-ea"/>
                </a:rPr>
                <a:t>－</a:t>
              </a:r>
              <a:r>
                <a:rPr lang="en-US" altLang="zh-CN" sz="3000" b="1" dirty="0" smtClean="0">
                  <a:latin typeface="+mn-ea"/>
                </a:rPr>
                <a:t>1</a:t>
              </a:r>
              <a:r>
                <a:rPr lang="zh-CN" altLang="en-US" sz="3000" b="1" dirty="0" smtClean="0">
                  <a:latin typeface="+mn-ea"/>
                </a:rPr>
                <a:t>－</a:t>
              </a:r>
              <a:r>
                <a:rPr lang="en-US" altLang="zh-CN" sz="3000" b="1" dirty="0" smtClean="0">
                  <a:latin typeface="+mn-ea"/>
                </a:rPr>
                <a:t>11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685368" y="1113441"/>
            <a:ext cx="10784974" cy="49859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+mn-ea"/>
              </a:rPr>
              <a:t>(1)</a:t>
            </a:r>
            <a:r>
              <a:rPr lang="zh-CN" altLang="zh-CN" sz="3000" b="1" dirty="0" smtClean="0">
                <a:latin typeface="+mn-ea"/>
              </a:rPr>
              <a:t>分析比较甲、乙两图，可以得出的结论是</a:t>
            </a:r>
            <a:r>
              <a:rPr lang="en-US" altLang="zh-CN" sz="3000" b="1" dirty="0" smtClean="0">
                <a:latin typeface="+mn-ea"/>
              </a:rPr>
              <a:t>________________________________________</a:t>
            </a:r>
            <a:r>
              <a:rPr lang="zh-CN" altLang="zh-CN" sz="3000" b="1" dirty="0" smtClean="0">
                <a:latin typeface="+mn-ea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+mn-ea"/>
              </a:rPr>
              <a:t>(2)</a:t>
            </a:r>
            <a:r>
              <a:rPr lang="zh-CN" altLang="zh-CN" sz="3000" b="1" dirty="0" smtClean="0">
                <a:latin typeface="+mn-ea"/>
              </a:rPr>
              <a:t>分析比较甲、丙两图，可以得出的结论是</a:t>
            </a:r>
            <a:r>
              <a:rPr lang="en-US" altLang="zh-CN" sz="3000" b="1" dirty="0" smtClean="0">
                <a:latin typeface="+mn-ea"/>
              </a:rPr>
              <a:t>________________________________________</a:t>
            </a:r>
            <a:r>
              <a:rPr lang="zh-CN" altLang="zh-CN" sz="3000" b="1" dirty="0" smtClean="0">
                <a:latin typeface="+mn-ea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+mn-ea"/>
              </a:rPr>
              <a:t>(3)</a:t>
            </a:r>
            <a:r>
              <a:rPr lang="zh-CN" altLang="zh-CN" sz="3000" b="1" dirty="0" smtClean="0">
                <a:latin typeface="+mn-ea"/>
              </a:rPr>
              <a:t>通过实验，可以看到烛焰和灯丝在塑料膜上成的都是</a:t>
            </a:r>
            <a:r>
              <a:rPr lang="en-US" altLang="zh-CN" sz="3000" b="1" dirty="0" smtClean="0">
                <a:latin typeface="+mn-ea"/>
              </a:rPr>
              <a:t>__________(</a:t>
            </a:r>
            <a:r>
              <a:rPr lang="zh-CN" altLang="zh-CN" sz="3000" b="1" dirty="0" smtClean="0">
                <a:latin typeface="+mn-ea"/>
              </a:rPr>
              <a:t>选填“正立”或“倒立”</a:t>
            </a:r>
            <a:r>
              <a:rPr lang="en-US" altLang="zh-CN" sz="3000" b="1" dirty="0" smtClean="0">
                <a:latin typeface="+mn-ea"/>
              </a:rPr>
              <a:t>)</a:t>
            </a:r>
            <a:r>
              <a:rPr lang="zh-CN" altLang="zh-CN" sz="3000" b="1" dirty="0" smtClean="0">
                <a:latin typeface="+mn-ea"/>
              </a:rPr>
              <a:t>的</a:t>
            </a:r>
            <a:r>
              <a:rPr lang="en-US" altLang="zh-CN" sz="3000" b="1" dirty="0" smtClean="0">
                <a:latin typeface="+mn-ea"/>
              </a:rPr>
              <a:t>__________(</a:t>
            </a:r>
            <a:r>
              <a:rPr lang="zh-CN" altLang="zh-CN" sz="3000" b="1" dirty="0" smtClean="0">
                <a:latin typeface="+mn-ea"/>
              </a:rPr>
              <a:t>选填“实”或“虚”</a:t>
            </a:r>
            <a:r>
              <a:rPr lang="en-US" altLang="zh-CN" sz="3000" b="1" dirty="0" smtClean="0">
                <a:latin typeface="+mn-ea"/>
              </a:rPr>
              <a:t>)</a:t>
            </a:r>
            <a:r>
              <a:rPr lang="zh-CN" altLang="zh-CN" sz="3000" b="1" dirty="0" smtClean="0">
                <a:latin typeface="+mn-ea"/>
              </a:rPr>
              <a:t>像，说明小孔成像的原理是</a:t>
            </a:r>
            <a:r>
              <a:rPr lang="en-US" altLang="zh-CN" sz="3000" b="1" dirty="0" smtClean="0">
                <a:latin typeface="+mn-ea"/>
              </a:rPr>
              <a:t>________________</a:t>
            </a:r>
            <a:r>
              <a:rPr lang="zh-CN" altLang="zh-CN" sz="3000" b="1" dirty="0" smtClean="0">
                <a:latin typeface="+mn-ea"/>
              </a:rPr>
              <a:t>。</a:t>
            </a:r>
          </a:p>
        </p:txBody>
      </p:sp>
      <p:sp>
        <p:nvSpPr>
          <p:cNvPr id="17" name="矩形 16"/>
          <p:cNvSpPr/>
          <p:nvPr/>
        </p:nvSpPr>
        <p:spPr>
          <a:xfrm>
            <a:off x="856243" y="1946426"/>
            <a:ext cx="598831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物体通过小孔所成的像与孔的形状无关</a:t>
            </a:r>
            <a:endParaRPr lang="zh-CN" altLang="en-US" sz="2400" b="1" dirty="0">
              <a:solidFill>
                <a:srgbClr val="C50023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102659" y="110491"/>
            <a:ext cx="1038584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节　光的直线传播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927960" y="3322509"/>
            <a:ext cx="709993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小孔成像所成像中的形状由物体的形状决定</a:t>
            </a:r>
            <a:endParaRPr lang="zh-CN" altLang="en-US" sz="2400" b="1" dirty="0">
              <a:solidFill>
                <a:srgbClr val="C50023"/>
              </a:solidFill>
              <a:latin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18996" y="4698592"/>
            <a:ext cx="163594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倒立</a:t>
            </a:r>
            <a:endParaRPr lang="zh-CN" altLang="en-US" sz="2400" b="1" dirty="0">
              <a:solidFill>
                <a:srgbClr val="C50023"/>
              </a:solidFill>
              <a:latin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862161" y="4729969"/>
            <a:ext cx="163594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实</a:t>
            </a:r>
            <a:endParaRPr lang="zh-CN" altLang="en-US" sz="2400" b="1" dirty="0">
              <a:solidFill>
                <a:srgbClr val="C50023"/>
              </a:solidFill>
              <a:latin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315313" y="5447145"/>
            <a:ext cx="3106157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光的直线传播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0" grpId="0"/>
      <p:bldP spid="11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645027" y="1372119"/>
            <a:ext cx="10784974" cy="3446649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+mn-ea"/>
              </a:rPr>
              <a:t>(4)</a:t>
            </a:r>
            <a:r>
              <a:rPr lang="zh-CN" altLang="zh-CN" sz="3000" b="1" dirty="0" smtClean="0">
                <a:latin typeface="+mn-ea"/>
              </a:rPr>
              <a:t>进一步探究发现：保持像到小孔的距离不变，改变蜡烛到小孔的距离，或者保持蜡烛到小孔的距离不变，改变像到小孔的距离，发现像相对蜡烛可能是放大的，也可能是缩小的，这说明物体通过小孔所成像的大小是</a:t>
            </a:r>
            <a:r>
              <a:rPr lang="en-US" altLang="zh-CN" sz="3000" b="1" dirty="0" smtClean="0">
                <a:latin typeface="+mn-ea"/>
              </a:rPr>
              <a:t>__________(</a:t>
            </a:r>
            <a:r>
              <a:rPr lang="zh-CN" altLang="zh-CN" sz="3000" b="1" dirty="0" smtClean="0">
                <a:latin typeface="+mn-ea"/>
              </a:rPr>
              <a:t>选填“确定”或“不确定”</a:t>
            </a:r>
            <a:r>
              <a:rPr lang="en-US" altLang="zh-CN" sz="3000" b="1" dirty="0" smtClean="0">
                <a:latin typeface="+mn-ea"/>
              </a:rPr>
              <a:t>)</a:t>
            </a:r>
            <a:r>
              <a:rPr lang="zh-CN" altLang="zh-CN" sz="3000" b="1" dirty="0" smtClean="0">
                <a:latin typeface="+mn-ea"/>
              </a:rPr>
              <a:t>的。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1102659" y="110491"/>
            <a:ext cx="1038584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节　光的直线传播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288855" y="3546628"/>
            <a:ext cx="163594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不确定</a:t>
            </a:r>
            <a:endParaRPr lang="zh-CN" altLang="en-US" sz="2400" b="1" dirty="0">
              <a:solidFill>
                <a:srgbClr val="C5002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48756" y="2031162"/>
            <a:ext cx="11587315" cy="2908489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+mn-ea"/>
              </a:rPr>
              <a:t>3</a:t>
            </a:r>
            <a:r>
              <a:rPr lang="zh-CN" altLang="zh-CN" sz="3000" b="1" dirty="0" smtClean="0">
                <a:latin typeface="+mn-ea"/>
              </a:rPr>
              <a:t>．</a:t>
            </a:r>
            <a:r>
              <a:rPr lang="en-US" altLang="zh-CN" sz="3000" b="1" dirty="0" smtClean="0">
                <a:latin typeface="+mn-ea"/>
              </a:rPr>
              <a:t>2016·</a:t>
            </a:r>
            <a:r>
              <a:rPr lang="zh-CN" altLang="zh-CN" sz="3000" b="1" dirty="0" smtClean="0">
                <a:latin typeface="+mn-ea"/>
              </a:rPr>
              <a:t>枣庄阳光灿烂的日子里，行走在绿树成荫的街道上，常常见到地面上有一些圆形的光斑，这些光斑是</a:t>
            </a:r>
            <a:r>
              <a:rPr lang="en-US" altLang="zh-CN" sz="3000" b="1" dirty="0" smtClean="0">
                <a:latin typeface="+mn-ea"/>
              </a:rPr>
              <a:t>(</a:t>
            </a:r>
            <a:r>
              <a:rPr lang="zh-CN" altLang="zh-CN" sz="3000" b="1" dirty="0" smtClean="0">
                <a:latin typeface="+mn-ea"/>
              </a:rPr>
              <a:t>　　</a:t>
            </a:r>
            <a:r>
              <a:rPr lang="en-US" altLang="zh-CN" sz="3000" b="1" dirty="0" smtClean="0">
                <a:latin typeface="+mn-ea"/>
              </a:rPr>
              <a:t>)</a:t>
            </a:r>
            <a:endParaRPr lang="zh-CN" altLang="zh-CN" sz="30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+mn-ea"/>
              </a:rPr>
              <a:t>A</a:t>
            </a:r>
            <a:r>
              <a:rPr lang="zh-CN" altLang="zh-CN" sz="3000" b="1" dirty="0" smtClean="0">
                <a:latin typeface="+mn-ea"/>
              </a:rPr>
              <a:t>．树叶的实像</a:t>
            </a:r>
            <a:r>
              <a:rPr lang="en-US" altLang="zh-CN" sz="3000" b="1" dirty="0" smtClean="0">
                <a:latin typeface="+mn-ea"/>
              </a:rPr>
              <a:t>  B</a:t>
            </a:r>
            <a:r>
              <a:rPr lang="zh-CN" altLang="zh-CN" sz="3000" b="1" dirty="0" smtClean="0">
                <a:latin typeface="+mn-ea"/>
              </a:rPr>
              <a:t>．树叶的虚像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+mn-ea"/>
              </a:rPr>
              <a:t>C</a:t>
            </a:r>
            <a:r>
              <a:rPr lang="zh-CN" altLang="zh-CN" sz="3000" b="1" dirty="0" smtClean="0">
                <a:latin typeface="+mn-ea"/>
              </a:rPr>
              <a:t>．太阳的实像</a:t>
            </a:r>
            <a:r>
              <a:rPr lang="en-US" altLang="zh-CN" sz="3000" b="1" dirty="0" smtClean="0">
                <a:latin typeface="+mn-ea"/>
              </a:rPr>
              <a:t>  D</a:t>
            </a:r>
            <a:r>
              <a:rPr lang="zh-CN" altLang="zh-CN" sz="3000" b="1" dirty="0" smtClean="0">
                <a:latin typeface="+mn-ea"/>
              </a:rPr>
              <a:t>．太阳的虚像</a:t>
            </a:r>
          </a:p>
        </p:txBody>
      </p:sp>
      <p:sp>
        <p:nvSpPr>
          <p:cNvPr id="5" name="矩形 4"/>
          <p:cNvSpPr/>
          <p:nvPr/>
        </p:nvSpPr>
        <p:spPr>
          <a:xfrm>
            <a:off x="8154207" y="2923819"/>
            <a:ext cx="40748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400" b="1" dirty="0" smtClean="0">
                <a:solidFill>
                  <a:srgbClr val="C50023"/>
                </a:solidFill>
                <a:latin typeface="Arial" panose="020B0604020202020204" pitchFamily="34" charset="0"/>
              </a:rPr>
              <a:t>C</a:t>
            </a:r>
            <a:endParaRPr lang="zh-CN" altLang="en-US" sz="2400" b="1" dirty="0">
              <a:solidFill>
                <a:srgbClr val="C50023"/>
              </a:solidFill>
              <a:latin typeface="Arial" panose="020B0604020202020204" pitchFamily="34" charset="0"/>
            </a:endParaRPr>
          </a:p>
        </p:txBody>
      </p:sp>
      <p:pic>
        <p:nvPicPr>
          <p:cNvPr id="16" name="图片 15" descr="图标-0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95" y="1026795"/>
            <a:ext cx="4281058" cy="676910"/>
          </a:xfrm>
          <a:prstGeom prst="rect">
            <a:avLst/>
          </a:prstGeom>
        </p:spPr>
      </p:pic>
      <p:sp>
        <p:nvSpPr>
          <p:cNvPr id="26" name="文本框 3"/>
          <p:cNvSpPr txBox="1"/>
          <p:nvPr/>
        </p:nvSpPr>
        <p:spPr>
          <a:xfrm>
            <a:off x="490220" y="1113790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高频考题实战练</a:t>
            </a:r>
          </a:p>
        </p:txBody>
      </p:sp>
      <p:sp>
        <p:nvSpPr>
          <p:cNvPr id="10" name="Rectangle 5"/>
          <p:cNvSpPr/>
          <p:nvPr/>
        </p:nvSpPr>
        <p:spPr>
          <a:xfrm>
            <a:off x="1102659" y="110491"/>
            <a:ext cx="1038584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b="1" dirty="0" smtClean="0">
                <a:latin typeface="微软雅黑" panose="020B0503020204020204" charset="-122"/>
                <a:ea typeface="微软雅黑" panose="020B0503020204020204" charset="-122"/>
              </a:rPr>
              <a:t>节　光的直线传播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386</Words>
  <Application>Microsoft Office PowerPoint</Application>
  <PresentationFormat>自定义</PresentationFormat>
  <Paragraphs>30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26</cp:revision>
  <dcterms:created xsi:type="dcterms:W3CDTF">2018-02-07T04:03:00Z</dcterms:created>
  <dcterms:modified xsi:type="dcterms:W3CDTF">2018-11-02T10:59:30Z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