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91" r:id="rId4"/>
    <p:sldId id="292" r:id="rId5"/>
    <p:sldId id="276" r:id="rId6"/>
    <p:sldId id="294" r:id="rId7"/>
    <p:sldId id="310" r:id="rId8"/>
    <p:sldId id="297" r:id="rId9"/>
    <p:sldId id="295" r:id="rId10"/>
    <p:sldId id="308" r:id="rId11"/>
    <p:sldId id="263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微软用户" initials="微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7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4101"/>
          <p:cNvSpPr/>
          <p:nvPr/>
        </p:nvSpPr>
        <p:spPr>
          <a:xfrm>
            <a:off x="1501775" y="504825"/>
            <a:ext cx="577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4000" b="1" dirty="0">
                <a:latin typeface="Times New Roman" panose="02020603050405020304" charset="0"/>
                <a:ea typeface="隶书" panose="02010509060101010101" pitchFamily="49" charset="-122"/>
              </a:rPr>
              <a:t>西师大版五年级数学上册</a:t>
            </a:r>
            <a:endParaRPr lang="zh-CN" altLang="en-US" sz="4000" b="1" dirty="0">
              <a:latin typeface="Times New Roman" panose="02020603050405020304" charset="0"/>
              <a:ea typeface="隶书" panose="02010509060101010101" pitchFamily="49" charset="-122"/>
            </a:endParaRPr>
          </a:p>
        </p:txBody>
      </p:sp>
      <p:sp>
        <p:nvSpPr>
          <p:cNvPr id="2051" name="矩形 4102"/>
          <p:cNvSpPr/>
          <p:nvPr/>
        </p:nvSpPr>
        <p:spPr>
          <a:xfrm>
            <a:off x="1600200" y="1905000"/>
            <a:ext cx="5638800" cy="3352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图形的平移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52" name="矩形 4103"/>
          <p:cNvSpPr/>
          <p:nvPr/>
        </p:nvSpPr>
        <p:spPr>
          <a:xfrm>
            <a:off x="1501775" y="504825"/>
            <a:ext cx="577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4000" b="1" dirty="0">
                <a:latin typeface="Times New Roman" panose="02020603050405020304" charset="0"/>
                <a:ea typeface="隶书" panose="02010509060101010101" pitchFamily="49" charset="-122"/>
              </a:rPr>
              <a:t>西师大版五年级数学上册</a:t>
            </a:r>
            <a:endParaRPr lang="zh-CN" altLang="en-US" sz="4000" b="1" dirty="0">
              <a:latin typeface="Times New Roman" panose="02020603050405020304" charset="0"/>
              <a:ea typeface="隶书" panose="02010509060101010101" pitchFamily="49" charset="-122"/>
            </a:endParaRPr>
          </a:p>
        </p:txBody>
      </p:sp>
      <p:sp>
        <p:nvSpPr>
          <p:cNvPr id="2053" name="矩形 4104"/>
          <p:cNvSpPr/>
          <p:nvPr/>
        </p:nvSpPr>
        <p:spPr>
          <a:xfrm>
            <a:off x="1600200" y="1905000"/>
            <a:ext cx="5638800" cy="3352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图形的平移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54" name="矩形 4106"/>
          <p:cNvSpPr/>
          <p:nvPr/>
        </p:nvSpPr>
        <p:spPr>
          <a:xfrm>
            <a:off x="1501775" y="504825"/>
            <a:ext cx="577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4000" b="1" dirty="0">
                <a:latin typeface="Times New Roman" panose="02020603050405020304" charset="0"/>
                <a:ea typeface="隶书" panose="02010509060101010101" pitchFamily="49" charset="-122"/>
              </a:rPr>
              <a:t>西师大版五年级数学上册</a:t>
            </a:r>
            <a:endParaRPr lang="zh-CN" altLang="en-US" sz="4000" b="1" dirty="0">
              <a:latin typeface="Times New Roman" panose="02020603050405020304" charset="0"/>
              <a:ea typeface="隶书" panose="02010509060101010101" pitchFamily="49" charset="-122"/>
            </a:endParaRPr>
          </a:p>
        </p:txBody>
      </p:sp>
      <p:sp>
        <p:nvSpPr>
          <p:cNvPr id="2055" name="矩形 4107"/>
          <p:cNvSpPr/>
          <p:nvPr/>
        </p:nvSpPr>
        <p:spPr>
          <a:xfrm>
            <a:off x="1600200" y="1905000"/>
            <a:ext cx="5638800" cy="3352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图形的平移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56" name="矩形 4109"/>
          <p:cNvSpPr/>
          <p:nvPr/>
        </p:nvSpPr>
        <p:spPr>
          <a:xfrm>
            <a:off x="1501775" y="504825"/>
            <a:ext cx="577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4000" b="1" dirty="0">
                <a:latin typeface="Times New Roman" panose="02020603050405020304" charset="0"/>
                <a:ea typeface="隶书" panose="02010509060101010101" pitchFamily="49" charset="-122"/>
              </a:rPr>
              <a:t>西师大版五年级数学上册</a:t>
            </a:r>
            <a:endParaRPr lang="zh-CN" altLang="en-US" sz="4000" b="1" dirty="0">
              <a:latin typeface="Times New Roman" panose="02020603050405020304" charset="0"/>
              <a:ea typeface="隶书" panose="02010509060101010101" pitchFamily="49" charset="-122"/>
            </a:endParaRPr>
          </a:p>
        </p:txBody>
      </p:sp>
      <p:sp>
        <p:nvSpPr>
          <p:cNvPr id="2057" name="矩形 4110"/>
          <p:cNvSpPr/>
          <p:nvPr/>
        </p:nvSpPr>
        <p:spPr>
          <a:xfrm>
            <a:off x="1600200" y="1905000"/>
            <a:ext cx="5638800" cy="3352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图形的平移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22885" y="2118360"/>
            <a:ext cx="869823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我们生活中有许多美丽的图案，你能用</a:t>
            </a:r>
            <a:r>
              <a:rPr lang="zh-CN" altLang="en-US" sz="4000">
                <a:solidFill>
                  <a:srgbClr val="FF0000"/>
                </a:solidFill>
              </a:rPr>
              <a:t>我们今天所学的知识</a:t>
            </a:r>
            <a:r>
              <a:rPr lang="zh-CN" altLang="en-US" sz="4000"/>
              <a:t>，发挥自己的想象力设计出一幅精美的图案吗？</a:t>
            </a:r>
            <a:endParaRPr lang="zh-CN" altLang="en-US" sz="4000"/>
          </a:p>
        </p:txBody>
      </p:sp>
      <p:sp>
        <p:nvSpPr>
          <p:cNvPr id="4" name="矩形 3"/>
          <p:cNvSpPr/>
          <p:nvPr/>
        </p:nvSpPr>
        <p:spPr>
          <a:xfrm>
            <a:off x="12700" y="170180"/>
            <a:ext cx="477393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p>
            <a:pPr algn="ctr"/>
            <a:r>
              <a:rPr lang="zh-CN" altLang="en-US" sz="7200" b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小小设计师</a:t>
            </a:r>
            <a:endParaRPr lang="zh-CN" altLang="en-US" sz="7200" b="1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title"/>
          </p:nvPr>
        </p:nvSpPr>
        <p:spPr>
          <a:ln>
            <a:solidFill>
              <a:srgbClr val="FF99FF"/>
            </a:solidFill>
            <a:miter/>
          </a:ln>
        </p:spPr>
        <p:txBody>
          <a:bodyPr anchor="ctr"/>
          <a:p>
            <a:r>
              <a:rPr lang="zh-CN" altLang="en-US" b="1" dirty="0">
                <a:solidFill>
                  <a:srgbClr val="FF0066"/>
                </a:solidFill>
              </a:rPr>
              <a:t>生活中的平移</a:t>
            </a:r>
            <a:endParaRPr lang="zh-CN" altLang="en-US" b="1" dirty="0">
              <a:solidFill>
                <a:srgbClr val="FF0066"/>
              </a:solidFill>
            </a:endParaRPr>
          </a:p>
        </p:txBody>
      </p:sp>
      <p:pic>
        <p:nvPicPr>
          <p:cNvPr id="4099" name="图片 4098" descr="00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1989138"/>
            <a:ext cx="3887788" cy="3168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0" name="图片 4099" descr="00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900" y="1989138"/>
            <a:ext cx="3816350" cy="3097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文本框 4100"/>
          <p:cNvSpPr txBox="1"/>
          <p:nvPr/>
        </p:nvSpPr>
        <p:spPr>
          <a:xfrm>
            <a:off x="1116013" y="5589588"/>
            <a:ext cx="20875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推拉门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4102" name="文本框 4101"/>
          <p:cNvSpPr txBox="1"/>
          <p:nvPr/>
        </p:nvSpPr>
        <p:spPr>
          <a:xfrm>
            <a:off x="5506720" y="5564188"/>
            <a:ext cx="20875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电梯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4103" name="椭圆形标注 4102">
            <a:hlinkClick r:id="rId3" action="ppaction://hlinksldjump"/>
          </p:cNvPr>
          <p:cNvSpPr/>
          <p:nvPr/>
        </p:nvSpPr>
        <p:spPr>
          <a:xfrm>
            <a:off x="8101013" y="6021388"/>
            <a:ext cx="574675" cy="360362"/>
          </a:xfrm>
          <a:prstGeom prst="wedgeEllipseCallout">
            <a:avLst>
              <a:gd name="adj1" fmla="val -62431"/>
              <a:gd name="adj2" fmla="val 19162"/>
            </a:avLst>
          </a:prstGeom>
          <a:gradFill rotWithShape="1">
            <a:gsLst>
              <a:gs pos="0">
                <a:srgbClr val="FF9900">
                  <a:alpha val="35001"/>
                </a:srgbClr>
              </a:gs>
              <a:gs pos="50000">
                <a:srgbClr val="FFFFCC"/>
              </a:gs>
              <a:gs pos="100000">
                <a:srgbClr val="FF9900">
                  <a:alpha val="35001"/>
                </a:srgbClr>
              </a:gs>
            </a:gsLst>
            <a:lin ang="5400000" scaled="1"/>
            <a:tileRect/>
          </a:gra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/>
          <a:p>
            <a:pPr algn="ctr"/>
            <a:r>
              <a:rPr lang="zh-CN" altLang="en-US" sz="14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返回</a:t>
            </a:r>
            <a:endParaRPr lang="zh-CN" altLang="en-US" sz="14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ln>
            <a:solidFill>
              <a:srgbClr val="FF99FF"/>
            </a:solidFill>
            <a:miter/>
          </a:ln>
        </p:spPr>
        <p:txBody>
          <a:bodyPr anchor="ctr"/>
          <a:p>
            <a:r>
              <a:rPr lang="zh-CN" altLang="en-US" b="1" dirty="0">
                <a:solidFill>
                  <a:srgbClr val="FF0066"/>
                </a:solidFill>
              </a:rPr>
              <a:t>生活中的平移</a:t>
            </a:r>
            <a:endParaRPr lang="zh-CN" altLang="en-US" b="1" dirty="0">
              <a:solidFill>
                <a:srgbClr val="FF0066"/>
              </a:solidFill>
            </a:endParaRPr>
          </a:p>
        </p:txBody>
      </p:sp>
      <p:sp>
        <p:nvSpPr>
          <p:cNvPr id="5123" name="文本框 5122"/>
          <p:cNvSpPr txBox="1"/>
          <p:nvPr/>
        </p:nvSpPr>
        <p:spPr>
          <a:xfrm>
            <a:off x="1619250" y="5373688"/>
            <a:ext cx="20875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缆　车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5508625" y="5516563"/>
            <a:ext cx="20875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狗狗拼图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pic>
        <p:nvPicPr>
          <p:cNvPr id="5125" name="图片 5124" descr="00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7088" y="1844675"/>
            <a:ext cx="3600450" cy="32115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6" name="图片 5125" descr="45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844675"/>
            <a:ext cx="3889375" cy="3313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椭圆形标注 5126">
            <a:hlinkClick r:id="rId3" action="ppaction://hlinksldjump"/>
          </p:cNvPr>
          <p:cNvSpPr/>
          <p:nvPr/>
        </p:nvSpPr>
        <p:spPr>
          <a:xfrm>
            <a:off x="8101013" y="6021388"/>
            <a:ext cx="574675" cy="360362"/>
          </a:xfrm>
          <a:prstGeom prst="wedgeEllipseCallout">
            <a:avLst>
              <a:gd name="adj1" fmla="val -62431"/>
              <a:gd name="adj2" fmla="val 19162"/>
            </a:avLst>
          </a:prstGeom>
          <a:gradFill rotWithShape="1">
            <a:gsLst>
              <a:gs pos="0">
                <a:srgbClr val="FF9900">
                  <a:alpha val="35001"/>
                </a:srgbClr>
              </a:gs>
              <a:gs pos="50000">
                <a:srgbClr val="FFFFCC"/>
              </a:gs>
              <a:gs pos="100000">
                <a:srgbClr val="FF9900">
                  <a:alpha val="35001"/>
                </a:srgbClr>
              </a:gs>
            </a:gsLst>
            <a:lin ang="5400000" scaled="1"/>
            <a:tileRect/>
          </a:gra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/>
          <a:p>
            <a:pPr algn="ctr"/>
            <a:r>
              <a:rPr lang="zh-CN" altLang="en-US" sz="14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返回</a:t>
            </a:r>
            <a:endParaRPr lang="zh-CN" altLang="en-US" sz="14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Click="0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55688" y="660400"/>
            <a:ext cx="6202362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>
                <a:latin typeface="Arial" panose="020B0604020202020204" pitchFamily="34" charset="0"/>
                <a:ea typeface="宋体" panose="02010600030101010101" pitchFamily="2" charset="-122"/>
              </a:rPr>
              <a:t>平移的定义：</a:t>
            </a:r>
            <a:endParaRPr lang="zh-CN" altLang="en-US" sz="36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5688" y="1597660"/>
            <a:ext cx="7570788" cy="1752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noProof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在平面内，将一个物体沿某个方向移动一定的距离，这样的图形运动叫做平移。</a:t>
            </a:r>
            <a:endParaRPr lang="zh-CN" altLang="en-US" sz="3600" noProof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05230" y="3472815"/>
            <a:ext cx="30575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平移的要素：</a:t>
            </a:r>
            <a:endParaRPr lang="zh-CN" altLang="en-US" sz="3600"/>
          </a:p>
        </p:txBody>
      </p:sp>
      <p:sp>
        <p:nvSpPr>
          <p:cNvPr id="5" name="文本框 4"/>
          <p:cNvSpPr txBox="1"/>
          <p:nvPr/>
        </p:nvSpPr>
        <p:spPr>
          <a:xfrm>
            <a:off x="1205230" y="4117975"/>
            <a:ext cx="534733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600">
                <a:sym typeface="+mn-ea"/>
              </a:rPr>
              <a:t>1.</a:t>
            </a:r>
            <a:r>
              <a:rPr lang="zh-CN" altLang="en-US" sz="3600">
                <a:sym typeface="+mn-ea"/>
              </a:rPr>
              <a:t>方向</a:t>
            </a:r>
            <a:endParaRPr lang="zh-CN" altLang="en-US" sz="3600">
              <a:sym typeface="+mn-ea"/>
            </a:endParaRPr>
          </a:p>
          <a:p>
            <a:endParaRPr lang="zh-CN" altLang="en-US" sz="3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600">
                <a:sym typeface="+mn-ea"/>
              </a:rPr>
              <a:t>2.</a:t>
            </a:r>
            <a:r>
              <a:rPr lang="zh-CN" altLang="en-US" sz="3600">
                <a:sym typeface="+mn-ea"/>
              </a:rPr>
              <a:t>距离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5125" name="表格 5124"/>
          <p:cNvGraphicFramePr/>
          <p:nvPr/>
        </p:nvGraphicFramePr>
        <p:xfrm>
          <a:off x="381000" y="1066800"/>
          <a:ext cx="6072188" cy="3105150"/>
        </p:xfrm>
        <a:graphic>
          <a:graphicData uri="http://schemas.openxmlformats.org/drawingml/2006/table">
            <a:tbl>
              <a:tblPr/>
              <a:tblGrid>
                <a:gridCol w="466725"/>
                <a:gridCol w="468313"/>
                <a:gridCol w="466725"/>
                <a:gridCol w="466725"/>
                <a:gridCol w="466725"/>
                <a:gridCol w="466725"/>
                <a:gridCol w="468312"/>
                <a:gridCol w="466725"/>
                <a:gridCol w="466725"/>
                <a:gridCol w="466725"/>
                <a:gridCol w="466725"/>
                <a:gridCol w="468313"/>
                <a:gridCol w="466725"/>
              </a:tblGrid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5" name="矩形 5224"/>
          <p:cNvSpPr/>
          <p:nvPr/>
        </p:nvSpPr>
        <p:spPr>
          <a:xfrm>
            <a:off x="841375" y="2117725"/>
            <a:ext cx="936625" cy="5048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226" name="直接连接符 5225"/>
          <p:cNvSpPr/>
          <p:nvPr/>
        </p:nvSpPr>
        <p:spPr>
          <a:xfrm>
            <a:off x="2397125" y="2362200"/>
            <a:ext cx="936625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</p:sp>
      <p:sp>
        <p:nvSpPr>
          <p:cNvPr id="5227" name="矩形 5226"/>
          <p:cNvSpPr/>
          <p:nvPr/>
        </p:nvSpPr>
        <p:spPr>
          <a:xfrm>
            <a:off x="4589463" y="2117725"/>
            <a:ext cx="936625" cy="504825"/>
          </a:xfrm>
          <a:prstGeom prst="rect">
            <a:avLst/>
          </a:prstGeom>
          <a:noFill/>
          <a:ln w="38100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228" name="椭圆 5227"/>
          <p:cNvSpPr/>
          <p:nvPr/>
        </p:nvSpPr>
        <p:spPr>
          <a:xfrm>
            <a:off x="4557713" y="2074863"/>
            <a:ext cx="71437" cy="71437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229" name="矩形 5228"/>
          <p:cNvSpPr/>
          <p:nvPr/>
        </p:nvSpPr>
        <p:spPr>
          <a:xfrm>
            <a:off x="838200" y="2118360"/>
            <a:ext cx="936625" cy="520065"/>
          </a:xfrm>
          <a:prstGeom prst="rect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230" name="文本框 5229"/>
          <p:cNvSpPr txBox="1"/>
          <p:nvPr/>
        </p:nvSpPr>
        <p:spPr>
          <a:xfrm>
            <a:off x="4197350" y="1787525"/>
            <a:ext cx="6477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A′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31" name="文本框 5230"/>
          <p:cNvSpPr txBox="1"/>
          <p:nvPr/>
        </p:nvSpPr>
        <p:spPr>
          <a:xfrm>
            <a:off x="596900" y="1787525"/>
            <a:ext cx="503238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32" name="椭圆 5231"/>
          <p:cNvSpPr/>
          <p:nvPr/>
        </p:nvSpPr>
        <p:spPr>
          <a:xfrm>
            <a:off x="812800" y="2074863"/>
            <a:ext cx="71438" cy="71437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233" name="文本框 5232"/>
          <p:cNvSpPr txBox="1"/>
          <p:nvPr/>
        </p:nvSpPr>
        <p:spPr>
          <a:xfrm>
            <a:off x="1101725" y="2795588"/>
            <a:ext cx="6477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①</a:t>
            </a:r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234" name="文本框 5233"/>
          <p:cNvSpPr txBox="1"/>
          <p:nvPr/>
        </p:nvSpPr>
        <p:spPr>
          <a:xfrm>
            <a:off x="4918075" y="2795588"/>
            <a:ext cx="4318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②</a:t>
            </a:r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5236" name="图片 52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800" y="4495800"/>
            <a:ext cx="5943600" cy="569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238" name="左大括号 5237"/>
          <p:cNvSpPr/>
          <p:nvPr/>
        </p:nvSpPr>
        <p:spPr>
          <a:xfrm rot="5400000">
            <a:off x="2590800" y="76200"/>
            <a:ext cx="304800" cy="36576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239" name="文本框 5238"/>
          <p:cNvSpPr txBox="1"/>
          <p:nvPr/>
        </p:nvSpPr>
        <p:spPr>
          <a:xfrm>
            <a:off x="2438400" y="1295400"/>
            <a:ext cx="7381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格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40" name="文本框 5239"/>
          <p:cNvSpPr txBox="1"/>
          <p:nvPr/>
        </p:nvSpPr>
        <p:spPr>
          <a:xfrm>
            <a:off x="2667000" y="4419600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右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41" name="文本框 5240"/>
          <p:cNvSpPr txBox="1"/>
          <p:nvPr/>
        </p:nvSpPr>
        <p:spPr>
          <a:xfrm>
            <a:off x="3886200" y="4419600"/>
            <a:ext cx="3825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  <a:endParaRPr lang="en-US" altLang="zh-CN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9410" y="5243830"/>
            <a:ext cx="83235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平移的距离：平移前的点到平移后</a:t>
            </a:r>
            <a:r>
              <a:rPr lang="zh-CN" altLang="en-US" sz="24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相应点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之间的距离。</a:t>
            </a:r>
            <a:endParaRPr lang="zh-CN" altLang="en-US" sz="240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1000" y="5704205"/>
            <a:ext cx="87541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ym typeface="+mn-ea"/>
              </a:rPr>
              <a:t>图形平移前后有什么特征？</a:t>
            </a:r>
            <a:endParaRPr lang="zh-CN" altLang="en-US" sz="2400">
              <a:sym typeface="+mn-ea"/>
            </a:endParaRPr>
          </a:p>
          <a:p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359410" y="6209665"/>
            <a:ext cx="83235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ym typeface="+mn-ea"/>
              </a:rPr>
              <a:t>图形平移前后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形状，大小，方向</a:t>
            </a:r>
            <a:r>
              <a:rPr lang="zh-CN" altLang="en-US" sz="2400">
                <a:sym typeface="+mn-ea"/>
              </a:rPr>
              <a:t>不变，只是位置发生了变化。</a:t>
            </a:r>
            <a:endParaRPr lang="zh-CN" altLang="en-US" sz="2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3 -0.00115 L 0.40833 -0.00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mph" presetSubtype="0" repeatCount="indefinit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0" dur="250" autoRev="1" fill="hold"/>
                                        <p:tgtEl>
                                          <p:spTgt spid="5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250" autoRev="1" fill="hold"/>
                                        <p:tgtEl>
                                          <p:spTgt spid="5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250" autoRev="1" fill="hold"/>
                                        <p:tgtEl>
                                          <p:spTgt spid="5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50" autoRev="1" fill="hold"/>
                                        <p:tgtEl>
                                          <p:spTgt spid="5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5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mph" presetSubtype="0" repeatCount="indefinit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8" dur="250" autoRev="1" fill="hold"/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9" dur="250" autoRev="1" fill="hold"/>
                                        <p:tgtEl>
                                          <p:spTgt spid="5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250" autoRev="1" fill="hold"/>
                                        <p:tgtEl>
                                          <p:spTgt spid="5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50" autoRev="1" fill="hold"/>
                                        <p:tgtEl>
                                          <p:spTgt spid="5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30"/>
                  </p:tgtEl>
                </p:cond>
              </p:nextCondLst>
            </p:seq>
          </p:childTnLst>
        </p:cTn>
      </p:par>
    </p:tnLst>
    <p:bldLst>
      <p:bldP spid="5230" grpId="0"/>
      <p:bldP spid="5231" grpId="0"/>
      <p:bldP spid="5231" grpId="1"/>
      <p:bldP spid="5233" grpId="0"/>
      <p:bldP spid="5234" grpId="0"/>
      <p:bldP spid="5239" grpId="0"/>
      <p:bldP spid="5240" grpId="0"/>
      <p:bldP spid="5241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40" name="图片 143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819400" cy="7794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1" name="图片 143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9144000" cy="3533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2" name="图片 143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0"/>
            <a:ext cx="9144000" cy="1792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3" name="文本框 14342"/>
          <p:cNvSpPr txBox="1"/>
          <p:nvPr/>
        </p:nvSpPr>
        <p:spPr>
          <a:xfrm>
            <a:off x="4343400" y="4648200"/>
            <a:ext cx="7207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右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4" name="文本框 14343"/>
          <p:cNvSpPr txBox="1"/>
          <p:nvPr/>
        </p:nvSpPr>
        <p:spPr>
          <a:xfrm>
            <a:off x="5867400" y="4572000"/>
            <a:ext cx="7207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5" name="文本框 14344"/>
          <p:cNvSpPr txBox="1"/>
          <p:nvPr/>
        </p:nvSpPr>
        <p:spPr>
          <a:xfrm>
            <a:off x="4267200" y="5257800"/>
            <a:ext cx="7207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右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6" name="文本框 14345"/>
          <p:cNvSpPr txBox="1"/>
          <p:nvPr/>
        </p:nvSpPr>
        <p:spPr>
          <a:xfrm>
            <a:off x="5715000" y="5181600"/>
            <a:ext cx="7207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12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7" name="文本框 14346"/>
          <p:cNvSpPr txBox="1"/>
          <p:nvPr/>
        </p:nvSpPr>
        <p:spPr>
          <a:xfrm>
            <a:off x="304800" y="5791200"/>
            <a:ext cx="7207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8" name="文本框 14347"/>
          <p:cNvSpPr txBox="1"/>
          <p:nvPr/>
        </p:nvSpPr>
        <p:spPr>
          <a:xfrm>
            <a:off x="7696200" y="5181600"/>
            <a:ext cx="7207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下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45" grpId="0"/>
      <p:bldP spid="14346" grpId="0"/>
      <p:bldP spid="14347" grpId="0"/>
      <p:bldP spid="143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2185035" y="2829560"/>
            <a:ext cx="477393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p>
            <a:pPr algn="ctr"/>
            <a:r>
              <a:rPr lang="zh-CN" altLang="en-US" sz="7200" b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你会画吗？</a:t>
            </a:r>
            <a:endParaRPr lang="zh-CN" altLang="en-US" sz="7200" b="1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8610" y="209550"/>
            <a:ext cx="7886700" cy="684530"/>
          </a:xfrm>
        </p:spPr>
        <p:txBody>
          <a:bodyPr/>
          <a:p>
            <a:r>
              <a:rPr lang="zh-CN" altLang="en-US" sz="3200">
                <a:solidFill>
                  <a:srgbClr val="C00000"/>
                </a:solidFill>
              </a:rPr>
              <a:t>画出图形</a:t>
            </a:r>
            <a:r>
              <a:rPr lang="zh-CN" altLang="en-US" sz="3200">
                <a:solidFill>
                  <a:srgbClr val="C00000"/>
                </a:solidFill>
                <a:latin typeface="Calibri" panose="020F0502020204030204" charset="0"/>
              </a:rPr>
              <a:t>①向右平移</a:t>
            </a:r>
            <a:r>
              <a:rPr lang="en-US" altLang="zh-CN" sz="3200">
                <a:solidFill>
                  <a:srgbClr val="C00000"/>
                </a:solidFill>
                <a:latin typeface="Calibri" panose="020F0502020204030204" charset="0"/>
              </a:rPr>
              <a:t>6</a:t>
            </a:r>
            <a:r>
              <a:rPr lang="zh-CN" altLang="en-US" sz="3200">
                <a:solidFill>
                  <a:srgbClr val="C00000"/>
                </a:solidFill>
                <a:latin typeface="Calibri" panose="020F0502020204030204" charset="0"/>
              </a:rPr>
              <a:t>格后的图形。</a:t>
            </a:r>
            <a:endParaRPr lang="zh-CN" altLang="en-US" sz="3200">
              <a:solidFill>
                <a:srgbClr val="C00000"/>
              </a:solidFill>
              <a:latin typeface="Calibri" panose="020F0502020204030204" charset="0"/>
            </a:endParaRPr>
          </a:p>
        </p:txBody>
      </p:sp>
      <p:graphicFrame>
        <p:nvGraphicFramePr>
          <p:cNvPr id="5125" name="表格 5124"/>
          <p:cNvGraphicFramePr/>
          <p:nvPr/>
        </p:nvGraphicFramePr>
        <p:xfrm>
          <a:off x="624205" y="1050925"/>
          <a:ext cx="7461250" cy="3887470"/>
        </p:xfrm>
        <a:graphic>
          <a:graphicData uri="http://schemas.openxmlformats.org/drawingml/2006/table">
            <a:tbl>
              <a:tblPr/>
              <a:tblGrid>
                <a:gridCol w="574040"/>
                <a:gridCol w="574675"/>
                <a:gridCol w="574040"/>
                <a:gridCol w="574040"/>
                <a:gridCol w="572770"/>
                <a:gridCol w="574040"/>
                <a:gridCol w="574040"/>
                <a:gridCol w="574040"/>
                <a:gridCol w="572770"/>
                <a:gridCol w="574040"/>
                <a:gridCol w="574040"/>
                <a:gridCol w="574675"/>
                <a:gridCol w="574040"/>
              </a:tblGrid>
              <a:tr h="64325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389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325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325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325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217295" y="1709420"/>
            <a:ext cx="1139190" cy="6534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973455" y="1487170"/>
            <a:ext cx="3219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A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2332990" y="1490345"/>
            <a:ext cx="335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B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1002665" y="2362200"/>
            <a:ext cx="292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</a:t>
            </a:r>
            <a:endParaRPr lang="en-US" altLang="zh-CN"/>
          </a:p>
        </p:txBody>
      </p:sp>
      <p:sp>
        <p:nvSpPr>
          <p:cNvPr id="11" name="文本框 10"/>
          <p:cNvSpPr txBox="1"/>
          <p:nvPr/>
        </p:nvSpPr>
        <p:spPr>
          <a:xfrm>
            <a:off x="2332990" y="2362200"/>
            <a:ext cx="2616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D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1592580" y="2816225"/>
            <a:ext cx="3886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C00000"/>
                </a:solidFill>
                <a:latin typeface="Calibri" panose="020F0502020204030204" charset="0"/>
              </a:rPr>
              <a:t>①</a:t>
            </a:r>
            <a:endParaRPr lang="zh-CN" altLang="en-US">
              <a:solidFill>
                <a:srgbClr val="C00000"/>
              </a:solidFill>
              <a:latin typeface="Calibri" panose="020F050202020403020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35475" y="1341755"/>
            <a:ext cx="5092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A'</a:t>
            </a:r>
            <a:endParaRPr lang="en-US" altLang="zh-CN"/>
          </a:p>
        </p:txBody>
      </p:sp>
      <p:sp>
        <p:nvSpPr>
          <p:cNvPr id="15" name="文本框 14"/>
          <p:cNvSpPr txBox="1"/>
          <p:nvPr/>
        </p:nvSpPr>
        <p:spPr>
          <a:xfrm>
            <a:off x="5699125" y="1341755"/>
            <a:ext cx="4229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B'</a:t>
            </a:r>
            <a:endParaRPr lang="en-US" altLang="zh-CN"/>
          </a:p>
        </p:txBody>
      </p:sp>
      <p:sp>
        <p:nvSpPr>
          <p:cNvPr id="16" name="文本框 15"/>
          <p:cNvSpPr txBox="1"/>
          <p:nvPr/>
        </p:nvSpPr>
        <p:spPr>
          <a:xfrm>
            <a:off x="4435475" y="2447925"/>
            <a:ext cx="7092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C'</a:t>
            </a:r>
            <a:endParaRPr lang="en-US" altLang="zh-CN"/>
          </a:p>
        </p:txBody>
      </p:sp>
      <p:sp>
        <p:nvSpPr>
          <p:cNvPr id="17" name="文本框 16"/>
          <p:cNvSpPr txBox="1"/>
          <p:nvPr/>
        </p:nvSpPr>
        <p:spPr>
          <a:xfrm>
            <a:off x="5803265" y="2363470"/>
            <a:ext cx="5829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D'</a:t>
            </a:r>
            <a:endParaRPr lang="en-US" altLang="zh-CN"/>
          </a:p>
        </p:txBody>
      </p:sp>
      <p:sp>
        <p:nvSpPr>
          <p:cNvPr id="19" name="文本框 18"/>
          <p:cNvSpPr txBox="1"/>
          <p:nvPr/>
        </p:nvSpPr>
        <p:spPr>
          <a:xfrm>
            <a:off x="4495800" y="1141730"/>
            <a:ext cx="1530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>
                <a:solidFill>
                  <a:srgbClr val="C00000"/>
                </a:solidFill>
              </a:rPr>
              <a:t>.</a:t>
            </a:r>
            <a:endParaRPr lang="en-US" altLang="zh-CN" sz="4400">
              <a:solidFill>
                <a:srgbClr val="C0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650230" y="1141730"/>
            <a:ext cx="1530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>
                <a:solidFill>
                  <a:srgbClr val="C00000"/>
                </a:solidFill>
              </a:rPr>
              <a:t>.</a:t>
            </a:r>
            <a:endParaRPr lang="en-US" altLang="zh-CN" sz="4400">
              <a:solidFill>
                <a:srgbClr val="C0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495800" y="1855470"/>
            <a:ext cx="1530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>
                <a:solidFill>
                  <a:srgbClr val="C00000"/>
                </a:solidFill>
              </a:rPr>
              <a:t>.</a:t>
            </a:r>
            <a:endParaRPr lang="en-US" altLang="zh-CN" sz="4400">
              <a:solidFill>
                <a:srgbClr val="C0000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650230" y="1855470"/>
            <a:ext cx="1530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>
                <a:solidFill>
                  <a:srgbClr val="C00000"/>
                </a:solidFill>
              </a:rPr>
              <a:t>.</a:t>
            </a:r>
            <a:endParaRPr lang="en-US" altLang="zh-CN" sz="4400">
              <a:solidFill>
                <a:srgbClr val="C0000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660265" y="1709420"/>
            <a:ext cx="1143000" cy="6540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8" name="直接箭头连接符 27"/>
          <p:cNvCxnSpPr/>
          <p:nvPr/>
        </p:nvCxnSpPr>
        <p:spPr>
          <a:xfrm>
            <a:off x="2737485" y="2052955"/>
            <a:ext cx="1072515" cy="44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1002665" y="5501640"/>
            <a:ext cx="65176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C00000"/>
                </a:solidFill>
              </a:rPr>
              <a:t>方法总结：</a:t>
            </a:r>
            <a:r>
              <a:rPr lang="en-US" altLang="zh-CN" sz="2400">
                <a:solidFill>
                  <a:srgbClr val="C00000"/>
                </a:solidFill>
              </a:rPr>
              <a:t>1.</a:t>
            </a:r>
            <a:r>
              <a:rPr lang="zh-CN" altLang="en-US" sz="2400">
                <a:solidFill>
                  <a:srgbClr val="C00000"/>
                </a:solidFill>
              </a:rPr>
              <a:t>找关键点</a:t>
            </a:r>
            <a:endParaRPr lang="zh-CN" altLang="en-US" sz="2400">
              <a:solidFill>
                <a:srgbClr val="C00000"/>
              </a:solidFill>
            </a:endParaRPr>
          </a:p>
          <a:p>
            <a:r>
              <a:rPr lang="zh-CN" altLang="en-US" sz="2400">
                <a:solidFill>
                  <a:srgbClr val="C00000"/>
                </a:solidFill>
              </a:rPr>
              <a:t>                  </a:t>
            </a:r>
            <a:r>
              <a:rPr lang="en-US" altLang="zh-CN" sz="2400">
                <a:solidFill>
                  <a:srgbClr val="C00000"/>
                </a:solidFill>
              </a:rPr>
              <a:t>2.</a:t>
            </a:r>
            <a:r>
              <a:rPr lang="zh-CN" altLang="en-US" sz="2400">
                <a:solidFill>
                  <a:srgbClr val="C00000"/>
                </a:solidFill>
              </a:rPr>
              <a:t>平移各点</a:t>
            </a:r>
            <a:endParaRPr lang="zh-CN" altLang="en-US" sz="2400">
              <a:solidFill>
                <a:srgbClr val="C00000"/>
              </a:solidFill>
            </a:endParaRPr>
          </a:p>
          <a:p>
            <a:r>
              <a:rPr lang="zh-CN" altLang="en-US" sz="2400">
                <a:solidFill>
                  <a:srgbClr val="C00000"/>
                </a:solidFill>
              </a:rPr>
              <a:t>                  </a:t>
            </a:r>
            <a:r>
              <a:rPr lang="en-US" altLang="zh-CN" sz="2400">
                <a:solidFill>
                  <a:srgbClr val="C00000"/>
                </a:solidFill>
              </a:rPr>
              <a:t>3.</a:t>
            </a:r>
            <a:r>
              <a:rPr lang="zh-CN" altLang="en-US" sz="2400">
                <a:solidFill>
                  <a:srgbClr val="C00000"/>
                </a:solidFill>
              </a:rPr>
              <a:t>顺次连接各点</a:t>
            </a:r>
            <a:endParaRPr lang="zh-CN" altLang="en-US" sz="24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/>
      <p:bldP spid="9" grpId="0"/>
      <p:bldP spid="3" grpId="0" build="p"/>
      <p:bldP spid="19" grpId="0"/>
      <p:bldP spid="14" grpId="0"/>
      <p:bldP spid="20" grpId="0"/>
      <p:bldP spid="15" grpId="0"/>
      <p:bldP spid="21" grpId="0"/>
      <p:bldP spid="16" grpId="0"/>
      <p:bldP spid="22" grpId="0"/>
      <p:bldP spid="17" grpId="0"/>
      <p:bldP spid="26" grpId="0" bldLvl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ysDot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19" name="AutoShape 3"/>
          <p:cNvSpPr/>
          <p:nvPr/>
        </p:nvSpPr>
        <p:spPr>
          <a:xfrm>
            <a:off x="3024188" y="1219200"/>
            <a:ext cx="2362200" cy="1295400"/>
          </a:xfrm>
          <a:prstGeom prst="parallelogram">
            <a:avLst>
              <a:gd name="adj" fmla="val 45588"/>
            </a:avLst>
          </a:prstGeom>
          <a:solidFill>
            <a:srgbClr val="00FFFF"/>
          </a:solidFill>
          <a:ln w="381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3252" name="Line 4"/>
          <p:cNvSpPr/>
          <p:nvPr/>
        </p:nvSpPr>
        <p:spPr>
          <a:xfrm>
            <a:off x="3633788" y="1219200"/>
            <a:ext cx="0" cy="12954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53253" name="Rectangle 5"/>
          <p:cNvSpPr/>
          <p:nvPr/>
        </p:nvSpPr>
        <p:spPr>
          <a:xfrm>
            <a:off x="2941638" y="1066800"/>
            <a:ext cx="792162" cy="1600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53254" name="Picture 6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1800" y="1219200"/>
            <a:ext cx="661988" cy="1312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255" name="Rectangle 7"/>
          <p:cNvSpPr/>
          <p:nvPr/>
        </p:nvSpPr>
        <p:spPr>
          <a:xfrm>
            <a:off x="2971800" y="3276600"/>
            <a:ext cx="685800" cy="1600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3256" name="Line 8"/>
          <p:cNvSpPr/>
          <p:nvPr/>
        </p:nvSpPr>
        <p:spPr>
          <a:xfrm>
            <a:off x="3886200" y="4114800"/>
            <a:ext cx="1066800" cy="0"/>
          </a:xfrm>
          <a:prstGeom prst="line">
            <a:avLst/>
          </a:prstGeom>
          <a:ln w="7620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3257" name="Line 9"/>
          <p:cNvSpPr/>
          <p:nvPr/>
        </p:nvSpPr>
        <p:spPr>
          <a:xfrm>
            <a:off x="3733800" y="1219200"/>
            <a:ext cx="0" cy="129540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" name="Group 10"/>
          <p:cNvGrpSpPr/>
          <p:nvPr/>
        </p:nvGrpSpPr>
        <p:grpSpPr>
          <a:xfrm>
            <a:off x="1066800" y="3581400"/>
            <a:ext cx="2286000" cy="1295400"/>
            <a:chOff x="768" y="384"/>
            <a:chExt cx="1488" cy="816"/>
          </a:xfrm>
        </p:grpSpPr>
        <p:sp>
          <p:nvSpPr>
            <p:cNvPr id="9230" name="AutoShape 11"/>
            <p:cNvSpPr/>
            <p:nvPr/>
          </p:nvSpPr>
          <p:spPr>
            <a:xfrm>
              <a:off x="768" y="384"/>
              <a:ext cx="1488" cy="816"/>
            </a:xfrm>
            <a:prstGeom prst="parallelogram">
              <a:avLst>
                <a:gd name="adj" fmla="val 45588"/>
              </a:avLst>
            </a:prstGeom>
            <a:solidFill>
              <a:srgbClr val="00FFFF"/>
            </a:solidFill>
            <a:ln w="28575" cap="flat" cmpd="sng">
              <a:solidFill>
                <a:schemeClr val="tx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9231" name="Picture 1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68" y="396"/>
              <a:ext cx="390" cy="804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" name="Group 13"/>
          <p:cNvGrpSpPr/>
          <p:nvPr/>
        </p:nvGrpSpPr>
        <p:grpSpPr>
          <a:xfrm>
            <a:off x="5867400" y="3657600"/>
            <a:ext cx="1752600" cy="1295400"/>
            <a:chOff x="3504" y="2208"/>
            <a:chExt cx="1152" cy="816"/>
          </a:xfrm>
        </p:grpSpPr>
        <p:sp>
          <p:nvSpPr>
            <p:cNvPr id="9228" name="Rectangle 14"/>
            <p:cNvSpPr/>
            <p:nvPr/>
          </p:nvSpPr>
          <p:spPr>
            <a:xfrm>
              <a:off x="3504" y="2208"/>
              <a:ext cx="1152" cy="816"/>
            </a:xfrm>
            <a:prstGeom prst="rect">
              <a:avLst/>
            </a:prstGeom>
            <a:solidFill>
              <a:srgbClr val="00FFFF"/>
            </a:solidFill>
            <a:ln w="28575" cap="flat" cmpd="sng">
              <a:solidFill>
                <a:schemeClr val="tx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9229" name="Picture 1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66" y="2220"/>
              <a:ext cx="390" cy="804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12139E-6 L 0.19497 0.00324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00" y="2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bldLvl="0" animBg="1"/>
      <p:bldP spid="53255" grpId="0" bldLvl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WPS 演示</Application>
  <PresentationFormat>屏幕显示</PresentationFormat>
  <Paragraphs>114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隶书</vt:lpstr>
      <vt:lpstr>楷体_GB2312</vt:lpstr>
      <vt:lpstr>黑体</vt:lpstr>
      <vt:lpstr>Calibri</vt:lpstr>
      <vt:lpstr>微软雅黑</vt:lpstr>
      <vt:lpstr>Arial Unicode MS</vt:lpstr>
      <vt:lpstr>默认设计模板</vt:lpstr>
      <vt:lpstr>PowerPoint 演示文稿</vt:lpstr>
      <vt:lpstr>生活中的平移</vt:lpstr>
      <vt:lpstr>生活中的平移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为您服务教育网　http://www.wsbedu.com/</dc:creator>
  <cp:lastModifiedBy>花花</cp:lastModifiedBy>
  <cp:revision>25</cp:revision>
  <dcterms:created xsi:type="dcterms:W3CDTF">2041-10-31T11:11:00Z</dcterms:created>
  <dcterms:modified xsi:type="dcterms:W3CDTF">2018-10-31T07:54:38Z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2052-10.1.0.7521</vt:lpwstr>
  </property>
</Properties>
</file>