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8D824B4-7C42-4055-AD1F-3A932F733EB0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28BC53F-0976-4AD8-BDA1-3F30D6977B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097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kern="100" dirty="0" smtClean="0">
                <a:latin typeface="Times New Roman"/>
                <a:ea typeface="DFKai-SB"/>
              </a:rPr>
              <a:t>看看谁写得越快越好</a:t>
            </a:r>
            <a:endParaRPr lang="en-US" altLang="zh-CN" b="1" kern="100" dirty="0" smtClean="0">
              <a:latin typeface="Times New Roman"/>
              <a:ea typeface="DFKai-SB"/>
            </a:endParaRPr>
          </a:p>
          <a:p>
            <a:pPr>
              <a:lnSpc>
                <a:spcPct val="150000"/>
              </a:lnSpc>
            </a:pPr>
            <a:r>
              <a:rPr lang="en-GB" altLang="zh-CN" sz="2800" kern="100" dirty="0" smtClean="0">
                <a:latin typeface="Times New Roman"/>
                <a:ea typeface="DFKai-SB"/>
              </a:rPr>
              <a:t>1</a:t>
            </a:r>
            <a:r>
              <a:rPr lang="en-GB" altLang="zh-CN" sz="2800" kern="100" dirty="0">
                <a:latin typeface="Times New Roman"/>
                <a:ea typeface="DFKai-SB"/>
              </a:rPr>
              <a:t>.</a:t>
            </a:r>
            <a:r>
              <a:rPr lang="zh-TW" altLang="zh-CN" sz="2800" kern="100" dirty="0" smtClean="0">
                <a:latin typeface="Times New Roman"/>
                <a:ea typeface="DFKai-SB"/>
              </a:rPr>
              <a:t>总是</a:t>
            </a:r>
            <a:r>
              <a:rPr lang="en-US" altLang="zh-TW" sz="2800" kern="100" dirty="0" smtClean="0">
                <a:latin typeface="Times New Roman"/>
                <a:ea typeface="DFKai-SB"/>
              </a:rPr>
              <a:t>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）</a:t>
            </a:r>
            <a:r>
              <a:rPr lang="en-US" altLang="zh-TW" sz="2800" kern="100" dirty="0" smtClean="0">
                <a:latin typeface="Times New Roman"/>
                <a:ea typeface="DFKai-SB"/>
              </a:rPr>
              <a:t>      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2</a:t>
            </a:r>
            <a:r>
              <a:rPr lang="en-GB" altLang="zh-CN" sz="2800" kern="100" dirty="0">
                <a:latin typeface="Times New Roman"/>
                <a:ea typeface="DFKai-SB"/>
              </a:rPr>
              <a:t>.</a:t>
            </a:r>
            <a:r>
              <a:rPr lang="zh-TW" altLang="zh-CN" sz="2800" kern="100" dirty="0">
                <a:latin typeface="Times New Roman"/>
                <a:ea typeface="DFKai-SB"/>
              </a:rPr>
              <a:t>通常 </a:t>
            </a:r>
            <a:r>
              <a:rPr lang="en-US" altLang="zh-TW" sz="2800" kern="100" dirty="0" smtClean="0">
                <a:latin typeface="Times New Roman"/>
                <a:ea typeface="DFKai-SB"/>
              </a:rPr>
              <a:t>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）</a:t>
            </a:r>
            <a:endParaRPr lang="en-US" altLang="zh-TW" sz="2800" kern="100" dirty="0" smtClean="0">
              <a:latin typeface="Times New Roman"/>
              <a:ea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kern="100" dirty="0">
                <a:latin typeface="Times New Roman"/>
                <a:ea typeface="DFKai-SB"/>
              </a:rPr>
              <a:t>  </a:t>
            </a:r>
            <a:r>
              <a:rPr lang="en-US" altLang="zh-CN" sz="2800" kern="100" dirty="0" smtClean="0">
                <a:latin typeface="Times New Roman"/>
                <a:ea typeface="DFKai-SB"/>
              </a:rPr>
              <a:t> 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3</a:t>
            </a:r>
            <a:r>
              <a:rPr lang="en-GB" altLang="zh-CN" sz="2800" kern="100" dirty="0">
                <a:latin typeface="Times New Roman"/>
                <a:ea typeface="DFKai-SB"/>
              </a:rPr>
              <a:t>.</a:t>
            </a:r>
            <a:r>
              <a:rPr lang="zh-TW" altLang="zh-CN" sz="2800" kern="100" dirty="0">
                <a:latin typeface="Times New Roman"/>
                <a:ea typeface="DFKai-SB"/>
              </a:rPr>
              <a:t>经常 </a:t>
            </a:r>
            <a:r>
              <a:rPr lang="en-US" altLang="zh-TW" sz="2800" kern="100" dirty="0" smtClean="0">
                <a:latin typeface="Times New Roman"/>
                <a:ea typeface="DFKai-SB"/>
              </a:rPr>
              <a:t>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）</a:t>
            </a:r>
            <a:r>
              <a:rPr lang="en-US" altLang="zh-TW" sz="2800" kern="100" dirty="0" smtClean="0">
                <a:latin typeface="Times New Roman"/>
                <a:ea typeface="PMingLiU"/>
              </a:rPr>
              <a:t>      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4</a:t>
            </a:r>
            <a:r>
              <a:rPr lang="en-GB" altLang="zh-CN" sz="2800" kern="100" dirty="0">
                <a:latin typeface="Times New Roman"/>
                <a:ea typeface="DFKai-SB"/>
              </a:rPr>
              <a:t>.</a:t>
            </a:r>
            <a:r>
              <a:rPr lang="zh-TW" altLang="zh-CN" sz="2800" kern="100" dirty="0">
                <a:latin typeface="Times New Roman"/>
                <a:ea typeface="DFKai-SB"/>
              </a:rPr>
              <a:t>有时</a:t>
            </a:r>
            <a:r>
              <a:rPr lang="en-GB" altLang="zh-CN" sz="2800" kern="100" dirty="0">
                <a:latin typeface="Times New Roman"/>
                <a:ea typeface="DFKai-SB"/>
              </a:rPr>
              <a:t>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）</a:t>
            </a:r>
            <a:endParaRPr lang="en-US" altLang="zh-TW" sz="2800" kern="100" dirty="0" smtClean="0">
              <a:latin typeface="Times New Roman"/>
              <a:ea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kern="100" dirty="0">
                <a:latin typeface="Times New Roman"/>
                <a:ea typeface="DFKai-SB"/>
              </a:rPr>
              <a:t> </a:t>
            </a:r>
            <a:r>
              <a:rPr lang="en-US" altLang="zh-CN" sz="2800" kern="100" dirty="0" smtClean="0">
                <a:latin typeface="Times New Roman"/>
                <a:ea typeface="DFKai-SB"/>
              </a:rPr>
              <a:t> 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</a:t>
            </a:r>
            <a:r>
              <a:rPr lang="en-GB" altLang="zh-CN" sz="2800" kern="100" dirty="0">
                <a:latin typeface="Times New Roman"/>
                <a:ea typeface="DFKai-SB"/>
              </a:rPr>
              <a:t>5</a:t>
            </a:r>
            <a:r>
              <a:rPr lang="en-GB" altLang="zh-CN" sz="2800" kern="100" dirty="0" smtClean="0">
                <a:latin typeface="Times New Roman"/>
                <a:ea typeface="DFKai-SB"/>
              </a:rPr>
              <a:t>.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几乎不</a:t>
            </a:r>
            <a:r>
              <a:rPr lang="en-US" altLang="zh-TW" sz="2800" kern="100" dirty="0" smtClean="0">
                <a:latin typeface="Times New Roman"/>
                <a:ea typeface="DFKai-SB"/>
                <a:cs typeface="Times New Roman"/>
              </a:rPr>
              <a:t>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</a:t>
            </a:r>
            <a:r>
              <a:rPr lang="zh-TW" altLang="zh-CN" sz="2800" kern="100" dirty="0" smtClean="0">
                <a:latin typeface="Times New Roman"/>
                <a:ea typeface="DFKai-SB"/>
              </a:rPr>
              <a:t>）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7.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从不</a:t>
            </a:r>
            <a:r>
              <a:rPr lang="en-US" altLang="zh-TW" sz="2800" kern="100" dirty="0" smtClean="0">
                <a:latin typeface="Times New Roman"/>
                <a:ea typeface="DFKai-SB"/>
                <a:cs typeface="Times New Roman"/>
              </a:rPr>
              <a:t>        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  </a:t>
            </a:r>
            <a:r>
              <a:rPr lang="zh-TW" altLang="zh-CN" sz="2800" kern="100" dirty="0">
                <a:latin typeface="Times New Roman"/>
                <a:ea typeface="DFKai-SB"/>
                <a:cs typeface="Times New Roman"/>
              </a:rPr>
              <a:t>）</a:t>
            </a:r>
            <a:r>
              <a:rPr lang="en-GB" altLang="zh-CN" sz="2800" kern="100" dirty="0">
                <a:latin typeface="Times New Roman"/>
                <a:ea typeface="DFKai-SB"/>
              </a:rPr>
              <a:t>   </a:t>
            </a:r>
            <a:endParaRPr lang="en-GB" altLang="zh-CN" sz="2800" kern="100" dirty="0" smtClean="0">
              <a:latin typeface="Times New Roman"/>
              <a:ea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kern="100" dirty="0">
                <a:latin typeface="Times New Roman"/>
                <a:ea typeface="DFKai-SB"/>
              </a:rPr>
              <a:t> 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8.</a:t>
            </a:r>
            <a:r>
              <a:rPr lang="zh-CN" altLang="en-US" sz="2800" kern="100" dirty="0" smtClean="0">
                <a:latin typeface="Times New Roman"/>
                <a:ea typeface="DFKai-SB"/>
              </a:rPr>
              <a:t>一周一次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）</a:t>
            </a:r>
            <a:r>
              <a:rPr lang="en-US" altLang="zh-TW" sz="2800" kern="100" dirty="0" smtClean="0">
                <a:latin typeface="Times New Roman"/>
                <a:ea typeface="DFKai-SB"/>
                <a:cs typeface="Times New Roman"/>
              </a:rPr>
              <a:t>       9.</a:t>
            </a:r>
            <a:r>
              <a:rPr lang="zh-CN" altLang="en-US" sz="2800" kern="100" dirty="0" smtClean="0">
                <a:latin typeface="Times New Roman"/>
                <a:ea typeface="DFKai-SB"/>
                <a:cs typeface="Times New Roman"/>
              </a:rPr>
              <a:t>一月两次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  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）</a:t>
            </a:r>
            <a:endParaRPr lang="en-US" altLang="zh-TW" sz="2800" kern="100" dirty="0" smtClean="0">
              <a:latin typeface="Times New Roman"/>
              <a:ea typeface="DFKai-SB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kern="100" dirty="0">
                <a:latin typeface="Times New Roman"/>
                <a:ea typeface="DFKai-SB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DFKai-SB"/>
                <a:cs typeface="Times New Roman"/>
              </a:rPr>
              <a:t>  10.</a:t>
            </a:r>
            <a:r>
              <a:rPr lang="zh-CN" altLang="en-US" sz="2800" kern="100" dirty="0" smtClean="0">
                <a:latin typeface="Times New Roman"/>
                <a:ea typeface="DFKai-SB"/>
                <a:cs typeface="Times New Roman"/>
              </a:rPr>
              <a:t>多久一次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）</a:t>
            </a:r>
            <a:r>
              <a:rPr lang="en-US" altLang="zh-TW" sz="2800" kern="100" dirty="0" smtClean="0">
                <a:latin typeface="Times New Roman"/>
                <a:ea typeface="DFKai-SB"/>
                <a:cs typeface="Times New Roman"/>
              </a:rPr>
              <a:t>     11.</a:t>
            </a:r>
            <a:r>
              <a:rPr lang="zh-CN" altLang="en-US" sz="2800" kern="100" dirty="0" smtClean="0">
                <a:latin typeface="Times New Roman"/>
                <a:ea typeface="DFKai-SB"/>
                <a:cs typeface="Times New Roman"/>
              </a:rPr>
              <a:t>一年三次</a:t>
            </a:r>
            <a:r>
              <a:rPr lang="zh-TW" altLang="zh-CN" sz="2800" kern="100" dirty="0" smtClean="0">
                <a:latin typeface="Times New Roman"/>
                <a:ea typeface="DFKai-SB"/>
                <a:cs typeface="Times New Roman"/>
              </a:rPr>
              <a:t>（</a:t>
            </a:r>
            <a:r>
              <a:rPr lang="en-GB" altLang="zh-CN" sz="2800" kern="100" dirty="0" smtClean="0">
                <a:latin typeface="Times New Roman"/>
                <a:ea typeface="DFKai-SB"/>
              </a:rPr>
              <a:t>            </a:t>
            </a:r>
            <a:r>
              <a:rPr lang="zh-TW" altLang="zh-CN" sz="2800" kern="100" dirty="0">
                <a:latin typeface="Times New Roman"/>
                <a:ea typeface="DFKai-SB"/>
                <a:cs typeface="Times New Roman"/>
              </a:rPr>
              <a:t>）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52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504" y="1958975"/>
            <a:ext cx="9583960" cy="1470025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zh-CN" altLang="en-US" sz="2800" dirty="0">
                <a:solidFill>
                  <a:prstClr val="black"/>
                </a:solidFill>
                <a:ea typeface="华文行楷"/>
                <a:cs typeface="+mn-cs"/>
              </a:rPr>
              <a:t/>
            </a:r>
            <a:br>
              <a:rPr lang="zh-CN" altLang="en-US" sz="2800" dirty="0">
                <a:solidFill>
                  <a:prstClr val="black"/>
                </a:solidFill>
                <a:ea typeface="华文行楷"/>
                <a:cs typeface="+mn-cs"/>
              </a:rPr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733" y="-159306"/>
            <a:ext cx="843566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 —_______ 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do you have a school trip?</a:t>
            </a:r>
            <a:br>
              <a:rPr lang="en-US" altLang="zh-CN" sz="2400" dirty="0">
                <a:solidFill>
                  <a:prstClr val="black"/>
                </a:solidFill>
                <a:ea typeface="华文行楷"/>
              </a:rPr>
            </a:b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— Once a year.</a:t>
            </a:r>
            <a:br>
              <a:rPr lang="en-US" altLang="zh-CN" sz="2400" dirty="0">
                <a:solidFill>
                  <a:prstClr val="black"/>
                </a:solidFill>
                <a:ea typeface="华文行楷"/>
              </a:rPr>
            </a:b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A. How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long      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B. How many times   C. How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often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2.  He speaks so fast that I can _______ understand him. </a:t>
            </a:r>
          </a:p>
          <a:p>
            <a:r>
              <a:rPr lang="en-US" altLang="zh-CN" sz="2400" dirty="0" smtClean="0"/>
              <a:t>      A. Always            B. hardly                     C. never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3.  —</a:t>
            </a:r>
            <a:r>
              <a:rPr lang="en-US" altLang="zh-CN" sz="2400" dirty="0" smtClean="0"/>
              <a:t>How often do you have art lessons?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—</a:t>
            </a:r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_______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A. two days a week   B. two times a week C. twice a week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4.  He 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_______ gets up early, so he is _______ late for school.</a:t>
            </a:r>
            <a:endParaRPr lang="zh-CN" altLang="en-US" sz="2400" dirty="0" smtClean="0"/>
          </a:p>
          <a:p>
            <a:r>
              <a:rPr lang="en-US" altLang="zh-CN" dirty="0" smtClean="0"/>
              <a:t>  </a:t>
            </a:r>
            <a:r>
              <a:rPr lang="en-US" altLang="zh-CN" sz="2400" dirty="0" smtClean="0"/>
              <a:t>     A. usually, sometimes    B. always, never  C. often always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5.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— Do you often </a:t>
            </a:r>
            <a:r>
              <a:rPr lang="en-US" altLang="zh-CN" sz="2400" dirty="0" err="1" smtClean="0">
                <a:solidFill>
                  <a:prstClr val="black"/>
                </a:solidFill>
                <a:ea typeface="华文行楷"/>
              </a:rPr>
              <a:t>exercise,Jack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?</a:t>
            </a:r>
          </a:p>
          <a:p>
            <a:r>
              <a:rPr lang="en-US" altLang="zh-CN" sz="2400" dirty="0">
                <a:solidFill>
                  <a:prstClr val="black"/>
                </a:solidFill>
                <a:ea typeface="华文行楷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ea typeface="华文行楷"/>
              </a:rPr>
              <a:t>    — No, _______</a:t>
            </a:r>
            <a:r>
              <a:rPr lang="en-US" altLang="zh-CN" sz="2400" dirty="0" smtClean="0"/>
              <a:t> . I don’t like sports at all.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A. never    B. sometimes  </a:t>
            </a:r>
            <a:r>
              <a:rPr lang="en-US" altLang="zh-CN" sz="2400" dirty="0" err="1" smtClean="0"/>
              <a:t>C.usually</a:t>
            </a:r>
            <a:endParaRPr lang="en-US" altLang="zh-CN" sz="24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00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918985"/>
              </p:ext>
            </p:extLst>
          </p:nvPr>
        </p:nvGraphicFramePr>
        <p:xfrm>
          <a:off x="120290" y="525500"/>
          <a:ext cx="9000999" cy="338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449"/>
                <a:gridCol w="988798"/>
                <a:gridCol w="1080120"/>
                <a:gridCol w="1008112"/>
                <a:gridCol w="1008112"/>
                <a:gridCol w="1008112"/>
                <a:gridCol w="1224136"/>
                <a:gridCol w="1440160"/>
              </a:tblGrid>
              <a:tr h="0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Sun.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Mon.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Tues.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Wed.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Thurs.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Fri.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Sat.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8:00~10:00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swim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dance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swim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Swim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swim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dance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swim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536575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10:00~12:00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study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study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study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Study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study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study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study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13:00~15:00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sleep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English class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sleep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English class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sleep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English class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sleep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717550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15:00~17:00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talk with friends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go to the movies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Watch TV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Watch TV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Watch TV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Watch TV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watch TV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18:00~20:00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watch TV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play computer games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play computer games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</a:rPr>
                        <a:t>play computer games</a:t>
                      </a:r>
                      <a:endParaRPr lang="zh-CN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play </a:t>
                      </a:r>
                      <a:endParaRPr lang="en-GB" sz="1400" kern="100" dirty="0" smtClean="0">
                        <a:effectLst/>
                      </a:endParaRPr>
                    </a:p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 smtClean="0">
                          <a:effectLst/>
                        </a:rPr>
                        <a:t>computer </a:t>
                      </a:r>
                    </a:p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 smtClean="0">
                          <a:effectLst/>
                        </a:rPr>
                        <a:t>games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play </a:t>
                      </a:r>
                      <a:endParaRPr lang="en-GB" sz="1400" kern="100" dirty="0" smtClean="0">
                        <a:effectLst/>
                      </a:endParaRPr>
                    </a:p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 smtClean="0">
                          <a:effectLst/>
                        </a:rPr>
                        <a:t>computer </a:t>
                      </a:r>
                      <a:r>
                        <a:rPr lang="en-GB" sz="1400" kern="100" dirty="0">
                          <a:effectLst/>
                        </a:rPr>
                        <a:t>games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study 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54959" y="3933056"/>
            <a:ext cx="6955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kern="100" dirty="0" smtClean="0">
                <a:latin typeface="Times New Roman"/>
                <a:ea typeface="DFKai-SB"/>
                <a:cs typeface="Times New Roman"/>
              </a:rPr>
              <a:t>      上表为</a:t>
            </a:r>
            <a:r>
              <a:rPr lang="en-GB" altLang="zh-CN" kern="100" dirty="0" smtClean="0">
                <a:effectLst/>
                <a:latin typeface="Times New Roman"/>
                <a:ea typeface="DFKai-SB"/>
              </a:rPr>
              <a:t>Jenny</a:t>
            </a:r>
            <a:r>
              <a:rPr lang="zh-CN" altLang="en-US" kern="100" dirty="0" smtClean="0">
                <a:effectLst/>
                <a:latin typeface="Times New Roman"/>
                <a:ea typeface="DFKai-SB"/>
              </a:rPr>
              <a:t>一周的日程</a:t>
            </a:r>
            <a:r>
              <a:rPr lang="zh-TW" altLang="zh-CN" kern="100" dirty="0" smtClean="0">
                <a:effectLst/>
                <a:latin typeface="Times New Roman"/>
                <a:ea typeface="DFKai-SB"/>
                <a:cs typeface="Times New Roman"/>
              </a:rPr>
              <a:t>，</a:t>
            </a:r>
            <a:r>
              <a:rPr lang="zh-CN" altLang="en-US" kern="100" dirty="0" smtClean="0">
                <a:effectLst/>
                <a:latin typeface="Times New Roman"/>
                <a:ea typeface="DFKai-SB"/>
                <a:cs typeface="Times New Roman"/>
              </a:rPr>
              <a:t>请根据该日程判断</a:t>
            </a:r>
            <a:r>
              <a:rPr lang="zh-TW" altLang="zh-CN" kern="100" dirty="0" smtClean="0">
                <a:effectLst/>
                <a:latin typeface="Times New Roman"/>
                <a:ea typeface="DFKai-SB"/>
                <a:cs typeface="Times New Roman"/>
              </a:rPr>
              <a:t>以下</a:t>
            </a:r>
            <a:r>
              <a:rPr lang="zh-CN" altLang="en-US" kern="100" dirty="0" smtClean="0">
                <a:effectLst/>
                <a:latin typeface="Times New Roman"/>
                <a:ea typeface="DFKai-SB"/>
                <a:cs typeface="Times New Roman"/>
              </a:rPr>
              <a:t>叙述正确与否</a:t>
            </a:r>
            <a:r>
              <a:rPr lang="zh-TW" altLang="zh-CN" kern="100" dirty="0" smtClean="0">
                <a:effectLst/>
                <a:latin typeface="Times New Roman"/>
                <a:ea typeface="DFKai-SB"/>
                <a:cs typeface="Times New Roman"/>
              </a:rPr>
              <a:t>，</a:t>
            </a:r>
            <a:r>
              <a:rPr lang="zh-CN" altLang="en-US" kern="100" dirty="0" smtClean="0">
                <a:effectLst/>
                <a:latin typeface="Times New Roman"/>
                <a:ea typeface="DFKai-SB"/>
                <a:cs typeface="Times New Roman"/>
              </a:rPr>
              <a:t>正确写</a:t>
            </a:r>
            <a:r>
              <a:rPr lang="en-US" altLang="zh-CN" kern="100" dirty="0" smtClean="0">
                <a:effectLst/>
                <a:latin typeface="Times New Roman"/>
                <a:ea typeface="DFKai-SB"/>
                <a:cs typeface="Times New Roman"/>
              </a:rPr>
              <a:t>T</a:t>
            </a:r>
            <a:r>
              <a:rPr lang="zh-CN" altLang="en-US" kern="100" dirty="0" smtClean="0">
                <a:effectLst/>
                <a:latin typeface="Times New Roman"/>
                <a:ea typeface="DFKai-SB"/>
                <a:cs typeface="Times New Roman"/>
              </a:rPr>
              <a:t>，错误写</a:t>
            </a:r>
            <a:r>
              <a:rPr lang="en-US" altLang="zh-CN" kern="100" dirty="0" smtClean="0">
                <a:effectLst/>
                <a:latin typeface="Times New Roman"/>
                <a:ea typeface="DFKai-SB"/>
                <a:cs typeface="Times New Roman"/>
              </a:rPr>
              <a:t>F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16963" y="4725144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/>
            <a:r>
              <a:rPr lang="en-US" altLang="zh-CN" dirty="0" smtClean="0"/>
              <a:t>__________ </a:t>
            </a:r>
            <a:r>
              <a:rPr lang="en-US" altLang="zh-CN" dirty="0"/>
              <a:t>Jenny usually watch TV at night. </a:t>
            </a:r>
            <a:endParaRPr lang="zh-CN" altLang="zh-CN" sz="1600" dirty="0"/>
          </a:p>
          <a:p>
            <a:pPr lvl="1" fontAlgn="auto"/>
            <a:r>
              <a:rPr lang="en-US" altLang="zh-CN" dirty="0"/>
              <a:t>__________ Jenny usually plays computer games at night.</a:t>
            </a:r>
            <a:endParaRPr lang="zh-CN" altLang="zh-CN" sz="1600" dirty="0"/>
          </a:p>
          <a:p>
            <a:pPr lvl="1" fontAlgn="auto"/>
            <a:r>
              <a:rPr lang="en-US" altLang="zh-CN" dirty="0"/>
              <a:t>__________ Jenny always swim in the morning.</a:t>
            </a:r>
            <a:endParaRPr lang="zh-CN" altLang="zh-CN" sz="1600" dirty="0"/>
          </a:p>
          <a:p>
            <a:pPr lvl="1" fontAlgn="auto"/>
            <a:r>
              <a:rPr lang="en-US" altLang="zh-CN" dirty="0"/>
              <a:t>__________ Jenny never studies in the morning.</a:t>
            </a:r>
            <a:endParaRPr lang="zh-CN" altLang="zh-CN" sz="1600" dirty="0"/>
          </a:p>
          <a:p>
            <a:r>
              <a:rPr lang="en-US" altLang="zh-CN" dirty="0" smtClean="0"/>
              <a:t>        __________ Jenny </a:t>
            </a:r>
            <a:r>
              <a:rPr lang="en-US" altLang="zh-CN" dirty="0"/>
              <a:t>seldom talks with friends.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4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264876"/>
              </p:ext>
            </p:extLst>
          </p:nvPr>
        </p:nvGraphicFramePr>
        <p:xfrm>
          <a:off x="455016" y="764704"/>
          <a:ext cx="5766435" cy="1057910"/>
        </p:xfrm>
        <a:graphic>
          <a:graphicData uri="http://schemas.openxmlformats.org/drawingml/2006/table">
            <a:tbl>
              <a:tblPr/>
              <a:tblGrid>
                <a:gridCol w="1438275"/>
                <a:gridCol w="4328160"/>
              </a:tblGrid>
              <a:tr h="1057910">
                <a:tc>
                  <a:txBody>
                    <a:bodyPr/>
                    <a:lstStyle/>
                    <a:p>
                      <a:pPr marL="0" lvl="0" indent="0"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394970" algn="l"/>
                        </a:tabLst>
                      </a:pPr>
                      <a:endParaRPr lang="en-GB" sz="1400" kern="100" dirty="0">
                        <a:effectLst/>
                        <a:latin typeface="Times New Roman"/>
                        <a:ea typeface="DFKai-SB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How does Jenny usually go to school? 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PMingLiU"/>
                        </a:rPr>
                        <a:t>_______________________________________________________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5" name="Picture 4" descr="人物076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9" y="614884"/>
            <a:ext cx="9144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90170"/>
              </p:ext>
            </p:extLst>
          </p:nvPr>
        </p:nvGraphicFramePr>
        <p:xfrm>
          <a:off x="522695" y="1844824"/>
          <a:ext cx="5766435" cy="762000"/>
        </p:xfrm>
        <a:graphic>
          <a:graphicData uri="http://schemas.openxmlformats.org/drawingml/2006/table">
            <a:tbl>
              <a:tblPr/>
              <a:tblGrid>
                <a:gridCol w="1438275"/>
                <a:gridCol w="4328160"/>
              </a:tblGrid>
              <a:tr h="0">
                <a:tc>
                  <a:txBody>
                    <a:bodyPr/>
                    <a:lstStyle/>
                    <a:p>
                      <a:pPr marL="0" lvl="0" indent="0"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394970" algn="l"/>
                        </a:tabLst>
                      </a:pP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What does Jack usually do after school?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PMingLiU"/>
                        </a:rPr>
                        <a:t>_______________________________________________________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6" name="Picture 90" descr="POP1127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41" y="1988840"/>
            <a:ext cx="102870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64834"/>
              </p:ext>
            </p:extLst>
          </p:nvPr>
        </p:nvGraphicFramePr>
        <p:xfrm>
          <a:off x="551241" y="3118874"/>
          <a:ext cx="5766435" cy="762000"/>
        </p:xfrm>
        <a:graphic>
          <a:graphicData uri="http://schemas.openxmlformats.org/drawingml/2006/table">
            <a:tbl>
              <a:tblPr/>
              <a:tblGrid>
                <a:gridCol w="1438275"/>
                <a:gridCol w="4328160"/>
              </a:tblGrid>
              <a:tr h="0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94970" algn="l"/>
                        </a:tabLst>
                      </a:pP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Does Peter </a:t>
                      </a:r>
                      <a:r>
                        <a:rPr lang="en-GB" sz="1400" kern="100" dirty="0" smtClean="0">
                          <a:effectLst/>
                          <a:latin typeface="Times New Roman"/>
                          <a:ea typeface="DFKai-SB"/>
                        </a:rPr>
                        <a:t>often sleep </a:t>
                      </a: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in </a:t>
                      </a:r>
                      <a:r>
                        <a:rPr lang="en-GB" sz="1400" kern="100" dirty="0" smtClean="0">
                          <a:effectLst/>
                          <a:latin typeface="Times New Roman"/>
                          <a:ea typeface="DFKai-SB"/>
                        </a:rPr>
                        <a:t>class?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PMingLiU"/>
                        </a:rPr>
                        <a:t>_______________________________________________________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8" name="Picture 5" descr="2SCH153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07" y="2852936"/>
            <a:ext cx="90487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00583"/>
              </p:ext>
            </p:extLst>
          </p:nvPr>
        </p:nvGraphicFramePr>
        <p:xfrm>
          <a:off x="490019" y="4282893"/>
          <a:ext cx="5766435" cy="1050925"/>
        </p:xfrm>
        <a:graphic>
          <a:graphicData uri="http://schemas.openxmlformats.org/drawingml/2006/table">
            <a:tbl>
              <a:tblPr/>
              <a:tblGrid>
                <a:gridCol w="1438275"/>
                <a:gridCol w="4328160"/>
              </a:tblGrid>
              <a:tr h="1050925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What does Lisa usually eat after dinner?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PMingLiU"/>
                        </a:rPr>
                        <a:t> _______________________________________________________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61" name="Picture 89" descr="POP1053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95" y="4221088"/>
            <a:ext cx="1009650" cy="81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23765"/>
              </p:ext>
            </p:extLst>
          </p:nvPr>
        </p:nvGraphicFramePr>
        <p:xfrm>
          <a:off x="410394" y="5445224"/>
          <a:ext cx="5778694" cy="1109578"/>
        </p:xfrm>
        <a:graphic>
          <a:graphicData uri="http://schemas.openxmlformats.org/drawingml/2006/table">
            <a:tbl>
              <a:tblPr/>
              <a:tblGrid>
                <a:gridCol w="1441333"/>
                <a:gridCol w="4337361"/>
              </a:tblGrid>
              <a:tr h="1109578"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00" dirty="0">
                          <a:effectLst/>
                          <a:latin typeface="Times New Roman"/>
                          <a:ea typeface="DFKai-SB"/>
                        </a:rPr>
                        <a:t>Where do the Lin family usually go on Sundays?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PMingLiU"/>
                        </a:rPr>
                        <a:t>_______________________________________________________</a:t>
                      </a:r>
                      <a:endParaRPr lang="zh-CN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62" name="Picture 91" descr="CHURCH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95" y="5301208"/>
            <a:ext cx="1028700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0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93</TotalTime>
  <Words>267</Words>
  <Application>Microsoft Office PowerPoint</Application>
  <PresentationFormat>全屏显示(4:3)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PowerPoint 演示文稿</vt:lpstr>
      <vt:lpstr>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LIZEYU</dc:creator>
  <cp:lastModifiedBy>LIZEYU</cp:lastModifiedBy>
  <cp:revision>1</cp:revision>
  <dcterms:created xsi:type="dcterms:W3CDTF">2018-11-02T01:35:20Z</dcterms:created>
  <dcterms:modified xsi:type="dcterms:W3CDTF">2018-11-02T03:09:40Z</dcterms:modified>
</cp:coreProperties>
</file>