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7"/>
  </p:notesMasterIdLst>
  <p:sldIdLst>
    <p:sldId id="326" r:id="rId7"/>
    <p:sldId id="347" r:id="rId8"/>
    <p:sldId id="344" r:id="rId9"/>
    <p:sldId id="328" r:id="rId10"/>
    <p:sldId id="331" r:id="rId11"/>
    <p:sldId id="332" r:id="rId12"/>
    <p:sldId id="330" r:id="rId13"/>
    <p:sldId id="329" r:id="rId14"/>
    <p:sldId id="350" r:id="rId15"/>
    <p:sldId id="33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CCECFF"/>
    <a:srgbClr val="99CCFF"/>
    <a:srgbClr val="CC0000"/>
    <a:srgbClr val="3333CC"/>
    <a:srgbClr val="FF0000"/>
    <a:srgbClr val="7C2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/>
    <p:restoredTop sz="94708"/>
  </p:normalViewPr>
  <p:slideViewPr>
    <p:cSldViewPr showGuides="1">
      <p:cViewPr varScale="1">
        <p:scale>
          <a:sx n="59" d="100"/>
          <a:sy n="59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83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84793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573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573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7348" name="日期占位符 573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7349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7350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82945" descr="学英语报社社标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85113" y="6372225"/>
            <a:ext cx="1258887" cy="485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921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9216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164" name="日期占位符 9216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2165" name="页脚占位符 9216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2166" name="灯片编号占位符 9216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2492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24930"/>
          <p:cNvSpPr>
            <a:spLocks noGrp="1"/>
          </p:cNvSpPr>
          <p:nvPr>
            <p:ph type="body"/>
          </p:nvPr>
        </p:nvSpPr>
        <p:spPr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4932" name="日期占位符 12493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24933" name="页脚占位符 12493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124934" name="灯片编号占位符 12493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2.emf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2.emf"/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0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8.jpeg"/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977900"/>
            <a:ext cx="10396538" cy="780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68538" y="969963"/>
            <a:ext cx="4319588" cy="103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fontAlgn="base" hangingPunct="1"/>
            <a:r>
              <a:rPr lang="en-US" altLang="zh-CN" sz="6000" strike="noStrike" noProof="1">
                <a:solidFill>
                  <a:srgbClr val="CC9900"/>
                </a:solidFill>
                <a:latin typeface="Jokerman" pitchFamily="82" charset="0"/>
              </a:rPr>
              <a:t>objective</a:t>
            </a:r>
            <a:endParaRPr lang="zh-CN" altLang="en-US" sz="6000" strike="noStrike" noProof="1" dirty="0">
              <a:solidFill>
                <a:srgbClr val="CC9900"/>
              </a:solidFill>
              <a:latin typeface="Jokerman" pitchFamily="82" charset="0"/>
            </a:endParaRPr>
          </a:p>
        </p:txBody>
      </p:sp>
      <p:pic>
        <p:nvPicPr>
          <p:cNvPr id="7171" name="图片 6" descr="QQ截图20140626085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3" y="609600"/>
            <a:ext cx="1373187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4"/>
          <p:cNvSpPr txBox="1"/>
          <p:nvPr/>
        </p:nvSpPr>
        <p:spPr>
          <a:xfrm>
            <a:off x="684213" y="2497138"/>
            <a:ext cx="8243887" cy="3459162"/>
          </a:xfrm>
          <a:prstGeom prst="rect">
            <a:avLst/>
          </a:prstGeom>
          <a:noFill/>
          <a:ln w="57150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To learn to use the adverbial clauses of time and to be able to make some sentences with adverbial clauses with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while, when, before, after, until, as soon as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etc.</a:t>
            </a:r>
            <a:r>
              <a:rPr lang="en-US" altLang="zh-CN" sz="40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1" descr="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212" y="-606425"/>
            <a:ext cx="10082212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矩形 96259"/>
          <p:cNvSpPr/>
          <p:nvPr/>
        </p:nvSpPr>
        <p:spPr>
          <a:xfrm>
            <a:off x="71438" y="620713"/>
            <a:ext cx="9072562" cy="2295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</a:t>
            </a:r>
            <a:r>
              <a:rPr lang="en-US" altLang="zh-CN" sz="35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强调主句的行为是在从句动作进行</a:t>
            </a:r>
            <a:endParaRPr lang="zh-CN" altLang="en-US" sz="35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的过程中发生的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从句</a:t>
            </a: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中要用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持续性</a:t>
            </a: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动词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5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1.Do not make any noise </a:t>
            </a:r>
            <a:r>
              <a:rPr lang="en-US" altLang="zh-CN" sz="3500" b="1" u="sng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 I am recording</a:t>
            </a:r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2.We must strike</a:t>
            </a:r>
            <a:r>
              <a:rPr lang="en-US" altLang="zh-CN" sz="35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500" b="1" u="sng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 </a:t>
            </a:r>
            <a:r>
              <a:rPr lang="en-US" altLang="zh-CN" sz="3500" b="1" u="sng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iron is hot.</a:t>
            </a:r>
            <a:endParaRPr lang="zh-CN" altLang="en-US" sz="3500" b="1" u="sng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2" name="矩形 96261"/>
          <p:cNvSpPr/>
          <p:nvPr/>
        </p:nvSpPr>
        <p:spPr>
          <a:xfrm>
            <a:off x="138113" y="188913"/>
            <a:ext cx="5657850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500" b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</a:t>
            </a:r>
            <a:r>
              <a:rPr lang="zh-CN" altLang="en-US" sz="3500" b="1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引导的时间状语从句</a:t>
            </a:r>
            <a:r>
              <a:rPr lang="zh-CN" altLang="en-US" sz="3500" b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35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4" name="矩形 96263"/>
          <p:cNvSpPr/>
          <p:nvPr/>
        </p:nvSpPr>
        <p:spPr>
          <a:xfrm>
            <a:off x="34925" y="2847975"/>
            <a:ext cx="5040313" cy="652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3500" b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</a:t>
            </a:r>
            <a:r>
              <a:rPr lang="zh-CN" altLang="en-US" sz="3500" b="1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引导的时间状语从句</a:t>
            </a:r>
            <a:r>
              <a:rPr lang="zh-CN" altLang="en-US" sz="3500" b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35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6" name="矩形 96265"/>
          <p:cNvSpPr/>
          <p:nvPr/>
        </p:nvSpPr>
        <p:spPr>
          <a:xfrm>
            <a:off x="0" y="3357563"/>
            <a:ext cx="9144000" cy="3378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</a:t>
            </a: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侧重于表示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主句和从句的动作同时发生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35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或者一个动作随着另一个动作的发生而发生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5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35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We always sing</a:t>
            </a:r>
            <a:r>
              <a:rPr lang="en-US" altLang="zh-CN" sz="3500" b="1" u="sng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as we were going out.</a:t>
            </a:r>
            <a:endParaRPr lang="en-US" altLang="zh-CN" sz="3500" b="1" u="sng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我们总是边走边唱。</a:t>
            </a:r>
            <a:endParaRPr lang="zh-CN" altLang="en-US" sz="36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3500" b="1" u="sng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we were going out</a:t>
            </a:r>
            <a:r>
              <a:rPr lang="en-US" altLang="zh-CN" sz="3500" b="1">
                <a:latin typeface="Times New Roman" panose="02020603050405020304" pitchFamily="18" charset="0"/>
                <a:ea typeface="宋体" panose="02010600030101010101" pitchFamily="2" charset="-122"/>
              </a:rPr>
              <a:t>, it began to snow.</a:t>
            </a:r>
            <a:endParaRPr lang="en-US" altLang="zh-CN" sz="3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当我们出门时，开始下雪了。</a:t>
            </a:r>
            <a:endParaRPr lang="zh-CN" altLang="en-US" sz="36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42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charRg st="42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6260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626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2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6260">
                                            <p:txEl>
                                              <p:charRg st="2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4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6266">
                                            <p:txEl>
                                              <p:charRg st="4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9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266">
                                            <p:txEl>
                                              <p:charRg st="91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8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266">
                                            <p:txEl>
                                              <p:charRg st="81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13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6266">
                                            <p:txEl>
                                              <p:charRg st="134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626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266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1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174625"/>
            <a:ext cx="8983663" cy="673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125953"/>
          <p:cNvSpPr txBox="1"/>
          <p:nvPr/>
        </p:nvSpPr>
        <p:spPr>
          <a:xfrm>
            <a:off x="1042988" y="1223963"/>
            <a:ext cx="7058025" cy="4076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50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黑体" panose="02010600030101010101" pitchFamily="49" charset="-122"/>
              </a:rPr>
              <a:t>语法讲解建议采用归纳法，如尽可能多的呈现一些相关例句，或可让学生从已学课文中找相应例句，引导学生试着从所观察到的语言现象中总结出语法规律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1" descr="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82550"/>
            <a:ext cx="8920163" cy="669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7" descr="QQ截图20140514132931.png"/>
          <p:cNvPicPr>
            <a:picLocks noChangeAspect="1"/>
          </p:cNvPicPr>
          <p:nvPr/>
        </p:nvPicPr>
        <p:blipFill>
          <a:blip r:embed="rId3"/>
          <a:srcRect r="8383"/>
          <a:stretch>
            <a:fillRect/>
          </a:stretch>
        </p:blipFill>
        <p:spPr>
          <a:xfrm>
            <a:off x="6516688" y="404813"/>
            <a:ext cx="1439862" cy="155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117764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960438"/>
            <a:ext cx="3513138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117765"/>
          <p:cNvSpPr txBox="1"/>
          <p:nvPr/>
        </p:nvSpPr>
        <p:spPr>
          <a:xfrm>
            <a:off x="323850" y="1895475"/>
            <a:ext cx="8675688" cy="448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While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we’re staying with our friends,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we’re going to spend one day in </a:t>
            </a:r>
            <a:r>
              <a:rPr lang="en-US" altLang="zh-CN" sz="36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Qingdao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Before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we begin dinner, my father gives thanks for the food.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it is all over, everyone helps wash the dishes.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 And my family always go somewhere interesting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soon as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the holiday begins.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-9525"/>
            <a:ext cx="9174163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7" descr="QQ截图20140514132931.png"/>
          <p:cNvPicPr>
            <a:picLocks noChangeAspect="1"/>
          </p:cNvPicPr>
          <p:nvPr/>
        </p:nvPicPr>
        <p:blipFill>
          <a:blip r:embed="rId3"/>
          <a:srcRect r="8383"/>
          <a:stretch>
            <a:fillRect/>
          </a:stretch>
        </p:blipFill>
        <p:spPr>
          <a:xfrm>
            <a:off x="6804025" y="823913"/>
            <a:ext cx="1439863" cy="155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87042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287463"/>
            <a:ext cx="3513138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文本框 87043"/>
          <p:cNvSpPr txBox="1"/>
          <p:nvPr/>
        </p:nvSpPr>
        <p:spPr>
          <a:xfrm>
            <a:off x="395288" y="2462213"/>
            <a:ext cx="8424862" cy="3116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 We have celebrated the festival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since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the first pioneers from England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arrived in America.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After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they landed, their first winter was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worse than any English winter.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" y="23813"/>
            <a:ext cx="9213850" cy="691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93204"/>
          <p:cNvSpPr txBox="1"/>
          <p:nvPr/>
        </p:nvSpPr>
        <p:spPr>
          <a:xfrm>
            <a:off x="323850" y="1268413"/>
            <a:ext cx="8569325" cy="448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 _____ we’re staying with our friends,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we’re going to spend one day in </a:t>
            </a:r>
            <a:r>
              <a:rPr lang="en-US" altLang="zh-CN" sz="36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Qingdao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 ______ we begin dinner, my father gives thanks for the food.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 ______ it is all over, everyone helps wash the dishes.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 And my family always go somewhere interesting _________ the holiday begins.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6" name="矩形 93205"/>
          <p:cNvSpPr/>
          <p:nvPr/>
        </p:nvSpPr>
        <p:spPr>
          <a:xfrm>
            <a:off x="755650" y="1268413"/>
            <a:ext cx="1352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7" name="矩形 93206"/>
          <p:cNvSpPr/>
          <p:nvPr/>
        </p:nvSpPr>
        <p:spPr>
          <a:xfrm>
            <a:off x="827088" y="2355850"/>
            <a:ext cx="1479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Before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8" name="矩形 93207"/>
          <p:cNvSpPr/>
          <p:nvPr/>
        </p:nvSpPr>
        <p:spPr>
          <a:xfrm>
            <a:off x="898525" y="3435350"/>
            <a:ext cx="1352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9" name="矩形 93208"/>
          <p:cNvSpPr/>
          <p:nvPr/>
        </p:nvSpPr>
        <p:spPr>
          <a:xfrm>
            <a:off x="2914650" y="5080000"/>
            <a:ext cx="211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soon as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0" name="左弧形箭头 93209"/>
          <p:cNvSpPr/>
          <p:nvPr/>
        </p:nvSpPr>
        <p:spPr>
          <a:xfrm>
            <a:off x="2514600" y="1828800"/>
            <a:ext cx="3024188" cy="2592388"/>
          </a:xfrm>
          <a:prstGeom prst="curvedRightArrow">
            <a:avLst>
              <a:gd name="adj1" fmla="val 33287"/>
              <a:gd name="adj2" fmla="val 48231"/>
              <a:gd name="adj3" fmla="val 38858"/>
            </a:avLst>
          </a:prstGeom>
          <a:gradFill rotWithShape="1">
            <a:gsLst>
              <a:gs pos="0">
                <a:schemeClr val="folHlink"/>
              </a:gs>
              <a:gs pos="100000">
                <a:srgbClr val="FF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>
                <a:schemeClr val="bg1"/>
              </a:buClr>
            </a:pPr>
            <a:r>
              <a:rPr lang="en-US" altLang="zh-CN" sz="6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endParaRPr lang="en-US" altLang="zh-CN" sz="6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1" name="云形标注 93210"/>
          <p:cNvSpPr/>
          <p:nvPr/>
        </p:nvSpPr>
        <p:spPr>
          <a:xfrm>
            <a:off x="1905000" y="1295400"/>
            <a:ext cx="6121400" cy="2952750"/>
          </a:xfrm>
          <a:prstGeom prst="cloudCallout">
            <a:avLst>
              <a:gd name="adj1" fmla="val -43958"/>
              <a:gd name="adj2" fmla="val 61181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>
              <a:buClr>
                <a:schemeClr val="bg1"/>
              </a:buClr>
            </a:pPr>
            <a:endParaRPr lang="zh-CN" altLang="en-US" sz="7200" b="1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75000"/>
              </a:lnSpc>
              <a:buClr>
                <a:schemeClr val="bg1"/>
              </a:buClr>
            </a:pPr>
            <a:r>
              <a:rPr lang="zh-CN" altLang="en-US" sz="7200" b="1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7200" b="1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Ready?</a:t>
            </a:r>
            <a:endParaRPr lang="en-US" altLang="zh-CN" sz="7200" b="1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3212" name="图片 93211" descr="Guessing gam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600200"/>
            <a:ext cx="2230438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6" grpId="0"/>
      <p:bldP spid="93207" grpId="0"/>
      <p:bldP spid="93208" grpId="0"/>
      <p:bldP spid="93209" grpId="0"/>
      <p:bldP spid="93210" grpId="0" animBg="1"/>
      <p:bldP spid="93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" descr="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-3175"/>
            <a:ext cx="9121775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95241"/>
          <p:cNvSpPr txBox="1"/>
          <p:nvPr/>
        </p:nvSpPr>
        <p:spPr>
          <a:xfrm>
            <a:off x="395288" y="1341438"/>
            <a:ext cx="8424862" cy="3386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 We have celebrated the festival _____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the first pioneers from England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arrived in America.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 _____ they landed, their first winter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was worse than any English winter.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43" name="矩形 95242"/>
          <p:cNvSpPr/>
          <p:nvPr/>
        </p:nvSpPr>
        <p:spPr>
          <a:xfrm>
            <a:off x="7092950" y="1436688"/>
            <a:ext cx="1263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since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44" name="矩形 95243"/>
          <p:cNvSpPr/>
          <p:nvPr/>
        </p:nvSpPr>
        <p:spPr>
          <a:xfrm>
            <a:off x="900113" y="3429000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After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/>
      <p:bldP spid="95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1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27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Box 3"/>
          <p:cNvSpPr txBox="1"/>
          <p:nvPr/>
        </p:nvSpPr>
        <p:spPr>
          <a:xfrm>
            <a:off x="269875" y="454025"/>
            <a:ext cx="638968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/>
            <a:r>
              <a:rPr lang="en-US" altLang="zh-CN" sz="4400" b="1" dirty="0">
                <a:solidFill>
                  <a:srgbClr val="662624"/>
                </a:solidFill>
                <a:latin typeface="Cooper Black" pitchFamily="18" charset="0"/>
                <a:ea typeface="宋体" panose="02010600030101010101" pitchFamily="2" charset="-122"/>
              </a:rPr>
              <a:t>Adverbial</a:t>
            </a:r>
            <a:r>
              <a:rPr lang="en-US" altLang="zh-CN" sz="4400" b="1" dirty="0">
                <a:solidFill>
                  <a:srgbClr val="19194D"/>
                </a:solidFill>
                <a:latin typeface="Cooper Black" pitchFamily="18" charset="0"/>
                <a:ea typeface="宋体" panose="02010600030101010101" pitchFamily="2" charset="-122"/>
              </a:rPr>
              <a:t> Clauses</a:t>
            </a:r>
            <a:endParaRPr lang="zh-CN" altLang="en-US" sz="4400" b="1" dirty="0">
              <a:solidFill>
                <a:srgbClr val="19194D"/>
              </a:solidFill>
              <a:latin typeface="Cooper Black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95288" y="1822450"/>
            <a:ext cx="8424862" cy="448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在复合句中，如果作状语的是一个从句，该从句被称为状语从句。</a:t>
            </a:r>
            <a:endParaRPr lang="zh-CN" altLang="en-US" sz="3600" b="1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状语从句可以表示</a:t>
            </a:r>
            <a:r>
              <a:rPr lang="zh-CN" altLang="en-US" sz="3600" b="1" dirty="0">
                <a:solidFill>
                  <a:srgbClr val="984807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时间、地点、原因、条件、目的、结果、让步、比较和方式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等。</a:t>
            </a:r>
            <a:endParaRPr lang="zh-CN" altLang="en-US" sz="3600" b="1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用从句来表达一件事情或一个行为发生的时间，这个从句就叫做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时间状语从句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 </a:t>
            </a:r>
            <a:endParaRPr lang="zh-CN" altLang="en-US" sz="3600" b="1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3317" name="图片 6" descr="niEx57d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314325"/>
            <a:ext cx="2771775" cy="150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1" descr="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5" y="-12700"/>
            <a:ext cx="9213850" cy="691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1" name="矩形 89100"/>
          <p:cNvSpPr/>
          <p:nvPr/>
        </p:nvSpPr>
        <p:spPr>
          <a:xfrm>
            <a:off x="539750" y="2111375"/>
            <a:ext cx="8208963" cy="3549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zh-CN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引导的时间状语从句</a:t>
            </a:r>
            <a:r>
              <a:rPr lang="zh-CN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36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既可指某时间点发生的事，也可指某时间段发生的事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从句中既可用持续性动词，也可用非持续性动词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主句与从句的动作既可以是同时发生，也可以是先后发生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矩形 4"/>
          <p:cNvSpPr/>
          <p:nvPr/>
        </p:nvSpPr>
        <p:spPr>
          <a:xfrm>
            <a:off x="971550" y="795338"/>
            <a:ext cx="65532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662624"/>
                </a:solidFill>
                <a:latin typeface="Cooper Black" pitchFamily="18" charset="0"/>
                <a:ea typeface="黑体" panose="02010600030101010101" pitchFamily="49" charset="-122"/>
              </a:rPr>
              <a:t>时间状语从句常用引导词</a:t>
            </a:r>
            <a:endParaRPr lang="zh-CN" altLang="en-US" dirty="0">
              <a:latin typeface="Calibri" panose="020F0502020204030204" pitchFamily="34" charset="0"/>
              <a:ea typeface="黑体" panose="02010600030101010101" pitchFamily="49" charset="-122"/>
            </a:endParaRPr>
          </a:p>
        </p:txBody>
      </p:sp>
      <p:pic>
        <p:nvPicPr>
          <p:cNvPr id="14341" name="图片 5" descr="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692150"/>
            <a:ext cx="115093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8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8" y="1749425"/>
            <a:ext cx="576262" cy="576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0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>
                                            <p:txEl>
                                              <p:charRg st="1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101">
                                            <p:txEl>
                                              <p:charRg st="16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9134475" cy="685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8" name="文本框 129027"/>
          <p:cNvSpPr txBox="1"/>
          <p:nvPr/>
        </p:nvSpPr>
        <p:spPr>
          <a:xfrm>
            <a:off x="179388" y="620713"/>
            <a:ext cx="8964612" cy="566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3600" b="1" u="sng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</a:t>
            </a:r>
            <a:r>
              <a:rPr lang="en-US" altLang="zh-CN" sz="3600" b="1" u="sng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weather is fine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, many people go out for a walk.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天气晴朗时，许多人都会出去散步。</a:t>
            </a:r>
            <a:endParaRPr lang="zh-CN" altLang="en-US" sz="36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3600" b="1" u="sng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When the teacher came in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, we were talking.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当老师进来时，我们正在说话。</a:t>
            </a:r>
            <a:endParaRPr lang="zh-CN" altLang="en-US" sz="36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3600" b="1" u="sng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When you see him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, please say hello to him.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见到他时，代我问他好。</a:t>
            </a:r>
            <a:endParaRPr lang="zh-CN" altLang="en-US" sz="36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7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9028">
                                            <p:txEl>
                                              <p:charRg st="76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13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9028">
                                            <p:txEl>
                                              <p:charRg st="138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9028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123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9028">
                                            <p:txEl>
                                              <p:charRg st="123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charRg st="18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9028">
                                            <p:txEl>
                                              <p:charRg st="184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 (108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1924</Words>
  <Application>WPS 演示</Application>
  <PresentationFormat>在屏幕上显示</PresentationFormat>
  <Paragraphs>80</Paragraphs>
  <Slides>10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Times New Roman</vt:lpstr>
      <vt:lpstr>Verdana</vt:lpstr>
      <vt:lpstr>DotumChe</vt:lpstr>
      <vt:lpstr>Jokerman</vt:lpstr>
      <vt:lpstr>Cooper Black</vt:lpstr>
      <vt:lpstr>Arial Narrow</vt:lpstr>
      <vt:lpstr>楷体_GB2312</vt:lpstr>
      <vt:lpstr>Matura MT Script Capitals</vt:lpstr>
      <vt:lpstr>Comic Sans MS</vt:lpstr>
      <vt:lpstr>华文细黑</vt:lpstr>
      <vt:lpstr>华文新魏</vt:lpstr>
      <vt:lpstr>黑体</vt:lpstr>
      <vt:lpstr>Aftermath (BRK)</vt:lpstr>
      <vt:lpstr>微软雅黑</vt:lpstr>
      <vt:lpstr>华文新魏</vt:lpstr>
      <vt:lpstr>Courier New</vt:lpstr>
      <vt:lpstr>Arial Unicode MS</vt:lpstr>
      <vt:lpstr>自定义设计方案</vt:lpstr>
      <vt:lpstr>2_默认设计模板</vt:lpstr>
      <vt:lpstr>4_默认设计模板</vt:lpstr>
      <vt:lpstr>a (108)</vt:lpstr>
      <vt:lpstr>175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六宏</cp:lastModifiedBy>
  <cp:revision>174</cp:revision>
  <dcterms:created xsi:type="dcterms:W3CDTF">2018-10-24T07:26:24Z</dcterms:created>
  <dcterms:modified xsi:type="dcterms:W3CDTF">2018-10-26T01:30:11Z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