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5"/>
  </p:notesMasterIdLst>
  <p:sldIdLst>
    <p:sldId id="258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41985"/>
          <p:cNvSpPr>
            <a:spLocks noGrp="1"/>
          </p:cNvSpPr>
          <p:nvPr>
            <p:ph type="title"/>
          </p:nvPr>
        </p:nvSpPr>
        <p:spPr>
          <a:xfrm>
            <a:off x="2855913" y="188913"/>
            <a:ext cx="6048375" cy="1008062"/>
          </a:xfrm>
        </p:spPr>
        <p:txBody>
          <a:bodyPr anchor="ctr">
            <a:normAutofit fontScale="90000"/>
          </a:bodyPr>
          <a:p>
            <a:r>
              <a:rPr lang="en-US" altLang="zh-CN" dirty="0"/>
              <a:t> </a:t>
            </a:r>
            <a:r>
              <a:rPr lang="en-US" altLang="zh-CN" sz="6000" b="1" dirty="0">
                <a:hlinkClick r:id="" action="ppaction://noaction"/>
              </a:rPr>
              <a:t>1</a:t>
            </a:r>
            <a:r>
              <a:rPr lang="zh-CN" altLang="en-US" sz="6000" b="1" dirty="0">
                <a:hlinkClick r:id="" action="ppaction://noaction"/>
              </a:rPr>
              <a:t>、电解水实验</a:t>
            </a:r>
            <a:endParaRPr lang="zh-CN" altLang="en-US" sz="6000" b="1" dirty="0"/>
          </a:p>
        </p:txBody>
      </p:sp>
      <p:graphicFrame>
        <p:nvGraphicFramePr>
          <p:cNvPr id="42057" name="表格 42056"/>
          <p:cNvGraphicFramePr/>
          <p:nvPr/>
        </p:nvGraphicFramePr>
        <p:xfrm>
          <a:off x="1558925" y="1341438"/>
          <a:ext cx="9036050" cy="3311525"/>
        </p:xfrm>
        <a:graphic>
          <a:graphicData uri="http://schemas.openxmlformats.org/drawingml/2006/table">
            <a:tbl>
              <a:tblPr/>
              <a:tblGrid>
                <a:gridCol w="4886325"/>
                <a:gridCol w="4149725"/>
              </a:tblGrid>
              <a:tr h="698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现            象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结   论（表达式）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3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2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两个电极上有</a:t>
                      </a:r>
                      <a:r>
                        <a:rPr lang="zh-CN" altLang="en-US" sz="2400" b="1" u="sng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，正负极气体体积比为</a:t>
                      </a:r>
                      <a:r>
                        <a:rPr lang="zh-CN" altLang="en-US" sz="2400" b="1" u="sng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。负极气体可</a:t>
                      </a:r>
                      <a:r>
                        <a:rPr lang="zh-CN" altLang="en-US" sz="2400" b="1" u="sng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，是</a:t>
                      </a:r>
                      <a:r>
                        <a:rPr lang="zh-CN" altLang="en-US" sz="2400" b="1" u="sng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；正极气体能使带火星的木条</a:t>
                      </a:r>
                      <a:r>
                        <a:rPr lang="zh-CN" altLang="en-US" sz="2400" b="1" u="sng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，是</a:t>
                      </a:r>
                      <a:r>
                        <a:rPr lang="zh-CN" altLang="en-US" sz="2400" b="1" u="sng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zh-CN" altLang="en-US" sz="2400" b="1" dirty="0">
                          <a:latin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24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endParaRPr lang="zh-CN" altLang="en-US" sz="1800" b="1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7" name="矩形 42022"/>
          <p:cNvSpPr/>
          <p:nvPr/>
        </p:nvSpPr>
        <p:spPr>
          <a:xfrm>
            <a:off x="152400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9" name="矩形 42023"/>
          <p:cNvSpPr/>
          <p:nvPr/>
        </p:nvSpPr>
        <p:spPr>
          <a:xfrm>
            <a:off x="6672263" y="2636838"/>
            <a:ext cx="57308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水 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0" name="矩形 42027"/>
          <p:cNvSpPr/>
          <p:nvPr/>
        </p:nvSpPr>
        <p:spPr>
          <a:xfrm>
            <a:off x="6600825" y="3282951"/>
            <a:ext cx="8350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400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O </a:t>
            </a:r>
            <a:endParaRPr lang="en-US" altLang="zh-CN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2" name="直接连接符 42044"/>
          <p:cNvSpPr/>
          <p:nvPr/>
        </p:nvSpPr>
        <p:spPr>
          <a:xfrm>
            <a:off x="8183563" y="3068638"/>
            <a:ext cx="20875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63" name="直接连接符 42045"/>
          <p:cNvSpPr/>
          <p:nvPr/>
        </p:nvSpPr>
        <p:spPr>
          <a:xfrm>
            <a:off x="8183563" y="3789363"/>
            <a:ext cx="20891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048" name="文本框 42047"/>
          <p:cNvSpPr txBox="1"/>
          <p:nvPr/>
        </p:nvSpPr>
        <p:spPr>
          <a:xfrm>
            <a:off x="3503613" y="2205038"/>
            <a:ext cx="15843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气泡产生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049" name="文本框 42048"/>
          <p:cNvSpPr txBox="1"/>
          <p:nvPr/>
        </p:nvSpPr>
        <p:spPr>
          <a:xfrm>
            <a:off x="3575050" y="2708275"/>
            <a:ext cx="1081088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zh-CN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︰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sz="24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050" name="文本框 42049"/>
          <p:cNvSpPr txBox="1"/>
          <p:nvPr/>
        </p:nvSpPr>
        <p:spPr>
          <a:xfrm>
            <a:off x="2424113" y="3116263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燃烧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051" name="文本框 42050"/>
          <p:cNvSpPr txBox="1"/>
          <p:nvPr/>
        </p:nvSpPr>
        <p:spPr>
          <a:xfrm>
            <a:off x="4224338" y="3116263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氢气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052" name="文本框 42051"/>
          <p:cNvSpPr txBox="1"/>
          <p:nvPr/>
        </p:nvSpPr>
        <p:spPr>
          <a:xfrm>
            <a:off x="4872038" y="3573463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复燃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053" name="文本框 42052"/>
          <p:cNvSpPr txBox="1"/>
          <p:nvPr/>
        </p:nvSpPr>
        <p:spPr>
          <a:xfrm>
            <a:off x="2135188" y="4005263"/>
            <a:ext cx="9366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氧气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054" name="文本框 42053"/>
          <p:cNvSpPr txBox="1"/>
          <p:nvPr/>
        </p:nvSpPr>
        <p:spPr>
          <a:xfrm>
            <a:off x="8256588" y="2611438"/>
            <a:ext cx="216058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氧气  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  </a:t>
            </a: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氢气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055" name="文本框 42054"/>
          <p:cNvSpPr txBox="1"/>
          <p:nvPr/>
        </p:nvSpPr>
        <p:spPr>
          <a:xfrm>
            <a:off x="8183563" y="3284538"/>
            <a:ext cx="223361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en-US" altLang="zh-CN" sz="2400" b="1" baseline="-25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+     H</a:t>
            </a:r>
            <a:r>
              <a:rPr lang="en-US" altLang="zh-CN" sz="2400" b="1" baseline="-2500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en-US" altLang="zh-CN" sz="2400" b="1" baseline="-2500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内容占位符 1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cxnSp>
        <p:nvCxnSpPr>
          <p:cNvPr id="3" name="直接箭头连接符 2"/>
          <p:cNvCxnSpPr/>
          <p:nvPr/>
        </p:nvCxnSpPr>
        <p:spPr>
          <a:xfrm>
            <a:off x="7245350" y="2867025"/>
            <a:ext cx="732155" cy="6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7245350" y="3576955"/>
            <a:ext cx="732155" cy="6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7306945" y="2498725"/>
            <a:ext cx="8769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通电</a:t>
            </a:r>
            <a:endParaRPr lang="zh-CN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7245350" y="3168650"/>
            <a:ext cx="8769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/>
              <a:t>通电</a:t>
            </a: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8" grpId="0"/>
      <p:bldP spid="42049" grpId="0"/>
      <p:bldP spid="42050" grpId="0"/>
      <p:bldP spid="42051" grpId="0"/>
      <p:bldP spid="42052" grpId="0"/>
      <p:bldP spid="42053" grpId="0"/>
      <p:bldP spid="42054" grpId="0"/>
      <p:bldP spid="4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文本占位符 50178"/>
          <p:cNvSpPr>
            <a:spLocks noGrp="1"/>
          </p:cNvSpPr>
          <p:nvPr>
            <p:ph idx="1"/>
          </p:nvPr>
        </p:nvSpPr>
        <p:spPr>
          <a:xfrm>
            <a:off x="1524000" y="908050"/>
            <a:ext cx="8893175" cy="5761038"/>
          </a:xfrm>
          <a:solidFill>
            <a:srgbClr val="CCFFFF"/>
          </a:solidFill>
        </p:spPr>
        <p:txBody>
          <a:bodyPr anchor="t">
            <a:normAutofit lnSpcReduction="10000"/>
          </a:bodyPr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10</a:t>
            </a:r>
            <a:r>
              <a:rPr lang="zh-CN" altLang="en-US" sz="2800" dirty="0"/>
              <a:t>、右图是某同学自己设计的电解水装置：</a:t>
            </a:r>
            <a:endParaRPr lang="zh-CN" altLang="en-US" sz="28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800" dirty="0"/>
              <a:t>用大塑料瓶子截去瓶底，留瓶口一段约</a:t>
            </a:r>
            <a:r>
              <a:rPr lang="en-US" altLang="zh-CN" sz="2800"/>
              <a:t>8</a:t>
            </a:r>
            <a:endParaRPr lang="en-US" altLang="zh-CN" sz="280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800" dirty="0"/>
              <a:t>～</a:t>
            </a:r>
            <a:r>
              <a:rPr lang="en-US" altLang="zh-CN" sz="2800" dirty="0"/>
              <a:t>10cm</a:t>
            </a:r>
            <a:r>
              <a:rPr lang="zh-CN" altLang="en-US" sz="2800" dirty="0"/>
              <a:t>，瓶口配一胶塞由里向外塞紧．</a:t>
            </a:r>
            <a:endParaRPr lang="zh-CN" altLang="en-US" sz="28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A</a:t>
            </a:r>
            <a:r>
              <a:rPr lang="zh-CN" altLang="en-US" sz="2800" dirty="0"/>
              <a:t>、</a:t>
            </a:r>
            <a:r>
              <a:rPr lang="en-US" altLang="zh-CN" sz="2800" dirty="0"/>
              <a:t>B</a:t>
            </a:r>
            <a:r>
              <a:rPr lang="zh-CN" altLang="en-US" sz="2800" dirty="0"/>
              <a:t>两个电极是用镀铬曲别针伸直做成，</a:t>
            </a:r>
            <a:endParaRPr lang="zh-CN" altLang="en-US" sz="28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800" dirty="0"/>
              <a:t>由塞子露头处连接导线．试回答：</a:t>
            </a:r>
            <a:endParaRPr lang="zh-CN" altLang="en-US" sz="28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(1)</a:t>
            </a:r>
            <a:r>
              <a:rPr lang="zh-CN" altLang="en-US" sz="2800" dirty="0"/>
              <a:t>其所用电源为</a:t>
            </a:r>
            <a:r>
              <a:rPr lang="en-US" altLang="zh-CN" sz="2800" dirty="0"/>
              <a:t>________</a:t>
            </a:r>
            <a:r>
              <a:rPr lang="zh-CN" altLang="en-US" sz="2800" dirty="0"/>
              <a:t>电（填“直流”或“交流”），由图可知</a:t>
            </a:r>
            <a:r>
              <a:rPr lang="en-US" altLang="zh-CN" sz="2800" dirty="0"/>
              <a:t>A</a:t>
            </a:r>
            <a:r>
              <a:rPr lang="zh-CN" altLang="en-US" sz="2800" dirty="0"/>
              <a:t>端为</a:t>
            </a:r>
            <a:r>
              <a:rPr lang="en-US" altLang="zh-CN" sz="2800" dirty="0"/>
              <a:t>_____</a:t>
            </a:r>
            <a:r>
              <a:rPr lang="zh-CN" altLang="en-US" sz="2800" dirty="0"/>
              <a:t>极．</a:t>
            </a:r>
            <a:r>
              <a:rPr lang="en-US" altLang="zh-CN" sz="2800" dirty="0"/>
              <a:t>(2)</a:t>
            </a:r>
            <a:r>
              <a:rPr lang="zh-CN" altLang="en-US" sz="2800" dirty="0"/>
              <a:t>与</a:t>
            </a:r>
            <a:r>
              <a:rPr lang="en-US" altLang="zh-CN" sz="2800" dirty="0"/>
              <a:t>A</a:t>
            </a:r>
            <a:r>
              <a:rPr lang="zh-CN" altLang="en-US" sz="2800" dirty="0"/>
              <a:t>端试管中得到的气体是</a:t>
            </a:r>
            <a:r>
              <a:rPr lang="en-US" altLang="zh-CN" sz="2800" dirty="0"/>
              <a:t>_________</a:t>
            </a:r>
            <a:r>
              <a:rPr lang="zh-CN" altLang="en-US" sz="2800" dirty="0"/>
              <a:t>，可用</a:t>
            </a:r>
            <a:r>
              <a:rPr lang="en-US" altLang="zh-CN" sz="2800" dirty="0"/>
              <a:t>_______________</a:t>
            </a:r>
            <a:r>
              <a:rPr lang="zh-CN" altLang="en-US" sz="2800" dirty="0"/>
              <a:t>来检验，现象是</a:t>
            </a:r>
            <a:r>
              <a:rPr lang="en-US" altLang="zh-CN" sz="2800" dirty="0"/>
              <a:t>_________________</a:t>
            </a:r>
            <a:r>
              <a:rPr lang="zh-CN" altLang="en-US" sz="2800" dirty="0"/>
              <a:t>。若</a:t>
            </a:r>
            <a:r>
              <a:rPr lang="en-US" altLang="zh-CN" sz="2800" dirty="0"/>
              <a:t>B</a:t>
            </a:r>
            <a:r>
              <a:rPr lang="zh-CN" altLang="en-US" sz="2800" dirty="0"/>
              <a:t>端试管中气体体积为</a:t>
            </a:r>
            <a:r>
              <a:rPr lang="en-US" altLang="zh-CN" sz="2800" dirty="0"/>
              <a:t>10ml</a:t>
            </a:r>
            <a:r>
              <a:rPr lang="zh-CN" altLang="en-US" sz="2800" dirty="0"/>
              <a:t>，则</a:t>
            </a:r>
            <a:r>
              <a:rPr lang="en-US" altLang="zh-CN" sz="2800" dirty="0"/>
              <a:t>A</a:t>
            </a:r>
            <a:r>
              <a:rPr lang="zh-CN" altLang="en-US" sz="2800" dirty="0"/>
              <a:t>端试管中气体体积为</a:t>
            </a:r>
            <a:r>
              <a:rPr lang="en-US" altLang="zh-CN" sz="2800" dirty="0"/>
              <a:t>______ml</a:t>
            </a:r>
            <a:r>
              <a:rPr lang="zh-CN" altLang="en-US" sz="2800" dirty="0"/>
              <a:t>。</a:t>
            </a:r>
            <a:endParaRPr lang="zh-CN" altLang="en-US" sz="2800" dirty="0"/>
          </a:p>
        </p:txBody>
      </p:sp>
      <p:sp>
        <p:nvSpPr>
          <p:cNvPr id="50183" name="矩形 50182"/>
          <p:cNvSpPr/>
          <p:nvPr/>
        </p:nvSpPr>
        <p:spPr>
          <a:xfrm rot="656199">
            <a:off x="1919288" y="-171450"/>
            <a:ext cx="2339975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8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能填吗？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48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1" name="直接连接符 50183"/>
          <p:cNvSpPr/>
          <p:nvPr/>
        </p:nvSpPr>
        <p:spPr>
          <a:xfrm>
            <a:off x="8975725" y="2492375"/>
            <a:ext cx="0" cy="28733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652" name="直接连接符 50184"/>
          <p:cNvSpPr/>
          <p:nvPr/>
        </p:nvSpPr>
        <p:spPr>
          <a:xfrm>
            <a:off x="9767888" y="2636838"/>
            <a:ext cx="0" cy="2889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186" name="文本框 50185"/>
          <p:cNvSpPr txBox="1"/>
          <p:nvPr/>
        </p:nvSpPr>
        <p:spPr>
          <a:xfrm>
            <a:off x="4353878" y="3792855"/>
            <a:ext cx="935037" cy="504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直流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87" name="文本框 50186"/>
          <p:cNvSpPr txBox="1"/>
          <p:nvPr/>
        </p:nvSpPr>
        <p:spPr>
          <a:xfrm>
            <a:off x="5646738" y="4297680"/>
            <a:ext cx="647700" cy="504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88" name="文本框 50187"/>
          <p:cNvSpPr txBox="1"/>
          <p:nvPr/>
        </p:nvSpPr>
        <p:spPr>
          <a:xfrm>
            <a:off x="3419158" y="4802505"/>
            <a:ext cx="935037" cy="504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氧气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89" name="文本框 50188"/>
          <p:cNvSpPr txBox="1"/>
          <p:nvPr/>
        </p:nvSpPr>
        <p:spPr>
          <a:xfrm>
            <a:off x="6390005" y="4802505"/>
            <a:ext cx="2376488" cy="504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带火星的木条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90" name="文本框 50189"/>
          <p:cNvSpPr txBox="1"/>
          <p:nvPr/>
        </p:nvSpPr>
        <p:spPr>
          <a:xfrm>
            <a:off x="7014210" y="5710555"/>
            <a:ext cx="431800" cy="504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7658" name="图片 501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56588" y="1052513"/>
            <a:ext cx="1979612" cy="2447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191" name="文本框 50190"/>
          <p:cNvSpPr txBox="1"/>
          <p:nvPr/>
        </p:nvSpPr>
        <p:spPr>
          <a:xfrm>
            <a:off x="2730500" y="5289550"/>
            <a:ext cx="3563938" cy="504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带火星的木条复燃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01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6" grpId="0"/>
      <p:bldP spid="50187" grpId="0"/>
      <p:bldP spid="50188" grpId="0"/>
      <p:bldP spid="50189" grpId="0"/>
      <p:bldP spid="50190" grpId="0"/>
      <p:bldP spid="50191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WPS 演示</Application>
  <PresentationFormat>宽屏</PresentationFormat>
  <Paragraphs>53</Paragraphs>
  <Slides>2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Calibri</vt:lpstr>
      <vt:lpstr>Office 主题</vt:lpstr>
      <vt:lpstr> 1、电解水实验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PrettyGirl1420081442</cp:lastModifiedBy>
  <cp:revision>4</cp:revision>
  <dcterms:created xsi:type="dcterms:W3CDTF">2018-03-01T02:03:00Z</dcterms:created>
  <dcterms:modified xsi:type="dcterms:W3CDTF">2018-11-01T01:21:56Z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