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4A7BAAB1-5512-4125-978C-E180375B9347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C64B3EB2-7DA3-46E0-8CED-310CF1DD2EA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85918" y="428604"/>
            <a:ext cx="4929222" cy="6540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CN" altLang="en-US" sz="3200" dirty="0" smtClean="0"/>
              <a:t>托物言志诗文阅读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50435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1600" dirty="0" smtClean="0"/>
              <a:t>（一）石灰</a:t>
            </a:r>
            <a:r>
              <a:rPr lang="zh-CN" altLang="en-US" sz="1600" dirty="0" smtClean="0"/>
              <a:t>吟（于谦）</a:t>
            </a:r>
            <a:br>
              <a:rPr lang="zh-CN" altLang="en-US" sz="1600" dirty="0" smtClean="0"/>
            </a:br>
            <a:r>
              <a:rPr lang="zh-CN" altLang="en-US" sz="1600" dirty="0" smtClean="0"/>
              <a:t>千锤万凿出</a:t>
            </a:r>
            <a:r>
              <a:rPr lang="zh-CN" altLang="en-US" sz="1600" dirty="0" smtClean="0"/>
              <a:t>深山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烈火</a:t>
            </a:r>
            <a:r>
              <a:rPr lang="zh-CN" altLang="en-US" sz="1600" dirty="0" smtClean="0"/>
              <a:t>焚烧若</a:t>
            </a:r>
            <a:r>
              <a:rPr lang="zh-CN" altLang="en-US" sz="1600" dirty="0" smtClean="0"/>
              <a:t>等闲</a:t>
            </a:r>
            <a:r>
              <a:rPr lang="en-US" altLang="zh-CN" sz="1600" dirty="0" smtClean="0"/>
              <a:t>.</a:t>
            </a:r>
            <a:r>
              <a:rPr lang="zh-CN" altLang="en-US" sz="1600" dirty="0" smtClean="0"/>
              <a:t>粉骨碎身</a:t>
            </a:r>
            <a:r>
              <a:rPr lang="zh-CN" altLang="en-US" sz="1600" dirty="0" smtClean="0"/>
              <a:t>全</a:t>
            </a:r>
            <a:r>
              <a:rPr lang="zh-CN" altLang="en-US" sz="1600" dirty="0" smtClean="0"/>
              <a:t>不怕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要</a:t>
            </a:r>
            <a:r>
              <a:rPr lang="zh-CN" altLang="en-US" sz="1600" dirty="0" smtClean="0"/>
              <a:t>留清白在</a:t>
            </a:r>
            <a:r>
              <a:rPr lang="zh-CN" altLang="en-US" sz="1600" dirty="0" smtClean="0"/>
              <a:t>人间</a:t>
            </a:r>
            <a:r>
              <a:rPr lang="en-US" altLang="zh-CN" sz="1600" dirty="0" smtClean="0"/>
              <a:t>.</a:t>
            </a:r>
          </a:p>
          <a:p>
            <a:pPr>
              <a:buNone/>
            </a:pPr>
            <a:r>
              <a:rPr lang="zh-CN" altLang="en-US" sz="1600" dirty="0" smtClean="0"/>
              <a:t>       这</a:t>
            </a:r>
            <a:r>
              <a:rPr lang="zh-CN" altLang="en-US" sz="1600" dirty="0" smtClean="0"/>
              <a:t>是一</a:t>
            </a:r>
            <a:r>
              <a:rPr lang="zh-CN" altLang="en-US" sz="1600" dirty="0" smtClean="0"/>
              <a:t>首</a:t>
            </a:r>
            <a:r>
              <a:rPr lang="zh-CN" altLang="en-US" sz="1600" u="sng" dirty="0" smtClean="0"/>
              <a:t>                      </a:t>
            </a:r>
            <a:r>
              <a:rPr lang="zh-CN" altLang="en-US" sz="1600" dirty="0" smtClean="0"/>
              <a:t>诗</a:t>
            </a:r>
            <a:r>
              <a:rPr lang="en-US" altLang="zh-CN" sz="1600" dirty="0" smtClean="0"/>
              <a:t>.</a:t>
            </a:r>
            <a:r>
              <a:rPr lang="zh-CN" altLang="en-US" sz="1600" dirty="0" smtClean="0"/>
              <a:t>作者</a:t>
            </a:r>
            <a:r>
              <a:rPr lang="zh-CN" altLang="en-US" sz="1600" dirty="0" smtClean="0"/>
              <a:t>以</a:t>
            </a:r>
            <a:r>
              <a:rPr lang="zh-CN" altLang="en-US" sz="1600" u="sng" dirty="0" smtClean="0"/>
              <a:t>          </a:t>
            </a:r>
            <a:r>
              <a:rPr lang="zh-CN" altLang="en-US" sz="1600" dirty="0" smtClean="0"/>
              <a:t>作</a:t>
            </a:r>
            <a:r>
              <a:rPr lang="zh-CN" altLang="en-US" sz="1600" dirty="0" smtClean="0"/>
              <a:t>比喻</a:t>
            </a:r>
            <a:r>
              <a:rPr lang="en-US" altLang="zh-CN" sz="1600" dirty="0" smtClean="0"/>
              <a:t>,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</a:t>
            </a:r>
            <a:r>
              <a:rPr lang="zh-CN" altLang="en-US" sz="1600" dirty="0" smtClean="0"/>
              <a:t>表达自己</a:t>
            </a:r>
            <a:r>
              <a:rPr lang="zh-CN" altLang="en-US" sz="1600" u="sng" dirty="0" smtClean="0"/>
              <a:t>                                      </a:t>
            </a:r>
            <a:r>
              <a:rPr lang="zh-CN" altLang="en-US" sz="1600" dirty="0" smtClean="0"/>
              <a:t>的</a:t>
            </a:r>
            <a:r>
              <a:rPr lang="zh-CN" altLang="en-US" sz="1600" dirty="0" smtClean="0"/>
              <a:t>意愿</a:t>
            </a:r>
            <a:r>
              <a:rPr lang="zh-CN" altLang="en-US" sz="1600" dirty="0" smtClean="0"/>
              <a:t>和</a:t>
            </a:r>
            <a:r>
              <a:rPr lang="zh-CN" altLang="en-US" sz="1600" u="sng" dirty="0" smtClean="0"/>
              <a:t>                          </a:t>
            </a:r>
            <a:r>
              <a:rPr lang="zh-CN" altLang="en-US" sz="1600" dirty="0" smtClean="0"/>
              <a:t>的</a:t>
            </a:r>
            <a:r>
              <a:rPr lang="zh-CN" altLang="en-US" sz="1600" dirty="0" smtClean="0"/>
              <a:t>决心</a:t>
            </a:r>
            <a:r>
              <a:rPr lang="en-US" altLang="zh-CN" sz="1600" dirty="0" smtClean="0"/>
              <a:t>.</a:t>
            </a:r>
          </a:p>
          <a:p>
            <a:pPr>
              <a:buNone/>
            </a:pPr>
            <a:r>
              <a:rPr lang="zh-CN" altLang="en-US" sz="1600" dirty="0" smtClean="0"/>
              <a:t>（二）己亥杂诗（龚自珍）</a:t>
            </a:r>
          </a:p>
          <a:p>
            <a:pPr>
              <a:buNone/>
            </a:pPr>
            <a:r>
              <a:rPr lang="zh-CN" altLang="en-US" sz="1600" dirty="0" smtClean="0"/>
              <a:t>       浩荡</a:t>
            </a:r>
            <a:r>
              <a:rPr lang="zh-CN" altLang="en-US" sz="1600" dirty="0" smtClean="0"/>
              <a:t>离愁白日斜，吟鞭东指即天涯。落红不是无情物，化作春泥更护花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</a:t>
            </a:r>
            <a:r>
              <a:rPr lang="zh-CN" altLang="en-US" sz="1600" dirty="0" smtClean="0"/>
              <a:t>以</a:t>
            </a:r>
            <a:r>
              <a:rPr lang="zh-CN" altLang="en-US" sz="1600" u="sng" dirty="0" smtClean="0"/>
              <a:t>           </a:t>
            </a:r>
            <a:r>
              <a:rPr lang="zh-CN" altLang="en-US" sz="1600" dirty="0" smtClean="0"/>
              <a:t>为喻，表明自己的心志，仍然要为国为民尽自己最后一份心力。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</a:t>
            </a:r>
            <a:r>
              <a:rPr lang="zh-CN" altLang="en-US" sz="1600" dirty="0" smtClean="0"/>
              <a:t>展示了诗人</a:t>
            </a:r>
            <a:r>
              <a:rPr lang="zh-CN" altLang="en-US" sz="1600" u="sng" dirty="0" smtClean="0"/>
              <a:t>                                                                                </a:t>
            </a:r>
            <a:r>
              <a:rPr lang="zh-CN" altLang="en-US" sz="1600" dirty="0" smtClean="0"/>
              <a:t>性格和</a:t>
            </a:r>
            <a:r>
              <a:rPr lang="zh-CN" altLang="en-US" sz="1600" u="sng" dirty="0" smtClean="0"/>
              <a:t>                  </a:t>
            </a:r>
            <a:r>
              <a:rPr lang="zh-CN" altLang="en-US" sz="1600" dirty="0" smtClean="0"/>
              <a:t>精神！ </a:t>
            </a:r>
            <a:endParaRPr lang="en-US" altLang="zh-CN" sz="1600" dirty="0" smtClean="0"/>
          </a:p>
          <a:p>
            <a:pPr>
              <a:buNone/>
            </a:pPr>
            <a:r>
              <a:rPr lang="zh-CN" altLang="en-US" sz="1600" dirty="0" smtClean="0"/>
              <a:t>（三）咏蝉（骆宾王） </a:t>
            </a:r>
            <a:br>
              <a:rPr lang="zh-CN" altLang="en-US" sz="1600" dirty="0" smtClean="0"/>
            </a:br>
            <a:r>
              <a:rPr lang="zh-CN" altLang="en-US" sz="1600" dirty="0" smtClean="0"/>
              <a:t>西陆蝉声唱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南冠客思深</a:t>
            </a:r>
            <a:r>
              <a:rPr lang="en-US" altLang="zh-CN" sz="1600" dirty="0" smtClean="0"/>
              <a:t>.</a:t>
            </a:r>
            <a:r>
              <a:rPr lang="zh-CN" altLang="en-US" sz="1600" dirty="0" smtClean="0"/>
              <a:t>不堪玄鬓影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来对白头呤</a:t>
            </a:r>
            <a:r>
              <a:rPr lang="en-US" altLang="zh-CN" sz="1600" dirty="0" smtClean="0"/>
              <a:t>. </a:t>
            </a:r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r>
              <a:rPr lang="zh-CN" altLang="en-US" sz="1600" dirty="0" smtClean="0"/>
              <a:t>露重飞难进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风多响易沉</a:t>
            </a:r>
            <a:r>
              <a:rPr lang="en-US" altLang="zh-CN" sz="1600" dirty="0" smtClean="0"/>
              <a:t>.</a:t>
            </a:r>
            <a:r>
              <a:rPr lang="zh-CN" altLang="en-US" sz="1600" dirty="0" smtClean="0"/>
              <a:t>无人信高洁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谁为表予心</a:t>
            </a:r>
            <a:r>
              <a:rPr lang="en-US" altLang="zh-CN" sz="1600" dirty="0" smtClean="0"/>
              <a:t>?</a:t>
            </a:r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r>
              <a:rPr lang="zh-CN" altLang="en-US" sz="1600" dirty="0" smtClean="0"/>
              <a:t> 诗人以 </a:t>
            </a:r>
            <a:r>
              <a:rPr lang="zh-CN" altLang="en-US" sz="1600" u="sng" dirty="0" smtClean="0"/>
              <a:t>          </a:t>
            </a:r>
            <a:r>
              <a:rPr lang="zh-CN" altLang="en-US" sz="1600" dirty="0" smtClean="0"/>
              <a:t>自</a:t>
            </a:r>
            <a:r>
              <a:rPr lang="zh-CN" altLang="en-US" sz="1600" dirty="0" smtClean="0"/>
              <a:t>喻，表达了</a:t>
            </a:r>
            <a:r>
              <a:rPr lang="zh-CN" altLang="en-US" sz="1600" dirty="0" smtClean="0"/>
              <a:t>诗人</a:t>
            </a:r>
            <a:r>
              <a:rPr lang="zh-CN" altLang="en-US" sz="1600" u="sng" dirty="0" smtClean="0"/>
              <a:t>                                        </a:t>
            </a:r>
            <a:r>
              <a:rPr lang="zh-CN" altLang="en-US" sz="1600" dirty="0" smtClean="0"/>
              <a:t>的</a:t>
            </a:r>
            <a:r>
              <a:rPr lang="zh-CN" altLang="en-US" sz="1600" dirty="0" smtClean="0"/>
              <a:t>品质。</a:t>
            </a:r>
            <a:endParaRPr lang="en-US" altLang="zh-CN" sz="1600" dirty="0" smtClean="0"/>
          </a:p>
          <a:p>
            <a:pPr>
              <a:buNone/>
            </a:pPr>
            <a:r>
              <a:rPr lang="zh-CN" altLang="en-US" sz="1600" dirty="0" smtClean="0"/>
              <a:t>（四）青松 </a:t>
            </a:r>
            <a:r>
              <a:rPr lang="zh-CN" altLang="en-US" sz="1600" dirty="0" smtClean="0"/>
              <a:t>（陈毅）</a:t>
            </a:r>
            <a:br>
              <a:rPr lang="zh-CN" altLang="en-US" sz="1600" dirty="0" smtClean="0"/>
            </a:br>
            <a:r>
              <a:rPr lang="zh-CN" altLang="en-US" sz="1600" dirty="0" smtClean="0"/>
              <a:t>大雪压青松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青松挺且直</a:t>
            </a:r>
            <a:r>
              <a:rPr lang="en-US" altLang="zh-CN" sz="1600" dirty="0" smtClean="0"/>
              <a:t>.</a:t>
            </a:r>
            <a:r>
              <a:rPr lang="zh-CN" altLang="en-US" sz="1600" dirty="0" smtClean="0"/>
              <a:t>要</a:t>
            </a:r>
            <a:r>
              <a:rPr lang="zh-CN" altLang="en-US" sz="1600" dirty="0" smtClean="0"/>
              <a:t>知松高洁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待到雪化时</a:t>
            </a:r>
            <a:r>
              <a:rPr lang="en-US" altLang="zh-CN" sz="1600" dirty="0" smtClean="0"/>
              <a:t>.</a:t>
            </a:r>
          </a:p>
          <a:p>
            <a:pPr>
              <a:buNone/>
            </a:pPr>
            <a:r>
              <a:rPr lang="zh-CN" altLang="en-US" sz="1600" dirty="0" smtClean="0"/>
              <a:t> </a:t>
            </a:r>
            <a:r>
              <a:rPr lang="zh-CN" altLang="en-US" sz="1600" dirty="0" smtClean="0"/>
              <a:t>     作者</a:t>
            </a:r>
            <a:r>
              <a:rPr lang="zh-CN" altLang="en-US" sz="1600" dirty="0" smtClean="0"/>
              <a:t>通过对抗暴寒的</a:t>
            </a:r>
            <a:r>
              <a:rPr lang="zh-CN" altLang="en-US" sz="1600" dirty="0" smtClean="0"/>
              <a:t>“ </a:t>
            </a:r>
            <a:r>
              <a:rPr lang="zh-CN" altLang="en-US" sz="1600" u="sng" dirty="0" smtClean="0"/>
              <a:t>         </a:t>
            </a:r>
            <a:r>
              <a:rPr lang="zh-CN" altLang="en-US" sz="1600" dirty="0" smtClean="0"/>
              <a:t> ”的描写和歌颂，</a:t>
            </a:r>
            <a:endParaRPr lang="en-US" altLang="zh-CN" sz="1600" dirty="0" smtClean="0"/>
          </a:p>
          <a:p>
            <a:pPr>
              <a:buNone/>
            </a:pPr>
            <a:r>
              <a:rPr lang="zh-CN" altLang="en-US" sz="1600" dirty="0" smtClean="0"/>
              <a:t>      赞颂了</a:t>
            </a:r>
            <a:r>
              <a:rPr lang="zh-CN" altLang="en-US" sz="1600" u="sng" dirty="0" smtClean="0"/>
              <a:t>                                                                                              </a:t>
            </a:r>
            <a:r>
              <a:rPr lang="zh-CN" altLang="en-US" sz="1600" dirty="0" smtClean="0"/>
              <a:t>的精神</a:t>
            </a:r>
            <a:r>
              <a:rPr lang="en-US" altLang="zh-CN" sz="1600" dirty="0" smtClean="0"/>
              <a:t>.</a:t>
            </a:r>
          </a:p>
          <a:p>
            <a:pPr>
              <a:buNone/>
            </a:pPr>
            <a:endParaRPr lang="en-US" altLang="zh-CN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5720" y="1214422"/>
            <a:ext cx="3643338" cy="4001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dirty="0" smtClean="0"/>
              <a:t>阅读并思考，完成下列各题</a:t>
            </a:r>
            <a:endParaRPr lang="zh-CN" alt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2143116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托物言志</a:t>
            </a:r>
            <a:endParaRPr lang="zh-CN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643306" y="2143116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石灰</a:t>
            </a:r>
            <a:endParaRPr lang="zh-CN" alt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2428868"/>
            <a:ext cx="20826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为国尽忠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不怕牺牲的</a:t>
            </a:r>
            <a:endParaRPr lang="zh-CN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357686" y="2428868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坚守高洁</a:t>
            </a:r>
            <a:r>
              <a:rPr lang="zh-CN" altLang="en-US" sz="1600" dirty="0" smtClean="0"/>
              <a:t>情操 </a:t>
            </a:r>
            <a:endParaRPr lang="zh-CN" alt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000100" y="328612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春泥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43042" y="457200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蝉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44" y="4643446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清廉高洁、冰晶玉洁</a:t>
            </a:r>
            <a:endParaRPr lang="zh-CN" alt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357290" y="5715016"/>
            <a:ext cx="4929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共产党人</a:t>
            </a:r>
            <a:r>
              <a:rPr lang="zh-CN" altLang="en-US" sz="1600" dirty="0" smtClean="0"/>
              <a:t>和中国人民不畏强暴、不怕困难</a:t>
            </a:r>
            <a:r>
              <a:rPr lang="zh-CN" altLang="en-US" sz="1600" dirty="0" smtClean="0"/>
              <a:t>、坚韧不拔</a:t>
            </a:r>
            <a:endParaRPr lang="zh-CN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928926" y="542926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松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28794" y="3571876"/>
            <a:ext cx="5643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不畏</a:t>
            </a:r>
            <a:r>
              <a:rPr lang="zh-CN" altLang="en-US" sz="1600" dirty="0" smtClean="0"/>
              <a:t>挫折、不甘沉沦、始终要为国家效力</a:t>
            </a:r>
            <a:r>
              <a:rPr lang="zh-CN" altLang="en-US" sz="1600" dirty="0" smtClean="0"/>
              <a:t>的               坚强献身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109</TotalTime>
  <Words>63</Words>
  <Application>Microsoft Office PowerPoint</Application>
  <PresentationFormat>全屏显示(4:3)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暗香扑面</vt:lpstr>
      <vt:lpstr>托物言志诗文阅读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Windows 用户</cp:lastModifiedBy>
  <cp:revision>12</cp:revision>
  <dcterms:created xsi:type="dcterms:W3CDTF">2018-10-31T10:23:44Z</dcterms:created>
  <dcterms:modified xsi:type="dcterms:W3CDTF">2018-10-31T12:15:52Z</dcterms:modified>
</cp:coreProperties>
</file>