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B202D-380F-4558-9250-5096723779DA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A6390-4B4E-49E3-A0AC-1F087045B7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备注占位符 2"/>
          <p:cNvSpPr>
            <a:spLocks noGrp="1"/>
          </p:cNvSpPr>
          <p:nvPr>
            <p:ph type="body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6F4117-4C7D-44D2-B8C3-A1A9B37BE5B8}" type="slidenum">
              <a:rPr lang="zh-CN" altLang="en-US" smtClean="0">
                <a:solidFill>
                  <a:srgbClr val="000000"/>
                </a:solidFill>
              </a:rPr>
              <a:pPr/>
              <a:t>1</a:t>
            </a:fld>
            <a:endParaRPr lang="zh-C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58D1-BA64-426E-8923-A045F206FA9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2036-1398-4444-9C1A-40611ABD1E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040.jpg"/>
          <p:cNvPicPr>
            <a:picLocks noChangeAspect="1"/>
          </p:cNvPicPr>
          <p:nvPr/>
        </p:nvPicPr>
        <p:blipFill>
          <a:blip r:embed="rId3" cstate="print"/>
          <a:srcRect l="7273" t="15625" r="10220" b="34375"/>
          <a:stretch>
            <a:fillRect/>
          </a:stretch>
        </p:blipFill>
        <p:spPr>
          <a:xfrm>
            <a:off x="1138483" y="1571612"/>
            <a:ext cx="6648227" cy="4800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071538" y="-24"/>
            <a:ext cx="678661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 err="1" smtClean="0">
                <a:latin typeface="楷体" pitchFamily="49" charset="-122"/>
                <a:ea typeface="楷体" pitchFamily="49" charset="-122"/>
              </a:rPr>
              <a:t>ɑ</a:t>
            </a:r>
            <a:r>
              <a:rPr lang="en-US" sz="5400" b="1" dirty="0" err="1" smtClean="0">
                <a:latin typeface="楷体" pitchFamily="49" charset="-122"/>
                <a:ea typeface="楷体" pitchFamily="49" charset="-122"/>
              </a:rPr>
              <a:t>i</a:t>
            </a:r>
            <a:r>
              <a:rPr lang="en-US" sz="54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sz="5400" b="1" dirty="0" err="1" smtClean="0">
                <a:latin typeface="楷体" pitchFamily="49" charset="-122"/>
                <a:ea typeface="楷体" pitchFamily="49" charset="-122"/>
              </a:rPr>
              <a:t>ei</a:t>
            </a:r>
            <a:r>
              <a:rPr lang="en-US" sz="54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sz="5400" b="1" dirty="0" err="1" smtClean="0">
                <a:latin typeface="楷体" pitchFamily="49" charset="-122"/>
                <a:ea typeface="楷体" pitchFamily="49" charset="-122"/>
              </a:rPr>
              <a:t>ui</a:t>
            </a:r>
            <a:endParaRPr lang="en-US" altLang="zh-CN" sz="54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5400" b="1" dirty="0" smtClean="0">
                <a:latin typeface="楷体" pitchFamily="49" charset="-122"/>
                <a:ea typeface="楷体" pitchFamily="49" charset="-122"/>
              </a:rPr>
              <a:t>复韵母的</a:t>
            </a:r>
            <a:r>
              <a:rPr lang="zh-CN" altLang="en-US" sz="54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标调练习</a:t>
            </a:r>
            <a:endParaRPr lang="zh-CN" altLang="en-US" sz="5400" b="1" dirty="0">
              <a:solidFill>
                <a:srgbClr val="1D08B8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7" descr="99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638296" y="1285860"/>
            <a:ext cx="60769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拼音标调要注意：</a:t>
            </a:r>
            <a:endParaRPr lang="en-US" altLang="zh-CN" sz="4800" b="1" dirty="0" smtClean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有</a:t>
            </a:r>
            <a:r>
              <a:rPr lang="en-US" altLang="en-US" sz="4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ɑ</a:t>
            </a:r>
            <a:r>
              <a:rPr lang="zh-CN" altLang="en-US" sz="48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在给</a:t>
            </a:r>
            <a:r>
              <a:rPr lang="en-US" altLang="en-US" sz="4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ɑ </a:t>
            </a:r>
            <a:r>
              <a:rPr lang="zh-CN" altLang="en-US" sz="48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带；</a:t>
            </a:r>
            <a:r>
              <a:rPr lang="en-US" altLang="zh-CN" sz="4800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</a:t>
            </a:r>
            <a:endParaRPr lang="en-US" altLang="zh-CN" sz="4800" b="1" dirty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pt-BR" altLang="zh-CN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ɑ</a:t>
            </a:r>
            <a:r>
              <a:rPr lang="zh-CN" altLang="en-US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不在</a:t>
            </a:r>
            <a:r>
              <a:rPr lang="pt-BR" altLang="zh-CN" sz="4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o</a:t>
            </a:r>
            <a:r>
              <a:rPr lang="zh-CN" altLang="pt-BR" sz="48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pt-BR" altLang="zh-CN" sz="4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e</a:t>
            </a:r>
            <a:r>
              <a:rPr lang="zh-CN" altLang="en-US" sz="48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带；</a:t>
            </a:r>
            <a:endParaRPr lang="en-US" altLang="zh-CN" sz="4800" b="1" dirty="0">
              <a:solidFill>
                <a:srgbClr val="1D08B8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4800" b="1" dirty="0" err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i</a:t>
            </a:r>
            <a:r>
              <a:rPr lang="zh-CN" altLang="en-US" sz="48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4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u</a:t>
            </a:r>
            <a:r>
              <a:rPr lang="zh-CN" altLang="en-US" sz="48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并列</a:t>
            </a:r>
            <a:r>
              <a:rPr lang="zh-CN" altLang="en-US" sz="4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标在后</a:t>
            </a:r>
            <a:r>
              <a:rPr lang="zh-CN" altLang="en-US" sz="48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，</a:t>
            </a:r>
            <a:endParaRPr lang="en-US" altLang="zh-CN" sz="4800" b="1" dirty="0" smtClean="0">
              <a:solidFill>
                <a:srgbClr val="1D08B8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4800" b="1" dirty="0" smtClean="0">
                <a:solidFill>
                  <a:srgbClr val="1D08B8"/>
                </a:solidFill>
                <a:latin typeface="楷体" pitchFamily="49" charset="-122"/>
                <a:ea typeface="楷体" pitchFamily="49" charset="-122"/>
              </a:rPr>
              <a:t>谁在后面给谁带</a:t>
            </a:r>
            <a:r>
              <a:rPr lang="zh-CN" altLang="en-US" sz="4800" b="1" dirty="0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4800" b="1" dirty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4800" b="1" dirty="0" err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i</a:t>
            </a:r>
            <a:r>
              <a:rPr lang="zh-CN" altLang="en-US" sz="4800" b="1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上标调</a:t>
            </a:r>
            <a:r>
              <a:rPr lang="zh-CN" altLang="en-US" sz="48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点去</a:t>
            </a:r>
            <a:r>
              <a:rPr lang="zh-CN" altLang="en-US" sz="4800" b="1" dirty="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掉</a:t>
            </a:r>
            <a:r>
              <a:rPr lang="zh-CN" altLang="en-US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4800" b="1" dirty="0" smtClean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48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咱们一定要记牢。</a:t>
            </a:r>
            <a:endParaRPr lang="zh-CN" altLang="en-US" sz="4800" b="1" dirty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000364" y="214290"/>
            <a:ext cx="3276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600" b="1" dirty="0">
                <a:latin typeface="黑体" pitchFamily="49" charset="-122"/>
                <a:ea typeface="黑体" pitchFamily="49" charset="-122"/>
              </a:rPr>
              <a:t>标调歌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图片 7" descr="99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28596" y="0"/>
            <a:ext cx="89297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我们</a:t>
            </a:r>
            <a:r>
              <a:rPr lang="zh-CN" altLang="en-US" sz="40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一起来判断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40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（对的打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sym typeface="Wingdings"/>
              </a:rPr>
              <a:t>，错的画</a:t>
            </a:r>
            <a:r>
              <a:rPr lang="zh-CN" altLang="en-US" sz="4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40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" y="1665311"/>
            <a:ext cx="91440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dirty="0" err="1"/>
              <a:t>c</a:t>
            </a:r>
            <a:r>
              <a:rPr lang="en-US" altLang="zh-CN" sz="6000" dirty="0" err="1">
                <a:latin typeface="黑体" pitchFamily="49" charset="-122"/>
                <a:ea typeface="黑体" pitchFamily="49" charset="-122"/>
              </a:rPr>
              <a:t>ǎ</a:t>
            </a:r>
            <a:r>
              <a:rPr lang="en-US" altLang="zh-CN" sz="6000" dirty="0" err="1"/>
              <a:t>i</a:t>
            </a:r>
            <a:r>
              <a:rPr lang="en-US" altLang="zh-CN" sz="6000" dirty="0"/>
              <a:t>  (         ) </a:t>
            </a:r>
            <a:r>
              <a:rPr lang="en-US" altLang="zh-CN" sz="6000" dirty="0" err="1"/>
              <a:t>ch</a:t>
            </a:r>
            <a:r>
              <a:rPr lang="en-US" altLang="zh-CN" sz="6000" dirty="0" err="1">
                <a:latin typeface="黑体" pitchFamily="49" charset="-122"/>
                <a:ea typeface="黑体" pitchFamily="49" charset="-122"/>
              </a:rPr>
              <a:t>a</a:t>
            </a:r>
            <a:r>
              <a:rPr lang="en-US" altLang="zh-CN" sz="6000" dirty="0" err="1"/>
              <a:t>í</a:t>
            </a:r>
            <a:r>
              <a:rPr lang="en-US" altLang="zh-CN" sz="6000" dirty="0"/>
              <a:t> (         ) </a:t>
            </a:r>
          </a:p>
          <a:p>
            <a:pPr>
              <a:spcBef>
                <a:spcPct val="50000"/>
              </a:spcBef>
            </a:pPr>
            <a:r>
              <a:rPr lang="en-US" altLang="zh-CN" sz="6000" dirty="0" err="1"/>
              <a:t>péi</a:t>
            </a:r>
            <a:r>
              <a:rPr lang="en-US" altLang="zh-CN" sz="6000" dirty="0"/>
              <a:t>(          )  </a:t>
            </a:r>
            <a:r>
              <a:rPr lang="en-US" altLang="zh-CN" sz="6000" dirty="0" err="1"/>
              <a:t>dūi</a:t>
            </a:r>
            <a:r>
              <a:rPr lang="en-US" altLang="zh-CN" sz="6000" dirty="0"/>
              <a:t> (          ) </a:t>
            </a:r>
          </a:p>
          <a:p>
            <a:pPr>
              <a:spcBef>
                <a:spcPct val="50000"/>
              </a:spcBef>
            </a:pPr>
            <a:r>
              <a:rPr lang="en-US" altLang="zh-CN" sz="6000" dirty="0" err="1"/>
              <a:t>meǐ</a:t>
            </a:r>
            <a:r>
              <a:rPr lang="en-US" altLang="zh-CN" sz="6000" dirty="0"/>
              <a:t>(          )   </a:t>
            </a:r>
            <a:r>
              <a:rPr lang="en-US" altLang="zh-CN" sz="6000" dirty="0" err="1"/>
              <a:t>qiū</a:t>
            </a:r>
            <a:r>
              <a:rPr lang="en-US" altLang="zh-CN" sz="6000" dirty="0"/>
              <a:t> (          )</a:t>
            </a:r>
          </a:p>
          <a:p>
            <a:pPr>
              <a:spcBef>
                <a:spcPct val="50000"/>
              </a:spcBef>
            </a:pPr>
            <a:endParaRPr lang="en-US" altLang="zh-CN" sz="6000" dirty="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572132" y="1608143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8000" b="1" dirty="0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500694" y="2903543"/>
            <a:ext cx="12049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8000" b="1" dirty="0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071670" y="4332303"/>
            <a:ext cx="12049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8000" b="1" dirty="0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133600" y="1484323"/>
            <a:ext cx="12049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8000" b="1" dirty="0">
                <a:solidFill>
                  <a:srgbClr val="FF0066"/>
                </a:solidFill>
              </a:rPr>
              <a:t>√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057400" y="2779723"/>
            <a:ext cx="12049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8000" b="1">
                <a:solidFill>
                  <a:srgbClr val="FF0066"/>
                </a:solidFill>
              </a:rPr>
              <a:t>√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000760" y="4260865"/>
            <a:ext cx="12858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0" b="1" dirty="0">
                <a:solidFill>
                  <a:srgbClr val="FF0066"/>
                </a:solidFill>
              </a:rPr>
              <a:t>√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6" grpId="0"/>
      <p:bldP spid="12297" grpId="0"/>
      <p:bldP spid="12298" grpId="0"/>
      <p:bldP spid="12299" grpId="0"/>
      <p:bldP spid="12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10"/>
          <p:cNvSpPr txBox="1">
            <a:spLocks noChangeArrowheads="1"/>
          </p:cNvSpPr>
          <p:nvPr/>
        </p:nvSpPr>
        <p:spPr bwMode="auto">
          <a:xfrm>
            <a:off x="2143108" y="726214"/>
            <a:ext cx="36433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b="1" dirty="0" err="1" smtClean="0">
                <a:solidFill>
                  <a:srgbClr val="0000FF"/>
                </a:solidFill>
                <a:latin typeface="+mn-ea"/>
              </a:rPr>
              <a:t>b</a:t>
            </a:r>
            <a:r>
              <a:rPr lang="en-US" altLang="zh-CN" sz="4000" dirty="0" err="1" smtClean="0">
                <a:solidFill>
                  <a:srgbClr val="0070C0"/>
                </a:solidFill>
              </a:rPr>
              <a:t>ɑ</a:t>
            </a:r>
            <a:r>
              <a:rPr lang="en-US" altLang="zh-CN" sz="4000" dirty="0" smtClean="0">
                <a:solidFill>
                  <a:srgbClr val="0070C0"/>
                </a:solidFill>
              </a:rPr>
              <a:t>  </a:t>
            </a:r>
            <a:r>
              <a:rPr lang="en-US" altLang="zh-CN" sz="4000" dirty="0" err="1" smtClean="0">
                <a:solidFill>
                  <a:srgbClr val="0070C0"/>
                </a:solidFill>
              </a:rPr>
              <a:t>luo</a:t>
            </a:r>
            <a:r>
              <a:rPr lang="en-US" altLang="zh-CN" sz="4000" dirty="0" smtClean="0">
                <a:solidFill>
                  <a:srgbClr val="0070C0"/>
                </a:solidFill>
              </a:rPr>
              <a:t>   </a:t>
            </a:r>
            <a:r>
              <a:rPr lang="en-US" altLang="zh-CN" sz="4000" dirty="0" err="1" smtClean="0">
                <a:solidFill>
                  <a:srgbClr val="0070C0"/>
                </a:solidFill>
              </a:rPr>
              <a:t>bo</a:t>
            </a:r>
            <a:endParaRPr lang="en-US" altLang="zh-CN" sz="4000" b="1" dirty="0" smtClean="0">
              <a:solidFill>
                <a:srgbClr val="0070C0"/>
              </a:solidFill>
              <a:latin typeface="+mn-ea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0000FF"/>
                </a:solidFill>
                <a:latin typeface="Calibri" pitchFamily="34" charset="0"/>
              </a:rPr>
              <a:t>拔   萝  卜</a:t>
            </a:r>
            <a:endParaRPr lang="en-US" altLang="zh-CN" sz="4000" b="1" dirty="0" smtClean="0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1025" name="Picture 1" descr="C:\Users\acer\AppData\Roaming\Tencent\Users\5940246\QQ\WinTemp\RichOle\VLIH@FN$ID389TEYG3I(MG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1714480" cy="1332305"/>
          </a:xfrm>
          <a:prstGeom prst="rect">
            <a:avLst/>
          </a:prstGeom>
          <a:noFill/>
        </p:spPr>
      </p:pic>
      <p:pic>
        <p:nvPicPr>
          <p:cNvPr id="8" name="Picture 2" descr="OOOPIC2_clr_20090402dc3a5129a25ddfb3"/>
          <p:cNvPicPr>
            <a:picLocks noChangeAspect="1" noChangeArrowheads="1"/>
          </p:cNvPicPr>
          <p:nvPr/>
        </p:nvPicPr>
        <p:blipFill>
          <a:blip r:embed="rId3" cstate="print"/>
          <a:srcRect t="1083" b="4945"/>
          <a:stretch>
            <a:fillRect/>
          </a:stretch>
        </p:blipFill>
        <p:spPr bwMode="auto">
          <a:xfrm>
            <a:off x="0" y="2428868"/>
            <a:ext cx="1705857" cy="171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071670" y="2571744"/>
            <a:ext cx="278608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itchFamily="34" charset="0"/>
              <a:buNone/>
            </a:pPr>
            <a:r>
              <a:rPr lang="zh-CN" altLang="zh-CN" sz="4000" b="1" dirty="0" smtClean="0">
                <a:solidFill>
                  <a:srgbClr val="0000FF"/>
                </a:solidFill>
                <a:latin typeface="Calibri" pitchFamily="34" charset="0"/>
              </a:rPr>
              <a:t>y</a:t>
            </a:r>
            <a:r>
              <a:rPr lang="en-US" altLang="zh-CN" sz="4000" b="1" dirty="0" smtClean="0">
                <a:solidFill>
                  <a:srgbClr val="0000FF"/>
                </a:solidFill>
                <a:latin typeface="Calibri" pitchFamily="34" charset="0"/>
              </a:rPr>
              <a:t>e</a:t>
            </a:r>
            <a:r>
              <a:rPr lang="zh-CN" altLang="zh-CN" sz="4000" b="1" dirty="0" smtClean="0">
                <a:solidFill>
                  <a:srgbClr val="0000FF"/>
                </a:solidFill>
                <a:latin typeface="Calibri" pitchFamily="34" charset="0"/>
              </a:rPr>
              <a:t>    </a:t>
            </a:r>
            <a:r>
              <a:rPr lang="en-US" altLang="zh-CN" sz="4000" b="1" dirty="0" err="1" smtClean="0">
                <a:solidFill>
                  <a:srgbClr val="0000FF"/>
                </a:solidFill>
                <a:latin typeface="Calibri" pitchFamily="34" charset="0"/>
              </a:rPr>
              <a:t>shu</a:t>
            </a:r>
            <a:endParaRPr lang="en-US" altLang="zh-CN" sz="40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Calibri" pitchFamily="34" charset="0"/>
              </a:rPr>
              <a:t>椰    树</a:t>
            </a:r>
            <a:endParaRPr lang="zh-CN" altLang="zh-CN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10" name="Picture 2" descr="LAM00037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5784" y="4581532"/>
            <a:ext cx="2786050" cy="191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43108" y="4714884"/>
            <a:ext cx="335758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pitchFamily="34" charset="0"/>
              <a:buNone/>
            </a:pPr>
            <a:r>
              <a:rPr lang="en-US" altLang="zh-CN" sz="4000" b="1" dirty="0" err="1" smtClean="0">
                <a:solidFill>
                  <a:srgbClr val="0000FF"/>
                </a:solidFill>
                <a:latin typeface="Calibri" pitchFamily="34" charset="0"/>
              </a:rPr>
              <a:t>t</a:t>
            </a:r>
            <a:r>
              <a:rPr lang="en-US" altLang="zh-CN" sz="4000" dirty="0" err="1" smtClean="0">
                <a:solidFill>
                  <a:srgbClr val="0070C0"/>
                </a:solidFill>
              </a:rPr>
              <a:t>ɑi</a:t>
            </a:r>
            <a:r>
              <a:rPr lang="zh-CN" altLang="zh-CN" sz="4000" b="1" dirty="0" smtClean="0">
                <a:solidFill>
                  <a:srgbClr val="0000FF"/>
                </a:solidFill>
                <a:latin typeface="Calibri" pitchFamily="34" charset="0"/>
              </a:rPr>
              <a:t>    </a:t>
            </a:r>
            <a:r>
              <a:rPr lang="en-US" altLang="zh-CN" sz="4000" b="1" dirty="0" err="1" smtClean="0">
                <a:solidFill>
                  <a:srgbClr val="0000FF"/>
                </a:solidFill>
                <a:latin typeface="Calibri" pitchFamily="34" charset="0"/>
              </a:rPr>
              <a:t>d</a:t>
            </a:r>
            <a:r>
              <a:rPr lang="en-US" altLang="zh-CN" sz="4000" dirty="0" err="1" smtClean="0">
                <a:solidFill>
                  <a:srgbClr val="1D08B8"/>
                </a:solidFill>
              </a:rPr>
              <a:t>e</a:t>
            </a:r>
            <a:r>
              <a:rPr lang="en-US" altLang="zh-CN" sz="4000" b="1" dirty="0" err="1" smtClean="0">
                <a:solidFill>
                  <a:srgbClr val="1D08B8"/>
                </a:solidFill>
                <a:latin typeface="Calibri" pitchFamily="34" charset="0"/>
              </a:rPr>
              <a:t>n</a:t>
            </a:r>
            <a:r>
              <a:rPr lang="en-US" altLang="zh-CN" sz="4000" b="1" dirty="0" err="1" smtClean="0">
                <a:solidFill>
                  <a:srgbClr val="0000FF"/>
                </a:solidFill>
                <a:latin typeface="Calibri" pitchFamily="34" charset="0"/>
              </a:rPr>
              <a:t>g</a:t>
            </a:r>
            <a:endParaRPr lang="en-US" altLang="zh-CN" sz="40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Calibri" pitchFamily="34" charset="0"/>
              </a:rPr>
              <a:t>台     灯</a:t>
            </a:r>
            <a:endParaRPr lang="zh-CN" altLang="zh-CN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1406" y="154710"/>
            <a:ext cx="89297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我会给拼音加声调。</a:t>
            </a:r>
            <a:endParaRPr lang="en-US" altLang="zh-CN" sz="32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     </a:t>
            </a:r>
            <a:endParaRPr lang="zh-CN" altLang="en-US" sz="3200" b="1" dirty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285984" y="2571744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ē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468676" y="2578238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ù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330654" y="4665330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+mn-ea"/>
              </a:rPr>
              <a:t>á</a:t>
            </a:r>
            <a:endParaRPr lang="zh-CN" altLang="en-US" sz="4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418076" y="47213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ē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416342" y="704890"/>
            <a:ext cx="4411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+mn-ea"/>
              </a:rPr>
              <a:t>á</a:t>
            </a:r>
            <a:endParaRPr lang="zh-CN" altLang="en-US" sz="4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286116" y="776898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ó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全屏显示(4:3)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acer</dc:creator>
  <cp:lastModifiedBy>acer</cp:lastModifiedBy>
  <cp:revision>1</cp:revision>
  <dcterms:created xsi:type="dcterms:W3CDTF">2018-10-31T11:39:13Z</dcterms:created>
  <dcterms:modified xsi:type="dcterms:W3CDTF">2018-10-31T11:40:52Z</dcterms:modified>
</cp:coreProperties>
</file>