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94" r:id="rId3"/>
    <p:sldId id="295" r:id="rId4"/>
    <p:sldId id="297" r:id="rId5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9933FF"/>
    <a:srgbClr val="0066FF"/>
    <a:srgbClr val="FF3300"/>
    <a:srgbClr val="000099"/>
    <a:srgbClr val="66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64"/>
    <p:restoredTop sz="94660"/>
  </p:normalViewPr>
  <p:slideViewPr>
    <p:cSldViewPr showGuides="1">
      <p:cViewPr varScale="1">
        <p:scale>
          <a:sx n="82" d="100"/>
          <a:sy n="82" d="100"/>
        </p:scale>
        <p:origin x="-9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21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TextBox 4"/>
          <p:cNvSpPr txBox="1"/>
          <p:nvPr/>
        </p:nvSpPr>
        <p:spPr>
          <a:xfrm>
            <a:off x="179705" y="1052830"/>
            <a:ext cx="8762365" cy="341503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 b="1" dirty="0">
                <a:solidFill>
                  <a:srgbClr val="0000FF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、小梅是个不幸的女孩，年仅</a:t>
            </a:r>
            <a:r>
              <a:rPr lang="en-US" altLang="zh-CN" sz="2400" b="1" dirty="0">
                <a:solidFill>
                  <a:srgbClr val="0000FF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6</a:t>
            </a:r>
            <a:r>
              <a:rPr lang="zh-CN" altLang="en-US" sz="2400" b="1" dirty="0">
                <a:solidFill>
                  <a:srgbClr val="0000FF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岁就患上了白血病。原来她有很多不好的习惯：爱喝饮料、爱吃烧烤等等。每个人都应该关注自己的身体。下列哪些建议对身体健康有帮助？（         ）</a:t>
            </a:r>
            <a:endParaRPr lang="en-US" altLang="zh-CN" sz="2400" b="1" dirty="0">
              <a:solidFill>
                <a:srgbClr val="0000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algn="l">
              <a:buNone/>
            </a:pPr>
            <a:r>
              <a:rPr lang="en-US" altLang="zh-CN" sz="2400" b="1" dirty="0">
                <a:solidFill>
                  <a:srgbClr val="0000FF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     </a:t>
            </a:r>
            <a:r>
              <a:rPr lang="zh-CN" altLang="en-US" sz="2400" b="1" dirty="0">
                <a:solidFill>
                  <a:srgbClr val="0000FF"/>
                </a:solidFill>
                <a:latin typeface="Calibri" panose="020F0502020204030204" pitchFamily="34" charset="0"/>
                <a:sym typeface="+mn-ea"/>
              </a:rPr>
              <a:t>①合理的饮食             ②有规律的作息和充足的睡眠</a:t>
            </a:r>
            <a:endParaRPr lang="zh-CN" altLang="en-US" sz="2400" b="1" dirty="0">
              <a:solidFill>
                <a:srgbClr val="0000FF"/>
              </a:solidFill>
              <a:latin typeface="Calibri" panose="020F0502020204030204" pitchFamily="34" charset="0"/>
              <a:sym typeface="+mn-ea"/>
            </a:endParaRPr>
          </a:p>
          <a:p>
            <a:pPr algn="l"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Calibri" panose="020F0502020204030204" pitchFamily="34" charset="0"/>
                <a:sym typeface="+mn-ea"/>
              </a:rPr>
              <a:t>     ③适量的运动              ④良好的卫生习惯</a:t>
            </a:r>
            <a:endParaRPr lang="zh-CN" altLang="en-US" sz="2400" b="1" dirty="0">
              <a:solidFill>
                <a:srgbClr val="0000FF"/>
              </a:solidFill>
              <a:latin typeface="Calibri" panose="020F0502020204030204" pitchFamily="34" charset="0"/>
              <a:sym typeface="+mn-ea"/>
            </a:endParaRPr>
          </a:p>
          <a:p>
            <a:pPr algn="l"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Calibri" panose="020F0502020204030204" pitchFamily="34" charset="0"/>
                <a:sym typeface="+mn-ea"/>
              </a:rPr>
              <a:t>      A、①②④          B、 ①③       C、 ①②③④         D、①④ </a:t>
            </a:r>
            <a:endParaRPr lang="en-US" altLang="zh-CN" sz="2400" b="1" dirty="0">
              <a:solidFill>
                <a:srgbClr val="0000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endParaRPr lang="en-US" altLang="zh-CN" sz="2400" b="1" dirty="0">
              <a:solidFill>
                <a:srgbClr val="0000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endParaRPr lang="en-US" altLang="zh-CN" sz="2400" b="1" dirty="0">
              <a:solidFill>
                <a:srgbClr val="0000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endParaRPr lang="zh-CN" altLang="en-US" sz="2400" b="1" dirty="0">
              <a:solidFill>
                <a:srgbClr val="000099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3074" name="TextBox 6"/>
          <p:cNvSpPr txBox="1"/>
          <p:nvPr/>
        </p:nvSpPr>
        <p:spPr>
          <a:xfrm>
            <a:off x="250825" y="0"/>
            <a:ext cx="3384550" cy="7620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4400" b="1" dirty="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课堂巩固</a:t>
            </a:r>
            <a:endParaRPr lang="zh-CN" altLang="en-US" sz="4400" b="1" dirty="0">
              <a:solidFill>
                <a:srgbClr val="FF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755805" y="1678844"/>
            <a:ext cx="56391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</a:t>
            </a:r>
            <a:endParaRPr kumimoji="0" lang="zh-CN" altLang="en-US" sz="36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541160" y="3985257"/>
            <a:ext cx="465191" cy="646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</a:t>
            </a:r>
            <a:endParaRPr kumimoji="0" lang="zh-CN" altLang="en-US" sz="36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28600" y="3713480"/>
            <a:ext cx="851789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Calibri" panose="020F0502020204030204" pitchFamily="34" charset="0"/>
                <a:sym typeface="+mn-ea"/>
              </a:rPr>
              <a:t>2、在生活中，我们会面对一些客观存在的、非人力可抗拒的自然灾害，或一些人为灾难。这就需要我们（         ）</a:t>
            </a:r>
            <a:endParaRPr lang="zh-CN" altLang="en-US" sz="2400" b="1" dirty="0">
              <a:solidFill>
                <a:srgbClr val="0000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algn="l"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Calibri" panose="020F0502020204030204" pitchFamily="34" charset="0"/>
                <a:sym typeface="+mn-ea"/>
              </a:rPr>
              <a:t>     ①增强安全意识                ②增强自我保护意识     </a:t>
            </a:r>
            <a:endParaRPr lang="zh-CN" altLang="en-US" sz="2400" b="1" dirty="0">
              <a:solidFill>
                <a:srgbClr val="0000FF"/>
              </a:solidFill>
              <a:latin typeface="Calibri" panose="020F0502020204030204" pitchFamily="34" charset="0"/>
              <a:sym typeface="+mn-ea"/>
            </a:endParaRPr>
          </a:p>
          <a:p>
            <a:pPr algn="l"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Calibri" panose="020F0502020204030204" pitchFamily="34" charset="0"/>
                <a:sym typeface="+mn-ea"/>
              </a:rPr>
              <a:t>     ③提高安全防范能力       ④掌握一些基本的自救自护的方法</a:t>
            </a:r>
            <a:endParaRPr lang="zh-CN" altLang="en-US" sz="2400" b="1" dirty="0">
              <a:solidFill>
                <a:srgbClr val="0000FF"/>
              </a:solidFill>
              <a:latin typeface="Calibri" panose="020F0502020204030204" pitchFamily="34" charset="0"/>
              <a:sym typeface="+mn-ea"/>
            </a:endParaRPr>
          </a:p>
          <a:p>
            <a:pPr algn="l"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Calibri" panose="020F0502020204030204" pitchFamily="34" charset="0"/>
                <a:sym typeface="+mn-ea"/>
              </a:rPr>
              <a:t>      A、①②③④       B、 ①②③      C、 ①③④         D、①②④ </a:t>
            </a:r>
            <a:endParaRPr lang="zh-CN" altLang="en-US" sz="2400" b="1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8" grpId="0"/>
      <p:bldP spid="3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56845" y="325120"/>
            <a:ext cx="8909050" cy="341503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 b="1" dirty="0">
                <a:solidFill>
                  <a:srgbClr val="0000FF"/>
                </a:solidFill>
                <a:latin typeface="Calibri" panose="020F0502020204030204" pitchFamily="34" charset="0"/>
                <a:sym typeface="+mn-ea"/>
              </a:rPr>
              <a:t>3</a:t>
            </a:r>
            <a:r>
              <a:rPr lang="zh-CN" altLang="en-US" sz="2400" b="1" dirty="0">
                <a:solidFill>
                  <a:srgbClr val="0000FF"/>
                </a:solidFill>
                <a:latin typeface="Calibri" panose="020F0502020204030204" pitchFamily="34" charset="0"/>
                <a:sym typeface="+mn-ea"/>
              </a:rPr>
              <a:t>、</a:t>
            </a:r>
            <a:r>
              <a:rPr lang="zh-CN" altLang="en-US" sz="2400" b="1" dirty="0">
                <a:solidFill>
                  <a:srgbClr val="0000FF"/>
                </a:solidFill>
                <a:latin typeface="Calibri" panose="020F0502020204030204" pitchFamily="34" charset="0"/>
                <a:sym typeface="+mn-ea"/>
              </a:rPr>
              <a:t>中学生也要掌握一些有效的自救自护知识。下列做法正确的有（      ）</a:t>
            </a:r>
            <a:endParaRPr lang="zh-CN" altLang="en-US" sz="2400" b="1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algn="l"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Calibri" panose="020F0502020204030204" pitchFamily="34" charset="0"/>
                <a:sym typeface="+mn-ea"/>
              </a:rPr>
              <a:t>①遭遇雷雨天气时，站在大树下躲雨</a:t>
            </a:r>
            <a:endParaRPr lang="zh-CN" altLang="en-US" sz="2400" b="1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algn="l"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Calibri" panose="020F0502020204030204" pitchFamily="34" charset="0"/>
                <a:sym typeface="+mn-ea"/>
              </a:rPr>
              <a:t>②去电影院或商场时，留心观察安全出口、消防通道的位置</a:t>
            </a:r>
            <a:endParaRPr lang="zh-CN" altLang="en-US" sz="2400" b="1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algn="l"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Calibri" panose="020F0502020204030204" pitchFamily="34" charset="0"/>
                <a:sym typeface="+mn-ea"/>
              </a:rPr>
              <a:t>③当火灾发生时，可以通过跳楼等方式赶快逃离火场</a:t>
            </a:r>
            <a:endParaRPr lang="zh-CN" altLang="en-US" sz="2400" b="1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algn="l"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Calibri" panose="020F0502020204030204" pitchFamily="34" charset="0"/>
                <a:sym typeface="+mn-ea"/>
              </a:rPr>
              <a:t>④遇到大雨或洪灾时，远离堰塘、河流等地点</a:t>
            </a:r>
            <a:endParaRPr lang="zh-CN" altLang="en-US" sz="2400" b="1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algn="l"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Calibri" panose="020F0502020204030204" pitchFamily="34" charset="0"/>
                <a:sym typeface="+mn-ea"/>
              </a:rPr>
              <a:t>A、①③           B、②④          C、①④          D、②③</a:t>
            </a:r>
            <a:endParaRPr lang="zh-CN" altLang="en-US" sz="2400" b="1" dirty="0">
              <a:solidFill>
                <a:srgbClr val="0000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algn="l">
              <a:buNone/>
            </a:pPr>
            <a:endParaRPr lang="zh-CN" altLang="en-US" sz="2400" b="1" dirty="0">
              <a:solidFill>
                <a:srgbClr val="0000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algn="l">
              <a:buNone/>
            </a:pPr>
            <a:endParaRPr lang="zh-CN" altLang="en-US" sz="2400" b="1" dirty="0">
              <a:solidFill>
                <a:srgbClr val="0000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96610" y="538384"/>
            <a:ext cx="56391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</a:t>
            </a:r>
            <a:endParaRPr kumimoji="0" lang="zh-CN" altLang="en-US" sz="36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94945" y="3175635"/>
            <a:ext cx="8468995" cy="2768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lnSpc>
                <a:spcPct val="100000"/>
              </a:lnSpc>
              <a:buNone/>
            </a:pPr>
            <a:r>
              <a:rPr lang="en-US" altLang="zh-CN" sz="2400" b="1" dirty="0">
                <a:solidFill>
                  <a:srgbClr val="0000FF"/>
                </a:solidFill>
                <a:latin typeface="Calibri" panose="020F0502020204030204" pitchFamily="34" charset="0"/>
                <a:sym typeface="+mn-ea"/>
              </a:rPr>
              <a:t>4</a:t>
            </a:r>
            <a:r>
              <a:rPr lang="zh-CN" altLang="en-US" sz="2400" b="1" dirty="0">
                <a:solidFill>
                  <a:srgbClr val="0000FF"/>
                </a:solidFill>
                <a:latin typeface="Calibri" panose="020F0502020204030204" pitchFamily="34" charset="0"/>
                <a:sym typeface="+mn-ea"/>
              </a:rPr>
              <a:t>、</a:t>
            </a:r>
            <a:r>
              <a:rPr lang="zh-CN" altLang="en-US" sz="2400" b="1" dirty="0">
                <a:solidFill>
                  <a:srgbClr val="0000FF"/>
                </a:solidFill>
                <a:latin typeface="Calibri" panose="020F0502020204030204" pitchFamily="34" charset="0"/>
                <a:sym typeface="+mn-ea"/>
              </a:rPr>
              <a:t>在爱护身体方面，你有哪些值得肯定的地方？</a:t>
            </a:r>
            <a:endParaRPr lang="zh-CN" altLang="en-US" sz="2400" b="1" dirty="0">
              <a:solidFill>
                <a:srgbClr val="0000FF"/>
              </a:solidFill>
              <a:latin typeface="Calibri" panose="020F0502020204030204" pitchFamily="34" charset="0"/>
              <a:sym typeface="+mn-ea"/>
            </a:endParaRPr>
          </a:p>
          <a:p>
            <a:pPr algn="l">
              <a:lnSpc>
                <a:spcPct val="100000"/>
              </a:lnSpc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Calibri" panose="020F0502020204030204" pitchFamily="34" charset="0"/>
                <a:sym typeface="+mn-ea"/>
              </a:rPr>
              <a:t>还有哪些地方需要调整和改进？</a:t>
            </a:r>
            <a:endParaRPr lang="zh-CN" altLang="en-US" sz="2400" b="1" dirty="0">
              <a:solidFill>
                <a:srgbClr val="0000FF"/>
              </a:solidFill>
              <a:latin typeface="Calibri" panose="020F0502020204030204" pitchFamily="34" charset="0"/>
              <a:sym typeface="+mn-ea"/>
            </a:endParaRPr>
          </a:p>
          <a:p>
            <a:pPr algn="l">
              <a:lnSpc>
                <a:spcPct val="100000"/>
              </a:lnSpc>
              <a:buNone/>
            </a:pPr>
            <a:endParaRPr lang="zh-CN" altLang="en-US" sz="2400" b="1" dirty="0">
              <a:solidFill>
                <a:srgbClr val="0000FF"/>
              </a:solidFill>
              <a:latin typeface="Calibri" panose="020F0502020204030204" pitchFamily="34" charset="0"/>
              <a:sym typeface="+mn-ea"/>
            </a:endParaRPr>
          </a:p>
          <a:p>
            <a:pPr algn="l">
              <a:lnSpc>
                <a:spcPct val="100000"/>
              </a:lnSpc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Calibri" panose="020F0502020204030204" pitchFamily="34" charset="0"/>
                <a:sym typeface="+mn-ea"/>
              </a:rPr>
              <a:t>我值得肯定的地方有：按时作息、按时睡觉。</a:t>
            </a:r>
            <a:endParaRPr lang="zh-CN" altLang="en-US" sz="2400" b="1" dirty="0">
              <a:solidFill>
                <a:srgbClr val="0000FF"/>
              </a:solidFill>
              <a:latin typeface="Calibri" panose="020F0502020204030204" pitchFamily="34" charset="0"/>
              <a:sym typeface="+mn-ea"/>
            </a:endParaRPr>
          </a:p>
          <a:p>
            <a:pPr algn="l">
              <a:lnSpc>
                <a:spcPct val="100000"/>
              </a:lnSpc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Calibri" panose="020F0502020204030204" pitchFamily="34" charset="0"/>
                <a:sym typeface="+mn-ea"/>
              </a:rPr>
              <a:t>需要调整和改进的是：三餐要定时、不过量。</a:t>
            </a:r>
            <a:endParaRPr lang="en-US" altLang="zh-CN" b="1" dirty="0">
              <a:solidFill>
                <a:srgbClr val="0000F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457200" eaLnBrk="0" hangingPunct="0">
              <a:lnSpc>
                <a:spcPct val="150000"/>
              </a:lnSpc>
            </a:pPr>
            <a:endParaRPr lang="zh-CN" altLang="en-US" b="1" dirty="0">
              <a:solidFill>
                <a:srgbClr val="0000F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457200">
              <a:lnSpc>
                <a:spcPct val="150000"/>
              </a:lnSpc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233680" y="461645"/>
            <a:ext cx="858647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solidFill>
                  <a:srgbClr val="0000FF"/>
                </a:solidFill>
                <a:latin typeface="+mn-ea"/>
                <a:ea typeface="+mn-ea"/>
                <a:cs typeface="+mn-ea"/>
              </a:rPr>
              <a:t>5</a:t>
            </a:r>
            <a:r>
              <a:rPr lang="zh-CN" altLang="en-US" sz="2400" b="1">
                <a:solidFill>
                  <a:srgbClr val="0000FF"/>
                </a:solidFill>
                <a:latin typeface="+mn-ea"/>
                <a:ea typeface="+mn-ea"/>
                <a:cs typeface="+mn-ea"/>
              </a:rPr>
              <a:t>、材料一、据有关部门调查：我国每年有近两万名 </a:t>
            </a:r>
            <a:r>
              <a:rPr lang="en-US" altLang="zh-CN" sz="2400" b="1">
                <a:solidFill>
                  <a:srgbClr val="0000FF"/>
                </a:solidFill>
                <a:latin typeface="+mn-ea"/>
                <a:ea typeface="+mn-ea"/>
                <a:cs typeface="+mn-ea"/>
              </a:rPr>
              <a:t>14</a:t>
            </a:r>
            <a:r>
              <a:rPr lang="zh-CN" altLang="en-US" sz="2400" b="1">
                <a:solidFill>
                  <a:srgbClr val="0000FF"/>
                </a:solidFill>
                <a:latin typeface="+mn-ea"/>
                <a:ea typeface="+mn-ea"/>
                <a:cs typeface="+mn-ea"/>
              </a:rPr>
              <a:t>岁以下的少年儿童费正常死亡，</a:t>
            </a:r>
            <a:r>
              <a:rPr lang="en-US" altLang="zh-CN" sz="2400" b="1">
                <a:solidFill>
                  <a:srgbClr val="0000FF"/>
                </a:solidFill>
                <a:latin typeface="+mn-ea"/>
                <a:ea typeface="+mn-ea"/>
                <a:cs typeface="+mn-ea"/>
              </a:rPr>
              <a:t>40</a:t>
            </a:r>
            <a:r>
              <a:rPr lang="zh-CN" altLang="en-US" sz="2400" b="1">
                <a:solidFill>
                  <a:srgbClr val="0000FF"/>
                </a:solidFill>
                <a:latin typeface="+mn-ea"/>
                <a:ea typeface="+mn-ea"/>
                <a:cs typeface="+mn-ea"/>
              </a:rPr>
              <a:t>万</a:t>
            </a:r>
            <a:r>
              <a:rPr lang="en-US" altLang="zh-CN" sz="2400" b="1">
                <a:solidFill>
                  <a:srgbClr val="0000FF"/>
                </a:solidFill>
                <a:latin typeface="+mn-ea"/>
                <a:ea typeface="+mn-ea"/>
                <a:cs typeface="+mn-ea"/>
              </a:rPr>
              <a:t>-50</a:t>
            </a:r>
            <a:r>
              <a:rPr lang="zh-CN" altLang="zh-CN" sz="2400" b="1">
                <a:solidFill>
                  <a:srgbClr val="0000FF"/>
                </a:solidFill>
                <a:latin typeface="+mn-ea"/>
                <a:ea typeface="+mn-ea"/>
                <a:cs typeface="+mn-ea"/>
              </a:rPr>
              <a:t>万少年儿童受到车祸、中毒、溺水、触电等意外伤害。</a:t>
            </a:r>
            <a:endParaRPr lang="zh-CN" altLang="zh-CN" sz="2400" b="1">
              <a:solidFill>
                <a:srgbClr val="0000FF"/>
              </a:solidFill>
              <a:latin typeface="+mn-ea"/>
              <a:ea typeface="+mn-ea"/>
              <a:cs typeface="+mn-ea"/>
            </a:endParaRPr>
          </a:p>
          <a:p>
            <a:r>
              <a:rPr lang="zh-CN" altLang="zh-CN" sz="2400" b="1">
                <a:solidFill>
                  <a:srgbClr val="0000FF"/>
                </a:solidFill>
                <a:latin typeface="+mn-ea"/>
                <a:ea typeface="+mn-ea"/>
                <a:cs typeface="+mn-ea"/>
              </a:rPr>
              <a:t>   材料二：在英国消防警铃和消防通道旁都贴着这样的警告：如果发生火灾，请迅速离开这栋建筑，离开之后不要试图回到这栋建筑，不要试图救火或叫别人和你一起试图救火。</a:t>
            </a:r>
            <a:endParaRPr lang="zh-CN" altLang="zh-CN" sz="2400" b="1">
              <a:solidFill>
                <a:srgbClr val="0000FF"/>
              </a:solidFill>
              <a:latin typeface="+mn-ea"/>
              <a:ea typeface="+mn-ea"/>
              <a:cs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60985" y="2768600"/>
            <a:ext cx="77425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 sz="2400" b="1">
                <a:solidFill>
                  <a:srgbClr val="FF0000"/>
                </a:solidFill>
                <a:latin typeface="+mn-ea"/>
                <a:ea typeface="+mn-ea"/>
                <a:cs typeface="+mn-ea"/>
              </a:rPr>
              <a:t>（1）材料一说明了什么问题？</a:t>
            </a:r>
            <a:endParaRPr lang="zh-CN" altLang="zh-CN" sz="2400" b="1">
              <a:solidFill>
                <a:srgbClr val="FF0000"/>
              </a:solidFill>
              <a:latin typeface="+mn-ea"/>
              <a:ea typeface="+mn-ea"/>
              <a:cs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61925" y="3212465"/>
            <a:ext cx="878840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 sz="2400" b="1">
                <a:solidFill>
                  <a:srgbClr val="0000FF"/>
                </a:solidFill>
                <a:latin typeface="+mn-ea"/>
                <a:ea typeface="+mn-ea"/>
                <a:cs typeface="+mn-ea"/>
              </a:rPr>
              <a:t>生活中还存在诸多的不安全因素，它们会对我们的生命健康安全造成威胁。</a:t>
            </a:r>
            <a:endParaRPr lang="zh-CN" altLang="zh-CN" sz="2400" b="1">
              <a:solidFill>
                <a:srgbClr val="0000FF"/>
              </a:solidFill>
              <a:latin typeface="+mn-ea"/>
              <a:ea typeface="+mn-ea"/>
              <a:cs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60985" y="4042410"/>
            <a:ext cx="79419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zh-CN" sz="2400" b="1">
                <a:solidFill>
                  <a:srgbClr val="FF0000"/>
                </a:solidFill>
                <a:latin typeface="+mn-ea"/>
                <a:ea typeface="+mn-ea"/>
                <a:cs typeface="+mn-ea"/>
              </a:rPr>
              <a:t>（2）材料二提醒我们在面对突发险情时首先要考虑什么？</a:t>
            </a:r>
            <a:endParaRPr lang="zh-CN" altLang="zh-CN" sz="2400" b="1">
              <a:solidFill>
                <a:srgbClr val="FF0000"/>
              </a:solidFill>
              <a:latin typeface="+mn-ea"/>
              <a:ea typeface="+mn-ea"/>
              <a:cs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11505" y="4575810"/>
            <a:ext cx="56286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 sz="2400" b="1">
                <a:solidFill>
                  <a:srgbClr val="0000FF"/>
                </a:solidFill>
                <a:latin typeface="+mn-ea"/>
                <a:ea typeface="+mn-ea"/>
                <a:cs typeface="+mn-ea"/>
              </a:rPr>
              <a:t>保护好自己。</a:t>
            </a:r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233680" y="5036185"/>
            <a:ext cx="64973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 sz="2400" b="1">
                <a:solidFill>
                  <a:srgbClr val="FF0000"/>
                </a:solidFill>
                <a:latin typeface="+mn-ea"/>
                <a:ea typeface="+mn-ea"/>
                <a:cs typeface="+mn-ea"/>
              </a:rPr>
              <a:t>（3）你在面对险情和危害时，会如何对待</a:t>
            </a:r>
            <a:r>
              <a:rPr lang="zh-CN" altLang="en-US">
                <a:solidFill>
                  <a:srgbClr val="FF0000"/>
                </a:solidFill>
              </a:rPr>
              <a:t>？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09575" y="5531485"/>
            <a:ext cx="823277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 sz="2400" b="1">
                <a:solidFill>
                  <a:srgbClr val="0000FF"/>
                </a:solidFill>
                <a:latin typeface="+mn-ea"/>
                <a:ea typeface="+mn-ea"/>
                <a:cs typeface="+mn-ea"/>
              </a:rPr>
              <a:t>对险情要保持高度的警惕，要有紧急避险的意识。冷静判断、镇静应对，选择有效的逃生办法、尽量减少伤害。</a:t>
            </a:r>
            <a:endParaRPr lang="zh-CN" altLang="zh-CN" sz="2400" b="1">
              <a:solidFill>
                <a:srgbClr val="0000FF"/>
              </a:solidFill>
              <a:latin typeface="+mn-ea"/>
              <a:ea typeface="+mn-ea"/>
              <a:cs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949</Words>
  <Application>WPS 演示</Application>
  <PresentationFormat>在屏幕上显示</PresentationFormat>
  <Paragraphs>53</Paragraphs>
  <Slides>3</Slides>
  <Notes>0</Notes>
  <HiddenSlides>0</HiddenSlides>
  <MMClips>3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Arial</vt:lpstr>
      <vt:lpstr>宋体</vt:lpstr>
      <vt:lpstr>Wingdings</vt:lpstr>
      <vt:lpstr>Calibri</vt:lpstr>
      <vt:lpstr>微软雅黑</vt:lpstr>
      <vt:lpstr>Arial Unicode MS</vt:lpstr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</cp:lastModifiedBy>
  <cp:revision>83</cp:revision>
  <dcterms:created xsi:type="dcterms:W3CDTF">2016-09-16T09:52:00Z</dcterms:created>
  <dcterms:modified xsi:type="dcterms:W3CDTF">2018-10-30T01:30:04Z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2052-10.1.0.7401</vt:lpwstr>
  </property>
</Properties>
</file>