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431" r:id="rId2"/>
    <p:sldId id="432" r:id="rId3"/>
    <p:sldId id="434" r:id="rId4"/>
    <p:sldId id="453" r:id="rId5"/>
    <p:sldId id="436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C4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42" y="-120"/>
      </p:cViewPr>
      <p:guideLst>
        <p:guide orient="horz" pos="214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  <a:t>‹#›</a:t>
            </a:fld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04748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/>
          <a:p>
            <a:pPr algn="r"/>
            <a:fld id="{9A0DB2DC-4C9A-4742-B13C-FB6460FD3503}" type="slidenum">
              <a:rPr lang="zh-CN" altLang="en-US" dirty="0">
                <a:latin typeface="Calibri" pitchFamily="34" charset="0"/>
              </a:rPr>
              <a:t>‹#›</a:t>
            </a:fld>
            <a:endParaRPr lang="zh-CN" alt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>
            <a:lvl1pPr marL="571500" indent="-571500" algn="l">
              <a:buFont typeface="Wingdings" panose="05000000000000000000" pitchFamily="2" charset="2"/>
              <a:buChar char="n"/>
              <a:defRPr sz="3600" b="1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268760"/>
            <a:ext cx="7344816" cy="4857403"/>
          </a:xfrm>
        </p:spPr>
        <p:txBody>
          <a:bodyPr/>
          <a:lstStyle>
            <a:lvl1pPr marL="0" indent="0"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b="1">
                <a:latin typeface="华文新魏" pitchFamily="2" charset="-122"/>
                <a:ea typeface="华文新魏" pitchFamily="2" charset="-122"/>
              </a:defRPr>
            </a:lvl2pPr>
            <a:lvl3pPr marL="914400" indent="0">
              <a:buNone/>
              <a:defRPr b="1">
                <a:latin typeface="楷体" pitchFamily="49" charset="-122"/>
                <a:ea typeface="楷体" pitchFamily="49" charset="-122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>
            <a:lvl1pPr marL="571500" indent="-571500" algn="l" defTabSz="914400" rtl="0" eaLnBrk="1" latinLnBrk="0" hangingPunct="1">
              <a:spcBef>
                <a:spcPct val="0"/>
              </a:spcBef>
              <a:buFont typeface="Wingdings" panose="05000000000000000000" pitchFamily="2" charset="2"/>
              <a:buChar char="n"/>
              <a:defRPr lang="zh-CN" altLang="en-US" sz="3600" b="1" kern="1200" dirty="0">
                <a:solidFill>
                  <a:srgbClr val="FF99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I:\课件背景\课件背景\201203070812158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970" y="22515"/>
            <a:ext cx="925353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TextBox 3"/>
          <p:cNvSpPr txBox="1"/>
          <p:nvPr/>
        </p:nvSpPr>
        <p:spPr>
          <a:xfrm>
            <a:off x="1915608" y="2046715"/>
            <a:ext cx="803425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口算</a:t>
            </a:r>
          </a:p>
        </p:txBody>
      </p:sp>
      <p:sp>
        <p:nvSpPr>
          <p:cNvPr id="5127" name="TextBox 4"/>
          <p:cNvSpPr txBox="1"/>
          <p:nvPr/>
        </p:nvSpPr>
        <p:spPr>
          <a:xfrm>
            <a:off x="1915608" y="2924944"/>
            <a:ext cx="1555115" cy="1938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b="1" dirty="0">
                <a:latin typeface="Arial" panose="020B0604020202020204" pitchFamily="34" charset="0"/>
              </a:rPr>
              <a:t>6×5=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4000" b="1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b="1" dirty="0">
                <a:latin typeface="Arial" panose="020B0604020202020204" pitchFamily="34" charset="0"/>
              </a:rPr>
              <a:t>7×5=</a:t>
            </a:r>
            <a:endParaRPr lang="zh-CN" altLang="en-US" sz="4000" b="1" dirty="0">
              <a:latin typeface="Arial" panose="020B0604020202020204" pitchFamily="34" charset="0"/>
            </a:endParaRPr>
          </a:p>
        </p:txBody>
      </p:sp>
      <p:sp>
        <p:nvSpPr>
          <p:cNvPr id="5128" name="TextBox 5"/>
          <p:cNvSpPr txBox="1"/>
          <p:nvPr/>
        </p:nvSpPr>
        <p:spPr>
          <a:xfrm>
            <a:off x="4684849" y="2924944"/>
            <a:ext cx="1555115" cy="19380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b="1" dirty="0">
                <a:latin typeface="Arial" panose="020B0604020202020204" pitchFamily="34" charset="0"/>
              </a:rPr>
              <a:t>5×9=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4000" b="1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4000" b="1" dirty="0">
                <a:latin typeface="Arial" panose="020B0604020202020204" pitchFamily="34" charset="0"/>
              </a:rPr>
              <a:t>8×5=</a:t>
            </a:r>
          </a:p>
        </p:txBody>
      </p:sp>
      <p:sp>
        <p:nvSpPr>
          <p:cNvPr id="10" name="矩形 9"/>
          <p:cNvSpPr/>
          <p:nvPr/>
        </p:nvSpPr>
        <p:spPr>
          <a:xfrm>
            <a:off x="449262" y="703143"/>
            <a:ext cx="339725" cy="327025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云形标注 1"/>
          <p:cNvSpPr/>
          <p:nvPr/>
        </p:nvSpPr>
        <p:spPr>
          <a:xfrm rot="11940000">
            <a:off x="4339590" y="589280"/>
            <a:ext cx="2923540" cy="1009015"/>
          </a:xfrm>
          <a:prstGeom prst="cloud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 rot="1500000">
            <a:off x="4485640" y="962025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各用那句口诀算？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8987" y="576020"/>
            <a:ext cx="2501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挑战第一关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10" grpId="0" animBg="1"/>
      <p:bldP spid="2" grpId="0" animBg="1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I:\课件背景\课件背景\201203070812158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Box 2"/>
          <p:cNvSpPr txBox="1"/>
          <p:nvPr/>
        </p:nvSpPr>
        <p:spPr>
          <a:xfrm>
            <a:off x="958850" y="692150"/>
            <a:ext cx="270986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看口诀，写算式</a:t>
            </a:r>
          </a:p>
        </p:txBody>
      </p:sp>
      <p:sp>
        <p:nvSpPr>
          <p:cNvPr id="6148" name="TextBox 6"/>
          <p:cNvSpPr txBox="1"/>
          <p:nvPr/>
        </p:nvSpPr>
        <p:spPr>
          <a:xfrm>
            <a:off x="1440815" y="2565400"/>
            <a:ext cx="2019300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latin typeface="Arial" panose="020B0604020202020204" pitchFamily="34" charset="0"/>
              </a:rPr>
              <a:t>五六三十</a:t>
            </a:r>
          </a:p>
        </p:txBody>
      </p:sp>
      <p:sp>
        <p:nvSpPr>
          <p:cNvPr id="6149" name="TextBox 7"/>
          <p:cNvSpPr txBox="1"/>
          <p:nvPr/>
        </p:nvSpPr>
        <p:spPr>
          <a:xfrm>
            <a:off x="5292725" y="2565400"/>
            <a:ext cx="2478405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latin typeface="Arial" panose="020B0604020202020204" pitchFamily="34" charset="0"/>
              </a:rPr>
              <a:t>五九四十五</a:t>
            </a:r>
          </a:p>
        </p:txBody>
      </p:sp>
      <p:sp>
        <p:nvSpPr>
          <p:cNvPr id="9" name="矩形 8"/>
          <p:cNvSpPr/>
          <p:nvPr/>
        </p:nvSpPr>
        <p:spPr>
          <a:xfrm>
            <a:off x="683568" y="790575"/>
            <a:ext cx="275282" cy="327025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298575" y="4076700"/>
            <a:ext cx="2520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298575" y="5013325"/>
            <a:ext cx="2520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518150" y="5029200"/>
            <a:ext cx="2520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435600" y="4005263"/>
            <a:ext cx="2520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298575" y="5445125"/>
            <a:ext cx="6657975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是不是所有的乘法口诀都可以写出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个乘法算式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?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I:\课件背景\课件背景\201203070812158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5887" y="-100012"/>
            <a:ext cx="93456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AutoShape 1" descr="C:\Program Files\Tencent\QQ\Users\972133260\Image\C2C\TMQPNX$)Q_N0K`QVS8W9F.png"/>
          <p:cNvSpPr>
            <a:spLocks noChangeAspect="1"/>
          </p:cNvSpPr>
          <p:nvPr/>
        </p:nvSpPr>
        <p:spPr>
          <a:xfrm>
            <a:off x="0" y="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8196" name="AutoShape 2" descr="C:\Program Files\Tencent\QQ\Users\972133260\Image\C2C\TMQPNX$)Q_N0K`QVS8W9F.png"/>
          <p:cNvSpPr>
            <a:spLocks noChangeAspect="1"/>
          </p:cNvSpPr>
          <p:nvPr/>
        </p:nvSpPr>
        <p:spPr>
          <a:xfrm>
            <a:off x="152400" y="152400"/>
            <a:ext cx="304800" cy="30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3568" y="790575"/>
            <a:ext cx="275282" cy="327025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9" name="TextBox 4"/>
          <p:cNvSpPr txBox="1"/>
          <p:nvPr/>
        </p:nvSpPr>
        <p:spPr>
          <a:xfrm>
            <a:off x="1029421" y="666750"/>
            <a:ext cx="1420812" cy="5857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我会算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6640" y="2101215"/>
            <a:ext cx="700024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/>
              <a:t>                           </a:t>
            </a:r>
          </a:p>
          <a:p>
            <a:r>
              <a:rPr lang="en-US" altLang="zh-CN" sz="3200" b="1"/>
              <a:t>5</a:t>
            </a:r>
            <a:r>
              <a:rPr lang="zh-CN" altLang="en-US" sz="3200" b="1"/>
              <a:t>×</a:t>
            </a:r>
            <a:r>
              <a:rPr lang="en-US" altLang="zh-CN" sz="3200" b="1"/>
              <a:t>4=                               5</a:t>
            </a:r>
            <a:r>
              <a:rPr lang="zh-CN" altLang="en-US" sz="3200" b="1"/>
              <a:t>×</a:t>
            </a:r>
            <a:r>
              <a:rPr lang="en-US" altLang="zh-CN" sz="3200" b="1"/>
              <a:t>7=</a:t>
            </a:r>
          </a:p>
          <a:p>
            <a:r>
              <a:rPr lang="en-US" altLang="zh-CN" sz="3200" b="1"/>
              <a:t>4</a:t>
            </a:r>
            <a:r>
              <a:rPr lang="zh-CN" altLang="en-US" sz="3200" b="1"/>
              <a:t>×</a:t>
            </a:r>
            <a:r>
              <a:rPr lang="en-US" altLang="zh-CN" sz="3200" b="1"/>
              <a:t>5=                               7</a:t>
            </a:r>
            <a:r>
              <a:rPr lang="zh-CN" altLang="en-US" sz="3200" b="1"/>
              <a:t>×</a:t>
            </a:r>
            <a:r>
              <a:rPr lang="en-US" altLang="zh-CN" sz="3200" b="1"/>
              <a:t>5=</a:t>
            </a:r>
          </a:p>
          <a:p>
            <a:r>
              <a:rPr lang="en-US" altLang="zh-CN" sz="3200" b="1">
                <a:sym typeface="+mn-ea"/>
              </a:rPr>
              <a:t>5</a:t>
            </a:r>
            <a:r>
              <a:rPr lang="zh-CN" altLang="en-US" sz="3200" b="1">
                <a:sym typeface="+mn-ea"/>
              </a:rPr>
              <a:t>×</a:t>
            </a:r>
            <a:r>
              <a:rPr lang="en-US" altLang="zh-CN" sz="3200" b="1">
                <a:sym typeface="+mn-ea"/>
              </a:rPr>
              <a:t>3+5=                           5</a:t>
            </a:r>
            <a:r>
              <a:rPr lang="zh-CN" altLang="en-US" sz="3200" b="1">
                <a:sym typeface="+mn-ea"/>
              </a:rPr>
              <a:t>×</a:t>
            </a:r>
            <a:r>
              <a:rPr lang="en-US" altLang="zh-CN" sz="3200" b="1">
                <a:sym typeface="+mn-ea"/>
              </a:rPr>
              <a:t>6+5=</a:t>
            </a:r>
            <a:endParaRPr lang="en-US" altLang="zh-CN" sz="32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I:\课件背景\课件背景\201203070812158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020" y="-31750"/>
            <a:ext cx="93456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文本框 5"/>
          <p:cNvSpPr txBox="1"/>
          <p:nvPr/>
        </p:nvSpPr>
        <p:spPr>
          <a:xfrm>
            <a:off x="703263" y="3397250"/>
            <a:ext cx="7577455" cy="64516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>
                <a:latin typeface="Arial" panose="020B0604020202020204" pitchFamily="34" charset="0"/>
              </a:rPr>
              <a:t>一斤苹果</a:t>
            </a:r>
            <a:r>
              <a:rPr lang="en-US" altLang="zh-CN" sz="3600" b="1" dirty="0">
                <a:latin typeface="Arial" panose="020B0604020202020204" pitchFamily="34" charset="0"/>
              </a:rPr>
              <a:t>4</a:t>
            </a:r>
            <a:r>
              <a:rPr lang="zh-CN" altLang="en-US" sz="3600" b="1" dirty="0">
                <a:latin typeface="Arial" panose="020B0604020202020204" pitchFamily="34" charset="0"/>
              </a:rPr>
              <a:t>元钱，</a:t>
            </a:r>
            <a:r>
              <a:rPr lang="en-US" altLang="zh-CN" sz="3600" b="1" dirty="0">
                <a:latin typeface="Arial" panose="020B0604020202020204" pitchFamily="34" charset="0"/>
              </a:rPr>
              <a:t>5</a:t>
            </a:r>
            <a:r>
              <a:rPr lang="zh-CN" altLang="en-US" sz="3600" b="1" dirty="0">
                <a:latin typeface="Arial" panose="020B0604020202020204" pitchFamily="34" charset="0"/>
              </a:rPr>
              <a:t>斤苹果要多少钱？</a:t>
            </a:r>
          </a:p>
        </p:txBody>
      </p:sp>
      <p:pic>
        <p:nvPicPr>
          <p:cNvPr id="9220" name="Picture 2" descr="E:\课件制作\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28750"/>
            <a:ext cx="1833563" cy="16383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" name="Group 30"/>
          <p:cNvGrpSpPr/>
          <p:nvPr/>
        </p:nvGrpSpPr>
        <p:grpSpPr bwMode="auto">
          <a:xfrm>
            <a:off x="2214546" y="942065"/>
            <a:ext cx="2928958" cy="1071570"/>
            <a:chOff x="1536" y="201"/>
            <a:chExt cx="2976" cy="72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9255" name="AutoShape 4"/>
            <p:cNvSpPr>
              <a:spLocks noChangeArrowheads="1"/>
            </p:cNvSpPr>
            <p:nvPr/>
          </p:nvSpPr>
          <p:spPr bwMode="auto">
            <a:xfrm>
              <a:off x="1536" y="201"/>
              <a:ext cx="2976" cy="720"/>
            </a:xfrm>
            <a:prstGeom prst="cloudCallout">
              <a:avLst>
                <a:gd name="adj1" fmla="val -63826"/>
                <a:gd name="adj2" fmla="val 52427"/>
              </a:avLst>
            </a:prstGeom>
            <a:grpFill/>
            <a:ln w="9525">
              <a:solidFill>
                <a:schemeClr val="accent5">
                  <a:lumMod val="50000"/>
                </a:schemeClr>
              </a:solidFill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56" name="Text Box 5"/>
            <p:cNvSpPr txBox="1">
              <a:spLocks noChangeArrowheads="1"/>
            </p:cNvSpPr>
            <p:nvPr/>
          </p:nvSpPr>
          <p:spPr bwMode="auto">
            <a:xfrm>
              <a:off x="2088" y="365"/>
              <a:ext cx="1872" cy="3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3300"/>
                  </a:solidFill>
                  <a:effectLst/>
                  <a:uLnTx/>
                  <a:uFillTx/>
                  <a:latin typeface="幼圆" pitchFamily="49" charset="-122"/>
                  <a:ea typeface="幼圆" pitchFamily="49" charset="-122"/>
                  <a:cs typeface="+mn-cs"/>
                </a:rPr>
                <a:t>你会吗？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1560" y="404664"/>
            <a:ext cx="2501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挑战第二关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1134" y="564316"/>
            <a:ext cx="339725" cy="327025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I:\课件背景\课件背景\2012030708121582[1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7950" y="12700"/>
            <a:ext cx="925195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6" name="TextBox 3"/>
          <p:cNvSpPr txBox="1"/>
          <p:nvPr/>
        </p:nvSpPr>
        <p:spPr>
          <a:xfrm>
            <a:off x="683568" y="548680"/>
            <a:ext cx="2037737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终极挑战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TextBox 4"/>
          <p:cNvSpPr txBox="1"/>
          <p:nvPr/>
        </p:nvSpPr>
        <p:spPr>
          <a:xfrm>
            <a:off x="1403350" y="1768475"/>
            <a:ext cx="508254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b="1" dirty="0">
                <a:latin typeface="Arial" panose="020B0604020202020204" pitchFamily="34" charset="0"/>
              </a:rPr>
              <a:t>她</a:t>
            </a:r>
            <a:r>
              <a:rPr lang="zh-CN" altLang="zh-CN" b="1" dirty="0">
                <a:latin typeface="Arial" panose="020B0604020202020204" pitchFamily="34" charset="0"/>
              </a:rPr>
              <a:t>们一共有多少本课外书？</a:t>
            </a:r>
            <a:endParaRPr lang="zh-CN" altLang="en-US" b="1" dirty="0">
              <a:latin typeface="Arial" panose="020B0604020202020204" pitchFamily="34" charset="0"/>
            </a:endParaRPr>
          </a:p>
        </p:txBody>
      </p:sp>
      <p:pic>
        <p:nvPicPr>
          <p:cNvPr id="13318" name="图片 5" descr="C:\Program Files\Tencent\QQ\Users\972133260\Image\C2C\ZYT[J9K[[@H[@X}P6M)[@V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5463" y="4178300"/>
            <a:ext cx="1150937" cy="1471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圆角矩形标注 6"/>
          <p:cNvSpPr/>
          <p:nvPr/>
        </p:nvSpPr>
        <p:spPr>
          <a:xfrm>
            <a:off x="4932363" y="2940050"/>
            <a:ext cx="2447925" cy="977900"/>
          </a:xfrm>
          <a:prstGeom prst="wedgeRoundRectCallout">
            <a:avLst>
              <a:gd name="adj1" fmla="val 29800"/>
              <a:gd name="adj2" fmla="val 81393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20" name="TextBox 7"/>
          <p:cNvSpPr txBox="1"/>
          <p:nvPr/>
        </p:nvSpPr>
        <p:spPr>
          <a:xfrm>
            <a:off x="4932363" y="3086100"/>
            <a:ext cx="2621280" cy="70675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 dirty="0">
                <a:latin typeface="Arial" panose="020B0604020202020204" pitchFamily="34" charset="0"/>
              </a:rPr>
              <a:t>我和我的</a:t>
            </a:r>
            <a:r>
              <a:rPr lang="en-US" altLang="zh-CN" sz="2000" b="1" dirty="0">
                <a:latin typeface="Arial" panose="020B0604020202020204" pitchFamily="34" charset="0"/>
              </a:rPr>
              <a:t>6</a:t>
            </a:r>
            <a:r>
              <a:rPr lang="zh-CN" altLang="en-US" sz="2000" b="1" dirty="0">
                <a:latin typeface="Arial" panose="020B0604020202020204" pitchFamily="34" charset="0"/>
              </a:rPr>
              <a:t>个好朋友，</a:t>
            </a:r>
            <a:endParaRPr lang="en-US" altLang="zh-CN" sz="2000" b="1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000" b="1" dirty="0">
                <a:latin typeface="Arial" panose="020B0604020202020204" pitchFamily="34" charset="0"/>
              </a:rPr>
              <a:t>每人各有</a:t>
            </a:r>
            <a:r>
              <a:rPr lang="en-US" altLang="zh-CN" sz="2000" b="1" dirty="0">
                <a:latin typeface="Arial" panose="020B0604020202020204" pitchFamily="34" charset="0"/>
              </a:rPr>
              <a:t>5</a:t>
            </a:r>
            <a:r>
              <a:rPr lang="zh-CN" altLang="en-US" sz="2000" b="1" dirty="0">
                <a:latin typeface="Arial" panose="020B0604020202020204" pitchFamily="34" charset="0"/>
              </a:rPr>
              <a:t>本课外书。</a:t>
            </a:r>
          </a:p>
        </p:txBody>
      </p:sp>
      <p:sp>
        <p:nvSpPr>
          <p:cNvPr id="9" name="矩形 8"/>
          <p:cNvSpPr/>
          <p:nvPr/>
        </p:nvSpPr>
        <p:spPr>
          <a:xfrm>
            <a:off x="357455" y="708332"/>
            <a:ext cx="339725" cy="327025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7" grpId="0" animBg="1"/>
      <p:bldP spid="13320" grpId="0"/>
      <p:bldP spid="9" grpId="0" animBg="1"/>
    </p:bldLst>
  </p:timing>
</p:sld>
</file>

<file path=ppt/theme/theme1.xml><?xml version="1.0" encoding="utf-8"?>
<a:theme xmlns:a="http://schemas.openxmlformats.org/drawingml/2006/main" name="一上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一上</Template>
  <TotalTime>90</TotalTime>
  <Words>114</Words>
  <Application>Microsoft Office PowerPoint</Application>
  <PresentationFormat>全屏显示(4:3)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一上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罗丽苹</dc:creator>
  <cp:lastModifiedBy>Administrator</cp:lastModifiedBy>
  <cp:revision>188</cp:revision>
  <dcterms:created xsi:type="dcterms:W3CDTF">2014-07-11T09:02:15Z</dcterms:created>
  <dcterms:modified xsi:type="dcterms:W3CDTF">2018-10-17T15:11:34Z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