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3"/>
    <p:sldId id="259" r:id="rId4"/>
    <p:sldId id="274" r:id="rId5"/>
    <p:sldId id="26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C"/>
    <a:srgbClr val="F1F6FA"/>
    <a:srgbClr val="F7FBFA"/>
    <a:srgbClr val="F9FBFA"/>
    <a:srgbClr val="E9EFFB"/>
    <a:srgbClr val="C6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94660"/>
  </p:normalViewPr>
  <p:slideViewPr>
    <p:cSldViewPr snapToGrid="0">
      <p:cViewPr>
        <p:scale>
          <a:sx n="66" d="100"/>
          <a:sy n="66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0C68E-DD2C-4D13-8383-DCE89BA52C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521C-FDE9-4570-87FA-B08B60790F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A9C9-202A-4DD8-93D6-0313A3D3FD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3F3C-060C-48EB-BE46-663050F012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71128" r="33954" b="9795"/>
          <a:stretch>
            <a:fillRect/>
          </a:stretch>
        </p:blipFill>
        <p:spPr>
          <a:xfrm>
            <a:off x="-483956" y="182880"/>
            <a:ext cx="13138321" cy="7272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3142" y="1648116"/>
            <a:ext cx="9628107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部编版二年级上语文园地二  </a:t>
            </a:r>
            <a:endParaRPr lang="zh-CN" altLang="zh-CN" sz="1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2660330" y="2388625"/>
            <a:ext cx="5372817" cy="13106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部首查字法配套练习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>
            <a:fillRect/>
          </a:stretch>
        </p:blipFill>
        <p:spPr>
          <a:xfrm rot="20972819">
            <a:off x="-803863" y="-631542"/>
            <a:ext cx="10532915" cy="8100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55" y="4124855"/>
            <a:ext cx="3685578" cy="29863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1622" y="2104879"/>
            <a:ext cx="720194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 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7080" y="2508885"/>
            <a:ext cx="4846320" cy="9766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一、查一查下面部首在</a:t>
            </a:r>
            <a:r>
              <a:rPr lang="en-US" altLang="zh-CN"/>
              <a:t>“</a:t>
            </a:r>
            <a:r>
              <a:rPr lang="zh-CN" altLang="en-US">
                <a:ea typeface="宋体" charset="0"/>
              </a:rPr>
              <a:t>检字表</a:t>
            </a:r>
            <a:r>
              <a:rPr lang="en-US" altLang="zh-CN">
                <a:ea typeface="宋体" charset="0"/>
              </a:rPr>
              <a:t>”</a:t>
            </a:r>
            <a:r>
              <a:rPr lang="zh-CN" altLang="en-US">
                <a:ea typeface="宋体" charset="0"/>
              </a:rPr>
              <a:t>的哪一页。</a:t>
            </a:r>
            <a:endParaRPr lang="zh-CN" altLang="en-US">
              <a:ea typeface="宋体" charset="0"/>
            </a:endParaRPr>
          </a:p>
          <a:p>
            <a:endParaRPr lang="zh-CN" altLang="en-US">
              <a:ea typeface="宋体" charset="0"/>
            </a:endParaRPr>
          </a:p>
          <a:p>
            <a:r>
              <a:rPr lang="zh-CN" altLang="en-US">
                <a:ea typeface="宋体" charset="0"/>
              </a:rPr>
              <a:t>木（    ） 女（    ）心（      ）月（      ）</a:t>
            </a:r>
            <a:endParaRPr lang="zh-CN" altLang="en-US"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295455" y="216511"/>
            <a:ext cx="11446401" cy="6424977"/>
          </a:xfrm>
          <a:prstGeom prst="roundRect">
            <a:avLst/>
          </a:prstGeom>
          <a:solidFill>
            <a:srgbClr val="C6EEF4"/>
          </a:solidFill>
          <a:ln>
            <a:noFill/>
          </a:ln>
          <a:effectLst>
            <a:outerShdw blurRad="635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9653" r="26330" b="8501"/>
          <a:stretch>
            <a:fillRect/>
          </a:stretch>
        </p:blipFill>
        <p:spPr>
          <a:xfrm>
            <a:off x="411770" y="895202"/>
            <a:ext cx="2363372" cy="5680632"/>
          </a:xfrm>
          <a:prstGeom prst="rect">
            <a:avLst/>
          </a:prstGeom>
        </p:spPr>
      </p:pic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582909" y="2280883"/>
            <a:ext cx="5326386" cy="3847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2514" y="1582057"/>
            <a:ext cx="824411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   二、请你数一数下面的字除去部首还剩几画？</a:t>
            </a:r>
            <a:endParaRPr lang="zh-CN" altLang="en-US" sz="3200" dirty="0"/>
          </a:p>
          <a:p>
            <a:pPr>
              <a:lnSpc>
                <a:spcPct val="150000"/>
              </a:lnSpc>
            </a:pPr>
            <a:endParaRPr lang="zh-CN" altLang="en-US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    胖（    ）掉（   ）狡（   ）猾（   ）</a:t>
            </a:r>
            <a:endParaRPr lang="zh-CN" altLang="en-US" sz="3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3080" r="21506" b="9161"/>
          <a:stretch>
            <a:fillRect/>
          </a:stretch>
        </p:blipFill>
        <p:spPr>
          <a:xfrm>
            <a:off x="1852387" y="1773780"/>
            <a:ext cx="1885070" cy="2174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17716" r="26254" b="18336"/>
          <a:stretch>
            <a:fillRect/>
          </a:stretch>
        </p:blipFill>
        <p:spPr>
          <a:xfrm>
            <a:off x="8423015" y="1563156"/>
            <a:ext cx="2240615" cy="2421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36" y="1418833"/>
            <a:ext cx="3685578" cy="298636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111089" y="3084797"/>
            <a:ext cx="1489586" cy="1489586"/>
          </a:xfrm>
          <a:prstGeom prst="ellipse">
            <a:avLst/>
          </a:prstGeom>
          <a:solidFill>
            <a:srgbClr val="FFEBA8"/>
          </a:solidFill>
          <a:ln>
            <a:noFill/>
          </a:ln>
          <a:effectLst>
            <a:outerShdw blurRad="63500" dist="50800" dir="96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5586591" y="3129910"/>
            <a:ext cx="1489586" cy="1489586"/>
          </a:xfrm>
          <a:prstGeom prst="ellipse">
            <a:avLst/>
          </a:prstGeom>
          <a:solidFill>
            <a:srgbClr val="FFEBA8"/>
          </a:solidFill>
          <a:ln>
            <a:noFill/>
          </a:ln>
          <a:effectLst>
            <a:outerShdw blurRad="63500" dist="50800" dir="96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矩形 16"/>
          <p:cNvSpPr/>
          <p:nvPr/>
        </p:nvSpPr>
        <p:spPr>
          <a:xfrm>
            <a:off x="1336524" y="4417262"/>
            <a:ext cx="291668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40972" y="4438695"/>
            <a:ext cx="291668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84977" y="4414565"/>
            <a:ext cx="291668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33525" y="2559851"/>
            <a:ext cx="309880" cy="864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4000" b="1" dirty="0">
              <a:latin typeface="Algerian" panose="04020705040A02060702" pitchFamily="8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7495" y="381000"/>
            <a:ext cx="11642090" cy="9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b="1" dirty="0">
                <a:solidFill>
                  <a:schemeClr val="tx1"/>
                </a:solidFill>
                <a:latin typeface="Algerian" panose="04020705040A02060702" pitchFamily="82" charset="0"/>
                <a:ea typeface="华文新魏" panose="02010800040101010101" pitchFamily="2" charset="-122"/>
              </a:rPr>
              <a:t>三、请运用部首查字法找到这些字的正确读音</a:t>
            </a:r>
            <a:endParaRPr lang="zh-CN" altLang="en-US" sz="4400" b="1" dirty="0">
              <a:solidFill>
                <a:schemeClr val="tx1"/>
              </a:solidFill>
              <a:latin typeface="Algerian" panose="04020705040A02060702" pitchFamily="82" charset="0"/>
              <a:ea typeface="华文新魏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80666" y="2901310"/>
            <a:ext cx="1489586" cy="1489586"/>
          </a:xfrm>
          <a:prstGeom prst="ellipse">
            <a:avLst/>
          </a:prstGeom>
          <a:solidFill>
            <a:srgbClr val="FFEBA8"/>
          </a:solidFill>
          <a:ln>
            <a:noFill/>
          </a:ln>
          <a:effectLst>
            <a:outerShdw blurRad="63500" dist="50800" dir="96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2374265" y="3520440"/>
            <a:ext cx="1072515" cy="8229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幅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88780" y="3361690"/>
            <a:ext cx="69342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奖</a:t>
            </a:r>
            <a:endParaRPr lang="zh-CN" altLang="en-US" sz="4000" b="1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12485" y="3532505"/>
            <a:ext cx="79502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候</a:t>
            </a:r>
            <a:endParaRPr lang="zh-CN" altLang="en-US" sz="40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7" grpId="0"/>
      <p:bldP spid="18" grpId="0"/>
      <p:bldP spid="19" grpId="0"/>
      <p:bldP spid="23" grpId="0"/>
      <p:bldP spid="24" grpId="0" bldLvl="0" animBg="1"/>
      <p:bldP spid="24" grpId="1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宽屏</PresentationFormat>
  <Paragraphs>22</Paragraphs>
  <Slides>4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31</cp:revision>
  <dcterms:created xsi:type="dcterms:W3CDTF">2017-04-24T07:00:00Z</dcterms:created>
  <dcterms:modified xsi:type="dcterms:W3CDTF">2018-10-29T01:31:34Z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