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8" r:id="rId2"/>
    <p:sldId id="261" r:id="rId3"/>
    <p:sldId id="262" r:id="rId4"/>
    <p:sldId id="259" r:id="rId5"/>
    <p:sldId id="263" r:id="rId6"/>
    <p:sldId id="260" r:id="rId7"/>
    <p:sldId id="257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DA7BB4-B772-42E6-8F14-677BF324C8F5}" type="datetimeFigureOut">
              <a:rPr lang="zh-CN" altLang="en-US" smtClean="0"/>
              <a:t>2018/10/28 Sunday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269EB-B94E-4723-B5EF-0EA10A72785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0A3A11-2E0D-4B2F-A8A0-D5378C022F4F}" type="datetimeFigureOut">
              <a:rPr lang="zh-CN" altLang="en-US" smtClean="0"/>
              <a:t>2018/10/28 Sunday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96725-DEAF-49C1-ABB9-97606F5B4CF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96725-DEAF-49C1-ABB9-97606F5B4CF9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04397" y="404813"/>
            <a:ext cx="2093516" cy="5932487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23850" y="404813"/>
            <a:ext cx="6159184" cy="5932487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23850" y="1628775"/>
            <a:ext cx="4032504" cy="4708525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20946" y="1628775"/>
            <a:ext cx="4032504" cy="4708525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图片 5121" descr="图片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-22225"/>
            <a:ext cx="9144000" cy="690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标题 5122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noProof="1"/>
              <a:t>单击此处编辑母版标题样式</a:t>
            </a:r>
          </a:p>
        </p:txBody>
      </p:sp>
      <p:sp>
        <p:nvSpPr>
          <p:cNvPr id="4100" name="文本占位符 512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23850" y="1628775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00" b="1" kern="1200">
          <a:solidFill>
            <a:srgbClr val="009900"/>
          </a:solidFill>
          <a:effectLst>
            <a:outerShdw blurRad="38100" dist="38100" dir="2700000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rgbClr val="009900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rgbClr val="009900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rgbClr val="009900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rgbClr val="009900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009900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009900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009900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009900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2pPr>
      <a:lvl3pPr marL="1143000" lvl="2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3pPr>
      <a:lvl4pPr marL="1600200" lvl="3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4pPr>
      <a:lvl5pPr marL="2057400" lvl="4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457200" y="381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zh-CN" altLang="en-US" sz="5400" noProof="1" smtClean="0">
                <a:solidFill>
                  <a:srgbClr val="FF0000"/>
                </a:solidFill>
              </a:rPr>
              <a:t>花的结构</a:t>
            </a:r>
            <a:r>
              <a:rPr lang="en-US" altLang="zh-CN" sz="5400" noProof="1" smtClean="0">
                <a:solidFill>
                  <a:srgbClr val="FF0000"/>
                </a:solidFill>
              </a:rPr>
              <a:t>——</a:t>
            </a:r>
            <a:r>
              <a:rPr lang="zh-CN" altLang="en-US" sz="5400" noProof="1" smtClean="0">
                <a:solidFill>
                  <a:srgbClr val="FF0000"/>
                </a:solidFill>
              </a:rPr>
              <a:t>课后</a:t>
            </a:r>
            <a:r>
              <a:rPr lang="zh-CN" altLang="zh-CN" sz="5400" noProof="1" smtClean="0">
                <a:solidFill>
                  <a:srgbClr val="FF0000"/>
                </a:solidFill>
              </a:rPr>
              <a:t>练习</a:t>
            </a:r>
            <a:endParaRPr lang="zh-CN" altLang="zh-CN" sz="5400" noProof="1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395536" y="1628800"/>
            <a:ext cx="835292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altLang="zh-CN" sz="4400" b="1" dirty="0">
                <a:latin typeface="+mn-ea"/>
              </a:rPr>
              <a:t>1</a:t>
            </a:r>
            <a:r>
              <a:rPr lang="en-US" altLang="zh-CN" sz="4400" b="1" dirty="0" smtClean="0">
                <a:latin typeface="+mn-ea"/>
              </a:rPr>
              <a:t>.</a:t>
            </a:r>
            <a:r>
              <a:rPr lang="zh-CN" altLang="zh-CN" sz="4400" b="1" dirty="0" smtClean="0">
                <a:latin typeface="+mn-ea"/>
              </a:rPr>
              <a:t>梅花、桃花等开放后，我们能看到其色彩鲜艳的部分是（</a:t>
            </a:r>
            <a:r>
              <a:rPr lang="en-US" altLang="zh-CN" sz="4400" b="1" dirty="0" smtClean="0">
                <a:latin typeface="+mn-ea"/>
              </a:rPr>
              <a:t>      </a:t>
            </a:r>
            <a:r>
              <a:rPr lang="zh-CN" altLang="zh-CN" sz="4400" b="1" dirty="0" smtClean="0">
                <a:latin typeface="+mn-ea"/>
              </a:rPr>
              <a:t>）</a:t>
            </a:r>
          </a:p>
          <a:p>
            <a:pPr>
              <a:lnSpc>
                <a:spcPct val="150000"/>
              </a:lnSpc>
              <a:buNone/>
            </a:pPr>
            <a:r>
              <a:rPr lang="en-US" altLang="zh-CN" sz="4400" b="1" dirty="0" smtClean="0">
                <a:latin typeface="+mn-ea"/>
              </a:rPr>
              <a:t>   A.</a:t>
            </a:r>
            <a:r>
              <a:rPr lang="zh-CN" altLang="zh-CN" sz="4400" b="1" dirty="0" smtClean="0">
                <a:latin typeface="+mn-ea"/>
              </a:rPr>
              <a:t>花萼</a:t>
            </a:r>
            <a:r>
              <a:rPr lang="en-US" altLang="zh-CN" sz="4400" b="1" dirty="0" smtClean="0">
                <a:latin typeface="+mn-ea"/>
              </a:rPr>
              <a:t>                   B.</a:t>
            </a:r>
            <a:r>
              <a:rPr lang="zh-CN" altLang="en-US" sz="4400" b="1" dirty="0">
                <a:latin typeface="+mn-ea"/>
              </a:rPr>
              <a:t>花瓣</a:t>
            </a:r>
            <a:r>
              <a:rPr lang="en-US" altLang="zh-CN" sz="4400" b="1" dirty="0" smtClean="0">
                <a:latin typeface="+mn-ea"/>
              </a:rPr>
              <a:t>    </a:t>
            </a:r>
          </a:p>
          <a:p>
            <a:pPr>
              <a:lnSpc>
                <a:spcPct val="150000"/>
              </a:lnSpc>
              <a:buNone/>
            </a:pPr>
            <a:r>
              <a:rPr lang="en-US" altLang="zh-CN" sz="4400" b="1" dirty="0" smtClean="0">
                <a:latin typeface="+mn-ea"/>
              </a:rPr>
              <a:t>   C.</a:t>
            </a:r>
            <a:r>
              <a:rPr lang="zh-CN" altLang="zh-CN" sz="4400" b="1" dirty="0" smtClean="0">
                <a:latin typeface="+mn-ea"/>
              </a:rPr>
              <a:t>雄蕊</a:t>
            </a:r>
            <a:r>
              <a:rPr lang="en-US" altLang="zh-CN" sz="4400" b="1" dirty="0" smtClean="0">
                <a:latin typeface="+mn-ea"/>
              </a:rPr>
              <a:t>                   D.</a:t>
            </a:r>
            <a:r>
              <a:rPr lang="zh-CN" altLang="zh-CN" sz="4400" b="1" dirty="0" smtClean="0">
                <a:latin typeface="+mn-ea"/>
              </a:rPr>
              <a:t>雌蕊</a:t>
            </a:r>
            <a:endParaRPr lang="zh-CN" altLang="zh-CN" sz="4400" b="1" dirty="0" smtClean="0">
              <a:latin typeface="+mn-e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80312" y="2924944"/>
            <a:ext cx="57099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b="1" dirty="0" smtClean="0">
                <a:solidFill>
                  <a:srgbClr val="FF0000"/>
                </a:solidFill>
                <a:latin typeface="+mn-ea"/>
                <a:cs typeface="Times New Roman" pitchFamily="18" charset="0"/>
              </a:rPr>
              <a:t>B</a:t>
            </a:r>
            <a:endParaRPr lang="zh-CN" altLang="en-US" sz="4400" b="1" dirty="0">
              <a:solidFill>
                <a:srgbClr val="FF0000"/>
              </a:solidFill>
              <a:latin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412777"/>
            <a:ext cx="8229600" cy="4392488"/>
          </a:xfrm>
        </p:spPr>
        <p:txBody>
          <a:bodyPr/>
          <a:lstStyle/>
          <a:p>
            <a:pPr marL="0" indent="0">
              <a:lnSpc>
                <a:spcPct val="150000"/>
              </a:lnSpc>
              <a:buFontTx/>
              <a:buNone/>
            </a:pPr>
            <a:r>
              <a:rPr lang="zh-CN" altLang="en-US" sz="4400" dirty="0" smtClean="0"/>
              <a:t> 2</a:t>
            </a:r>
            <a:r>
              <a:rPr lang="zh-CN" altLang="en-US" sz="4400" dirty="0" smtClean="0"/>
              <a:t>.胚珠生于花的哪一部分</a:t>
            </a:r>
            <a:r>
              <a:rPr lang="zh-CN" altLang="en-US" sz="4400" dirty="0" smtClean="0"/>
              <a:t>(   </a:t>
            </a:r>
            <a:r>
              <a:rPr lang="zh-CN" altLang="en-US" sz="4400" dirty="0" smtClean="0"/>
              <a:t>     )</a:t>
            </a:r>
          </a:p>
          <a:p>
            <a:pPr marL="0" indent="0">
              <a:lnSpc>
                <a:spcPct val="150000"/>
              </a:lnSpc>
              <a:buFontTx/>
              <a:buNone/>
            </a:pPr>
            <a:r>
              <a:rPr lang="zh-CN" altLang="en-US" sz="4400" dirty="0" smtClean="0"/>
              <a:t>   A</a:t>
            </a:r>
            <a:r>
              <a:rPr lang="zh-CN" altLang="en-US" sz="4400" dirty="0" smtClean="0"/>
              <a:t>.雄蕊   </a:t>
            </a:r>
            <a:r>
              <a:rPr lang="zh-CN" altLang="en-US" sz="4400" dirty="0" smtClean="0"/>
              <a:t>      </a:t>
            </a:r>
            <a:r>
              <a:rPr lang="zh-CN" altLang="en-US" sz="4400" dirty="0" smtClean="0"/>
              <a:t>  </a:t>
            </a:r>
            <a:r>
              <a:rPr lang="zh-CN" altLang="en-US" sz="4400" dirty="0" smtClean="0"/>
              <a:t>       B</a:t>
            </a:r>
            <a:r>
              <a:rPr lang="zh-CN" altLang="en-US" sz="4400" dirty="0" smtClean="0"/>
              <a:t>.花瓣    </a:t>
            </a:r>
            <a:endParaRPr lang="en-US" altLang="zh-CN" sz="4400" dirty="0" smtClean="0"/>
          </a:p>
          <a:p>
            <a:pPr marL="0" indent="0">
              <a:lnSpc>
                <a:spcPct val="150000"/>
              </a:lnSpc>
              <a:buFontTx/>
              <a:buNone/>
            </a:pPr>
            <a:r>
              <a:rPr lang="zh-CN" altLang="en-US" sz="4400" dirty="0" smtClean="0"/>
              <a:t>   C</a:t>
            </a:r>
            <a:r>
              <a:rPr lang="zh-CN" altLang="en-US" sz="4400" dirty="0" smtClean="0"/>
              <a:t>.子房     </a:t>
            </a:r>
            <a:r>
              <a:rPr lang="zh-CN" altLang="en-US" sz="4400" dirty="0" smtClean="0"/>
              <a:t>             D</a:t>
            </a:r>
            <a:r>
              <a:rPr lang="zh-CN" altLang="en-US" sz="4400" dirty="0" smtClean="0"/>
              <a:t>.花药</a:t>
            </a:r>
          </a:p>
          <a:p>
            <a:endParaRPr lang="zh-CN" altLang="en-US" sz="4400" dirty="0"/>
          </a:p>
        </p:txBody>
      </p:sp>
      <p:sp>
        <p:nvSpPr>
          <p:cNvPr id="4" name="文本框 2"/>
          <p:cNvSpPr txBox="1">
            <a:spLocks noChangeArrowheads="1"/>
          </p:cNvSpPr>
          <p:nvPr/>
        </p:nvSpPr>
        <p:spPr bwMode="auto">
          <a:xfrm>
            <a:off x="7020272" y="1700808"/>
            <a:ext cx="121126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en-US" altLang="zh-CN" sz="4400" b="1" dirty="0">
                <a:solidFill>
                  <a:srgbClr val="FF0000"/>
                </a:solidFill>
                <a:latin typeface="Times New Roman" pitchFamily="18" charset="0"/>
                <a:ea typeface="宋体" pitchFamily="2" charset="-122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4"/>
          <p:cNvSpPr>
            <a:spLocks noGrp="1" noChangeArrowheads="1"/>
          </p:cNvSpPr>
          <p:nvPr>
            <p:ph idx="1"/>
          </p:nvPr>
        </p:nvSpPr>
        <p:spPr>
          <a:xfrm>
            <a:off x="251520" y="1556792"/>
            <a:ext cx="8496944" cy="4708525"/>
          </a:xfrm>
        </p:spPr>
        <p:txBody>
          <a:bodyPr/>
          <a:lstStyle/>
          <a:p>
            <a:pPr marL="0" indent="0">
              <a:lnSpc>
                <a:spcPct val="150000"/>
              </a:lnSpc>
              <a:buFontTx/>
              <a:buNone/>
            </a:pPr>
            <a:r>
              <a:rPr lang="en-US" altLang="zh-CN" sz="4400" dirty="0" smtClean="0"/>
              <a:t>3.</a:t>
            </a:r>
            <a:r>
              <a:rPr lang="zh-CN" altLang="en-US" sz="4400" dirty="0" smtClean="0"/>
              <a:t>对于</a:t>
            </a:r>
            <a:r>
              <a:rPr lang="zh-CN" altLang="en-US" sz="4400" dirty="0" smtClean="0"/>
              <a:t>繁衍后代来说，花最重要的结构是（ </a:t>
            </a:r>
            <a:r>
              <a:rPr lang="zh-CN" altLang="en-US" sz="4400" dirty="0" smtClean="0">
                <a:solidFill>
                  <a:srgbClr val="FF0000"/>
                </a:solidFill>
              </a:rPr>
              <a:t>  </a:t>
            </a:r>
            <a:r>
              <a:rPr lang="zh-CN" altLang="en-US" sz="4400" dirty="0" smtClean="0">
                <a:solidFill>
                  <a:srgbClr val="FF0000"/>
                </a:solidFill>
              </a:rPr>
              <a:t>   </a:t>
            </a:r>
            <a:r>
              <a:rPr lang="zh-CN" altLang="en-US" sz="4400" dirty="0" smtClean="0"/>
              <a:t> </a:t>
            </a:r>
            <a:r>
              <a:rPr lang="zh-CN" altLang="en-US" sz="4400" dirty="0" smtClean="0"/>
              <a:t>）</a:t>
            </a:r>
          </a:p>
          <a:p>
            <a:pPr marL="0" indent="0">
              <a:lnSpc>
                <a:spcPct val="150000"/>
              </a:lnSpc>
              <a:buFontTx/>
              <a:buNone/>
            </a:pPr>
            <a:r>
              <a:rPr lang="zh-CN" altLang="en-US" sz="4400" dirty="0" smtClean="0"/>
              <a:t>A</a:t>
            </a:r>
            <a:r>
              <a:rPr lang="zh-CN" altLang="en-US" sz="4400" dirty="0" smtClean="0"/>
              <a:t>花托和萼片            B花瓣和花托   </a:t>
            </a:r>
          </a:p>
          <a:p>
            <a:pPr marL="0" indent="0">
              <a:lnSpc>
                <a:spcPct val="150000"/>
              </a:lnSpc>
              <a:buFontTx/>
              <a:buNone/>
            </a:pPr>
            <a:r>
              <a:rPr lang="zh-CN" altLang="en-US" sz="4400" dirty="0" smtClean="0"/>
              <a:t>C雌蕊和雄蕊            D萼片和花瓣</a:t>
            </a:r>
          </a:p>
          <a:p>
            <a:pPr marL="0" indent="0">
              <a:buFontTx/>
              <a:buNone/>
            </a:pPr>
            <a:endParaRPr lang="zh-CN" altLang="en-US" sz="3600" dirty="0" smtClean="0"/>
          </a:p>
          <a:p>
            <a:pPr marL="0" indent="0">
              <a:buFontTx/>
              <a:buNone/>
            </a:pPr>
            <a:endParaRPr lang="zh-CN" altLang="en-US" sz="3600" dirty="0" smtClean="0"/>
          </a:p>
        </p:txBody>
      </p:sp>
      <p:sp>
        <p:nvSpPr>
          <p:cNvPr id="5" name="文本框 1"/>
          <p:cNvSpPr txBox="1">
            <a:spLocks noChangeArrowheads="1"/>
          </p:cNvSpPr>
          <p:nvPr/>
        </p:nvSpPr>
        <p:spPr bwMode="auto">
          <a:xfrm>
            <a:off x="2771800" y="2780928"/>
            <a:ext cx="121126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en-US" altLang="zh-CN" sz="4400" b="1" dirty="0">
                <a:solidFill>
                  <a:srgbClr val="FF0000"/>
                </a:solidFill>
                <a:latin typeface="Times New Roman" pitchFamily="18" charset="0"/>
                <a:ea typeface="宋体" pitchFamily="2" charset="-122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内容占位符 2"/>
          <p:cNvSpPr>
            <a:spLocks noGrp="1" noChangeArrowheads="1"/>
          </p:cNvSpPr>
          <p:nvPr>
            <p:ph idx="1"/>
          </p:nvPr>
        </p:nvSpPr>
        <p:spPr>
          <a:xfrm>
            <a:off x="467544" y="1196752"/>
            <a:ext cx="8150225" cy="5184576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zh-CN" sz="4400" dirty="0" smtClean="0"/>
              <a:t>4</a:t>
            </a:r>
            <a:r>
              <a:rPr lang="zh-CN" altLang="en-US" sz="4400" dirty="0" smtClean="0"/>
              <a:t>.</a:t>
            </a:r>
            <a:r>
              <a:rPr lang="zh-CN" altLang="en-US" sz="4400" dirty="0" smtClean="0"/>
              <a:t>雌蕊的组成是(        )</a:t>
            </a:r>
          </a:p>
          <a:p>
            <a:pPr marL="0" indent="0">
              <a:lnSpc>
                <a:spcPct val="150000"/>
              </a:lnSpc>
              <a:buFontTx/>
              <a:buNone/>
            </a:pPr>
            <a:r>
              <a:rPr lang="zh-CN" altLang="en-US" sz="4400" dirty="0" smtClean="0"/>
              <a:t>  A</a:t>
            </a:r>
            <a:r>
              <a:rPr lang="zh-CN" altLang="en-US" sz="4400" dirty="0" smtClean="0"/>
              <a:t>.花药和花丝     </a:t>
            </a:r>
            <a:endParaRPr lang="en-US" altLang="zh-CN" sz="4400" dirty="0" smtClean="0"/>
          </a:p>
          <a:p>
            <a:pPr marL="0" indent="0">
              <a:lnSpc>
                <a:spcPct val="150000"/>
              </a:lnSpc>
              <a:buFontTx/>
              <a:buNone/>
            </a:pPr>
            <a:r>
              <a:rPr lang="zh-CN" altLang="en-US" sz="4400" dirty="0" smtClean="0"/>
              <a:t>  B</a:t>
            </a:r>
            <a:r>
              <a:rPr lang="zh-CN" altLang="en-US" sz="4400" dirty="0" smtClean="0"/>
              <a:t>.柱头、花柱和子房   </a:t>
            </a:r>
          </a:p>
          <a:p>
            <a:pPr marL="0" indent="0">
              <a:lnSpc>
                <a:spcPct val="150000"/>
              </a:lnSpc>
              <a:buFontTx/>
              <a:buNone/>
            </a:pPr>
            <a:r>
              <a:rPr lang="zh-CN" altLang="en-US" sz="4400" dirty="0" smtClean="0"/>
              <a:t>  C</a:t>
            </a:r>
            <a:r>
              <a:rPr lang="zh-CN" altLang="en-US" sz="4400" dirty="0" smtClean="0"/>
              <a:t>.花柱和子房      </a:t>
            </a:r>
            <a:endParaRPr lang="en-US" altLang="zh-CN" sz="4400" dirty="0" smtClean="0"/>
          </a:p>
          <a:p>
            <a:pPr marL="0" indent="0">
              <a:lnSpc>
                <a:spcPct val="150000"/>
              </a:lnSpc>
              <a:buFontTx/>
              <a:buNone/>
            </a:pPr>
            <a:r>
              <a:rPr lang="zh-CN" altLang="en-US" sz="4400" dirty="0" smtClean="0"/>
              <a:t>  D</a:t>
            </a:r>
            <a:r>
              <a:rPr lang="zh-CN" altLang="en-US" sz="4400" dirty="0" smtClean="0"/>
              <a:t>.花药和花柱</a:t>
            </a:r>
          </a:p>
          <a:p>
            <a:pPr marL="0" indent="0">
              <a:buFontTx/>
              <a:buNone/>
            </a:pPr>
            <a:endParaRPr lang="zh-CN" altLang="en-US" sz="3200" dirty="0" smtClean="0"/>
          </a:p>
          <a:p>
            <a:pPr marL="0" indent="0">
              <a:buFontTx/>
              <a:buNone/>
            </a:pPr>
            <a:endParaRPr lang="zh-CN" altLang="en-US" sz="3200" dirty="0" smtClean="0"/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4860032" y="1268760"/>
            <a:ext cx="7239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400" b="1" dirty="0">
                <a:solidFill>
                  <a:srgbClr val="FF0000"/>
                </a:solidFill>
                <a:latin typeface="+mn-ea"/>
              </a:rPr>
              <a:t>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908720"/>
            <a:ext cx="8496944" cy="5517232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altLang="zh-CN" sz="4400" dirty="0" smtClean="0">
                <a:latin typeface="+mn-ea"/>
              </a:rPr>
              <a:t>5.</a:t>
            </a:r>
            <a:r>
              <a:rPr lang="zh-CN" altLang="zh-CN" sz="4400" dirty="0" smtClean="0">
                <a:latin typeface="+mn-ea"/>
              </a:rPr>
              <a:t>桃花</a:t>
            </a:r>
            <a:r>
              <a:rPr lang="zh-CN" altLang="zh-CN" sz="4400" dirty="0" smtClean="0">
                <a:latin typeface="+mn-ea"/>
              </a:rPr>
              <a:t>在花托上有四个部分，从内向外依次是（</a:t>
            </a:r>
            <a:r>
              <a:rPr lang="en-US" altLang="zh-CN" sz="4400" dirty="0" smtClean="0">
                <a:latin typeface="+mn-ea"/>
              </a:rPr>
              <a:t>       </a:t>
            </a:r>
            <a:r>
              <a:rPr lang="zh-CN" altLang="zh-CN" sz="4400" dirty="0" smtClean="0">
                <a:latin typeface="+mn-ea"/>
              </a:rPr>
              <a:t>）</a:t>
            </a:r>
          </a:p>
          <a:p>
            <a:pPr>
              <a:lnSpc>
                <a:spcPct val="150000"/>
              </a:lnSpc>
              <a:buNone/>
            </a:pPr>
            <a:r>
              <a:rPr lang="zh-CN" altLang="zh-CN" sz="4400" dirty="0" smtClean="0">
                <a:latin typeface="+mn-ea"/>
              </a:rPr>
              <a:t>①花瓣</a:t>
            </a:r>
            <a:r>
              <a:rPr lang="en-US" altLang="zh-CN" sz="4400" dirty="0" smtClean="0">
                <a:latin typeface="+mn-ea"/>
              </a:rPr>
              <a:t>   </a:t>
            </a:r>
            <a:r>
              <a:rPr lang="zh-CN" altLang="zh-CN" sz="4400" dirty="0" smtClean="0">
                <a:latin typeface="+mn-ea"/>
              </a:rPr>
              <a:t>②</a:t>
            </a:r>
            <a:r>
              <a:rPr lang="zh-CN" altLang="zh-CN" sz="4400" dirty="0" smtClean="0">
                <a:latin typeface="+mn-ea"/>
              </a:rPr>
              <a:t>雄蕊</a:t>
            </a:r>
            <a:r>
              <a:rPr lang="en-US" altLang="zh-CN" sz="4400" dirty="0" smtClean="0">
                <a:latin typeface="+mn-ea"/>
              </a:rPr>
              <a:t> </a:t>
            </a:r>
            <a:r>
              <a:rPr lang="en-US" altLang="zh-CN" sz="4400" dirty="0" smtClean="0">
                <a:latin typeface="+mn-ea"/>
              </a:rPr>
              <a:t>  </a:t>
            </a:r>
            <a:r>
              <a:rPr lang="zh-CN" altLang="zh-CN" sz="4400" dirty="0" smtClean="0">
                <a:latin typeface="+mn-ea"/>
              </a:rPr>
              <a:t>③</a:t>
            </a:r>
            <a:r>
              <a:rPr lang="zh-CN" altLang="zh-CN" sz="4400" dirty="0" smtClean="0">
                <a:latin typeface="+mn-ea"/>
              </a:rPr>
              <a:t>萼片</a:t>
            </a:r>
            <a:r>
              <a:rPr lang="en-US" altLang="zh-CN" sz="4400" dirty="0" smtClean="0">
                <a:latin typeface="+mn-ea"/>
              </a:rPr>
              <a:t>  </a:t>
            </a:r>
            <a:r>
              <a:rPr lang="zh-CN" altLang="zh-CN" sz="4400" dirty="0" smtClean="0">
                <a:latin typeface="+mn-ea"/>
              </a:rPr>
              <a:t>④雌蕊</a:t>
            </a:r>
          </a:p>
          <a:p>
            <a:pPr marL="742950" indent="-742950">
              <a:lnSpc>
                <a:spcPct val="150000"/>
              </a:lnSpc>
              <a:buNone/>
            </a:pPr>
            <a:r>
              <a:rPr lang="en-US" altLang="zh-CN" sz="4400" dirty="0" smtClean="0">
                <a:latin typeface="+mn-ea"/>
              </a:rPr>
              <a:t> A.</a:t>
            </a:r>
            <a:r>
              <a:rPr lang="zh-CN" altLang="zh-CN" sz="4400" dirty="0" smtClean="0">
                <a:latin typeface="+mn-ea"/>
              </a:rPr>
              <a:t> ④②①③</a:t>
            </a:r>
            <a:r>
              <a:rPr lang="en-US" altLang="zh-CN" sz="4400" dirty="0" smtClean="0">
                <a:latin typeface="+mn-ea"/>
              </a:rPr>
              <a:t>         B.</a:t>
            </a:r>
            <a:r>
              <a:rPr lang="zh-CN" altLang="zh-CN" sz="4400" dirty="0" smtClean="0">
                <a:latin typeface="+mn-ea"/>
              </a:rPr>
              <a:t> ①②③</a:t>
            </a:r>
            <a:r>
              <a:rPr lang="zh-CN" altLang="zh-CN" sz="4400" dirty="0" smtClean="0">
                <a:latin typeface="+mn-ea"/>
              </a:rPr>
              <a:t>④</a:t>
            </a:r>
            <a:endParaRPr lang="en-US" altLang="zh-CN" sz="4400" dirty="0" smtClean="0">
              <a:latin typeface="+mn-ea"/>
            </a:endParaRPr>
          </a:p>
          <a:p>
            <a:pPr marL="742950" indent="-742950">
              <a:lnSpc>
                <a:spcPct val="150000"/>
              </a:lnSpc>
              <a:buNone/>
            </a:pPr>
            <a:r>
              <a:rPr lang="en-US" altLang="zh-CN" sz="4400" dirty="0" smtClean="0">
                <a:latin typeface="+mn-ea"/>
              </a:rPr>
              <a:t> </a:t>
            </a:r>
            <a:r>
              <a:rPr lang="en-US" altLang="zh-CN" sz="4400" dirty="0" smtClean="0">
                <a:latin typeface="+mn-ea"/>
              </a:rPr>
              <a:t>C. </a:t>
            </a:r>
            <a:r>
              <a:rPr lang="zh-CN" altLang="zh-CN" sz="4400" dirty="0" smtClean="0">
                <a:latin typeface="+mn-ea"/>
              </a:rPr>
              <a:t>④③②①</a:t>
            </a:r>
            <a:r>
              <a:rPr lang="en-US" altLang="zh-CN" sz="4400" dirty="0" smtClean="0">
                <a:latin typeface="+mn-ea"/>
              </a:rPr>
              <a:t>   </a:t>
            </a:r>
            <a:r>
              <a:rPr lang="en-US" altLang="zh-CN" sz="4400" dirty="0" smtClean="0">
                <a:latin typeface="+mn-ea"/>
              </a:rPr>
              <a:t>      D</a:t>
            </a:r>
            <a:r>
              <a:rPr lang="en-US" altLang="zh-CN" sz="4400" dirty="0" smtClean="0">
                <a:latin typeface="+mn-ea"/>
              </a:rPr>
              <a:t>. </a:t>
            </a:r>
            <a:r>
              <a:rPr lang="zh-CN" altLang="zh-CN" sz="4400" dirty="0" smtClean="0">
                <a:latin typeface="+mn-ea"/>
              </a:rPr>
              <a:t>③②①④</a:t>
            </a:r>
          </a:p>
          <a:p>
            <a:pPr marL="0" indent="0">
              <a:lnSpc>
                <a:spcPct val="150000"/>
              </a:lnSpc>
              <a:buFontTx/>
              <a:buNone/>
            </a:pPr>
            <a:r>
              <a:rPr lang="zh-CN" altLang="en-US" sz="4400" u="sng" dirty="0" smtClean="0">
                <a:latin typeface="+mn-ea"/>
                <a:sym typeface="微软雅黑" pitchFamily="34" charset="-122"/>
              </a:rPr>
              <a:t>       </a:t>
            </a:r>
            <a:r>
              <a:rPr lang="zh-CN" altLang="en-US" sz="4400" dirty="0" smtClean="0">
                <a:latin typeface="+mn-ea"/>
              </a:rPr>
              <a:t>           </a:t>
            </a:r>
          </a:p>
          <a:p>
            <a:pPr>
              <a:buNone/>
            </a:pP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32040" y="2132856"/>
            <a:ext cx="60946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b="1" dirty="0" smtClean="0">
                <a:solidFill>
                  <a:srgbClr val="FF0000"/>
                </a:solidFill>
                <a:latin typeface="+mn-ea"/>
              </a:rPr>
              <a:t>A</a:t>
            </a:r>
            <a:endParaRPr lang="zh-CN" altLang="en-US" sz="4400" b="1" dirty="0">
              <a:solidFill>
                <a:srgbClr val="FF0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850" y="548680"/>
            <a:ext cx="8712646" cy="6480720"/>
          </a:xfrm>
        </p:spPr>
        <p:txBody>
          <a:bodyPr/>
          <a:lstStyle/>
          <a:p>
            <a:pPr>
              <a:buNone/>
            </a:pPr>
            <a:r>
              <a:rPr lang="en-US" altLang="zh-CN" sz="4000" dirty="0" smtClean="0"/>
              <a:t>6.</a:t>
            </a:r>
            <a:r>
              <a:rPr lang="zh-CN" altLang="zh-CN" sz="4000" dirty="0" smtClean="0"/>
              <a:t>右</a:t>
            </a:r>
            <a:r>
              <a:rPr lang="zh-CN" altLang="zh-CN" sz="4000" dirty="0" smtClean="0"/>
              <a:t>图为花的结构</a:t>
            </a:r>
            <a:r>
              <a:rPr lang="zh-CN" altLang="zh-CN" sz="4000" dirty="0" smtClean="0"/>
              <a:t>简图</a:t>
            </a:r>
            <a:r>
              <a:rPr lang="zh-CN" altLang="en-US" sz="4000" dirty="0" smtClean="0"/>
              <a:t>，</a:t>
            </a:r>
            <a:r>
              <a:rPr lang="zh-CN" altLang="zh-CN" sz="4000" dirty="0" smtClean="0"/>
              <a:t>请</a:t>
            </a:r>
            <a:r>
              <a:rPr lang="zh-CN" altLang="zh-CN" sz="4000" dirty="0" smtClean="0"/>
              <a:t>据图填空</a:t>
            </a:r>
          </a:p>
          <a:p>
            <a:pPr>
              <a:buNone/>
            </a:pPr>
            <a:r>
              <a:rPr lang="en-US" altLang="zh-CN" sz="4000" dirty="0" smtClean="0"/>
              <a:t> (1)</a:t>
            </a:r>
            <a:r>
              <a:rPr lang="zh-CN" altLang="zh-CN" sz="4000" dirty="0" smtClean="0"/>
              <a:t>写出花的各部分的名称</a:t>
            </a:r>
            <a:r>
              <a:rPr lang="zh-CN" altLang="zh-CN" sz="4000" dirty="0" smtClean="0"/>
              <a:t>。</a:t>
            </a:r>
            <a:endParaRPr lang="zh-CN" altLang="zh-CN" sz="4000" dirty="0" smtClean="0"/>
          </a:p>
          <a:p>
            <a:pPr>
              <a:lnSpc>
                <a:spcPct val="150000"/>
              </a:lnSpc>
              <a:buNone/>
            </a:pPr>
            <a:r>
              <a:rPr lang="zh-CN" altLang="zh-CN" sz="3600" dirty="0" smtClean="0"/>
              <a:t>①</a:t>
            </a:r>
            <a:r>
              <a:rPr lang="en-US" altLang="zh-CN" sz="3600" dirty="0" smtClean="0"/>
              <a:t>_______</a:t>
            </a:r>
            <a:r>
              <a:rPr lang="zh-CN" altLang="zh-CN" sz="3600" dirty="0" smtClean="0"/>
              <a:t>②</a:t>
            </a:r>
            <a:r>
              <a:rPr lang="en-US" altLang="zh-CN" sz="3600" dirty="0" smtClean="0"/>
              <a:t>________</a:t>
            </a:r>
            <a:endParaRPr lang="zh-CN" altLang="zh-CN" sz="3600" dirty="0" smtClean="0"/>
          </a:p>
          <a:p>
            <a:pPr>
              <a:lnSpc>
                <a:spcPct val="150000"/>
              </a:lnSpc>
              <a:buNone/>
            </a:pPr>
            <a:r>
              <a:rPr lang="zh-CN" altLang="zh-CN" sz="3600" dirty="0" smtClean="0"/>
              <a:t>③</a:t>
            </a:r>
            <a:r>
              <a:rPr lang="en-US" altLang="zh-CN" sz="3600" dirty="0" smtClean="0"/>
              <a:t>_______</a:t>
            </a:r>
            <a:r>
              <a:rPr lang="zh-CN" altLang="zh-CN" sz="3600" dirty="0" smtClean="0"/>
              <a:t>④</a:t>
            </a:r>
            <a:r>
              <a:rPr lang="en-US" altLang="zh-CN" sz="3600" dirty="0" smtClean="0"/>
              <a:t>________</a:t>
            </a:r>
            <a:endParaRPr lang="zh-CN" altLang="zh-CN" sz="3600" dirty="0" smtClean="0"/>
          </a:p>
          <a:p>
            <a:pPr>
              <a:lnSpc>
                <a:spcPct val="150000"/>
              </a:lnSpc>
              <a:buNone/>
            </a:pPr>
            <a:r>
              <a:rPr lang="zh-CN" altLang="zh-CN" sz="3600" dirty="0" smtClean="0"/>
              <a:t>⑤</a:t>
            </a:r>
            <a:r>
              <a:rPr lang="en-US" altLang="zh-CN" sz="3600" dirty="0" smtClean="0"/>
              <a:t>_______</a:t>
            </a:r>
            <a:r>
              <a:rPr lang="zh-CN" altLang="zh-CN" sz="3600" dirty="0" smtClean="0"/>
              <a:t>⑥</a:t>
            </a:r>
            <a:r>
              <a:rPr lang="en-US" altLang="zh-CN" sz="3600" dirty="0" smtClean="0"/>
              <a:t>________</a:t>
            </a:r>
            <a:endParaRPr lang="zh-CN" altLang="zh-CN" sz="3600" dirty="0" smtClean="0"/>
          </a:p>
          <a:p>
            <a:pPr>
              <a:lnSpc>
                <a:spcPct val="150000"/>
              </a:lnSpc>
              <a:buNone/>
            </a:pPr>
            <a:r>
              <a:rPr lang="zh-CN" altLang="zh-CN" sz="3600" dirty="0" smtClean="0"/>
              <a:t>⑦</a:t>
            </a:r>
            <a:r>
              <a:rPr lang="en-US" altLang="zh-CN" sz="3600" dirty="0" smtClean="0"/>
              <a:t>_______</a:t>
            </a:r>
            <a:r>
              <a:rPr lang="zh-CN" altLang="zh-CN" sz="3600" dirty="0" smtClean="0"/>
              <a:t>⑧</a:t>
            </a:r>
            <a:r>
              <a:rPr lang="en-US" altLang="zh-CN" sz="3600" dirty="0" smtClean="0"/>
              <a:t>________</a:t>
            </a:r>
            <a:endParaRPr lang="zh-CN" altLang="zh-CN" sz="3600" dirty="0" smtClean="0"/>
          </a:p>
          <a:p>
            <a:pPr>
              <a:lnSpc>
                <a:spcPct val="150000"/>
              </a:lnSpc>
              <a:buNone/>
            </a:pPr>
            <a:r>
              <a:rPr lang="zh-CN" altLang="zh-CN" sz="3600" dirty="0" smtClean="0"/>
              <a:t>⑨</a:t>
            </a:r>
            <a:r>
              <a:rPr lang="en-US" altLang="zh-CN" sz="3600" dirty="0" smtClean="0"/>
              <a:t>_______</a:t>
            </a:r>
            <a:r>
              <a:rPr lang="zh-CN" altLang="zh-CN" sz="3600" dirty="0" smtClean="0"/>
              <a:t>⑩</a:t>
            </a:r>
            <a:r>
              <a:rPr lang="en-US" altLang="zh-CN" sz="3600" dirty="0" smtClean="0"/>
              <a:t>________</a:t>
            </a:r>
            <a:r>
              <a:rPr lang="zh-CN" altLang="en-US" sz="3600" dirty="0" smtClean="0"/>
              <a:t>。</a:t>
            </a:r>
            <a:endParaRPr lang="en-US" altLang="zh-CN" sz="3600" dirty="0" smtClean="0"/>
          </a:p>
        </p:txBody>
      </p:sp>
      <p:pic>
        <p:nvPicPr>
          <p:cNvPr id="4" name="图片 3" descr="www.xkb1.com              新课标第一网不用注册，免费下载！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2060848"/>
            <a:ext cx="3744416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115616" y="1916832"/>
            <a:ext cx="16561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>
                <a:solidFill>
                  <a:srgbClr val="FF0000"/>
                </a:solidFill>
              </a:rPr>
              <a:t>花药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19872" y="1916832"/>
            <a:ext cx="13326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solidFill>
                  <a:srgbClr val="FF0000"/>
                </a:solidFill>
              </a:rPr>
              <a:t>花丝</a:t>
            </a:r>
            <a:endParaRPr lang="zh-CN" altLang="en-US" sz="4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15616" y="2852936"/>
            <a:ext cx="16561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solidFill>
                  <a:srgbClr val="FF0000"/>
                </a:solidFill>
              </a:rPr>
              <a:t>雄蕊</a:t>
            </a:r>
            <a:endParaRPr lang="zh-CN" altLang="en-US" sz="4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19872" y="2924944"/>
            <a:ext cx="15121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solidFill>
                  <a:srgbClr val="FF0000"/>
                </a:solidFill>
              </a:rPr>
              <a:t>柱头</a:t>
            </a:r>
            <a:endParaRPr lang="zh-CN" altLang="en-US" sz="4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15616" y="3789040"/>
            <a:ext cx="13681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>
                <a:solidFill>
                  <a:srgbClr val="FF0000"/>
                </a:solidFill>
              </a:rPr>
              <a:t>花柱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19872" y="3861048"/>
            <a:ext cx="14401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solidFill>
                  <a:srgbClr val="FF0000"/>
                </a:solidFill>
              </a:rPr>
              <a:t>子房</a:t>
            </a:r>
            <a:endParaRPr lang="zh-CN" altLang="en-US" sz="44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15616" y="4797152"/>
            <a:ext cx="17281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solidFill>
                  <a:srgbClr val="FF0000"/>
                </a:solidFill>
              </a:rPr>
              <a:t>雌蕊</a:t>
            </a:r>
            <a:endParaRPr lang="zh-CN" alt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19872" y="4819799"/>
            <a:ext cx="15841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solidFill>
                  <a:srgbClr val="FF0000"/>
                </a:solidFill>
              </a:rPr>
              <a:t>花瓣</a:t>
            </a:r>
            <a:endParaRPr lang="zh-CN" altLang="en-US" sz="44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15616" y="5733256"/>
            <a:ext cx="14401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solidFill>
                  <a:srgbClr val="FF0000"/>
                </a:solidFill>
              </a:rPr>
              <a:t>萼片</a:t>
            </a:r>
            <a:endParaRPr lang="zh-CN" altLang="en-US" sz="44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19872" y="5733256"/>
            <a:ext cx="15841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solidFill>
                  <a:srgbClr val="FF0000"/>
                </a:solidFill>
              </a:rPr>
              <a:t>花托</a:t>
            </a:r>
            <a:endParaRPr lang="zh-CN" altLang="en-US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内容占位符 2"/>
          <p:cNvSpPr>
            <a:spLocks noGrp="1" noChangeArrowheads="1"/>
          </p:cNvSpPr>
          <p:nvPr>
            <p:ph idx="1"/>
          </p:nvPr>
        </p:nvSpPr>
        <p:spPr>
          <a:xfrm>
            <a:off x="251520" y="836712"/>
            <a:ext cx="8280598" cy="5517232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altLang="zh-CN" sz="4000" dirty="0" smtClean="0">
                <a:latin typeface="+mn-ea"/>
              </a:rPr>
              <a:t>(</a:t>
            </a:r>
            <a:r>
              <a:rPr lang="en-US" altLang="zh-CN" sz="4000" dirty="0" smtClean="0">
                <a:latin typeface="+mn-ea"/>
              </a:rPr>
              <a:t>2)</a:t>
            </a:r>
            <a:r>
              <a:rPr lang="zh-CN" altLang="zh-CN" sz="4000" dirty="0" smtClean="0">
                <a:latin typeface="+mn-ea"/>
              </a:rPr>
              <a:t>在一朵花的结构中，与果实和种子的形成有关的结构是</a:t>
            </a:r>
            <a:r>
              <a:rPr lang="en-US" altLang="zh-CN" sz="4000" dirty="0" smtClean="0">
                <a:latin typeface="+mn-ea"/>
              </a:rPr>
              <a:t>_______</a:t>
            </a:r>
            <a:r>
              <a:rPr lang="zh-CN" altLang="zh-CN" sz="4000" dirty="0" smtClean="0">
                <a:latin typeface="+mn-ea"/>
              </a:rPr>
              <a:t>和</a:t>
            </a:r>
            <a:r>
              <a:rPr lang="en-US" altLang="zh-CN" sz="4000" dirty="0" smtClean="0">
                <a:latin typeface="+mn-ea"/>
              </a:rPr>
              <a:t>________</a:t>
            </a:r>
            <a:r>
              <a:rPr lang="zh-CN" altLang="zh-CN" sz="4000" dirty="0" smtClean="0">
                <a:latin typeface="+mn-ea"/>
              </a:rPr>
              <a:t>两部分，其中前者包括</a:t>
            </a:r>
            <a:r>
              <a:rPr lang="en-US" altLang="zh-CN" sz="4000" dirty="0" smtClean="0">
                <a:latin typeface="+mn-ea"/>
              </a:rPr>
              <a:t>______</a:t>
            </a:r>
            <a:r>
              <a:rPr lang="zh-CN" altLang="zh-CN" sz="4000" dirty="0" smtClean="0">
                <a:latin typeface="+mn-ea"/>
              </a:rPr>
              <a:t>和</a:t>
            </a:r>
            <a:r>
              <a:rPr lang="en-US" altLang="zh-CN" sz="4000" dirty="0" smtClean="0">
                <a:latin typeface="+mn-ea"/>
              </a:rPr>
              <a:t>_______</a:t>
            </a:r>
            <a:r>
              <a:rPr lang="zh-CN" altLang="zh-CN" sz="4000" dirty="0" smtClean="0">
                <a:latin typeface="+mn-ea"/>
              </a:rPr>
              <a:t>两部分，后者由</a:t>
            </a:r>
            <a:r>
              <a:rPr lang="en-US" altLang="zh-CN" sz="4000" dirty="0" smtClean="0">
                <a:latin typeface="+mn-ea"/>
              </a:rPr>
              <a:t>______</a:t>
            </a:r>
            <a:r>
              <a:rPr lang="zh-CN" altLang="zh-CN" sz="4000" dirty="0" smtClean="0">
                <a:latin typeface="+mn-ea"/>
              </a:rPr>
              <a:t>、</a:t>
            </a:r>
            <a:r>
              <a:rPr lang="en-US" altLang="zh-CN" sz="4000" dirty="0" smtClean="0">
                <a:latin typeface="+mn-ea"/>
              </a:rPr>
              <a:t>______</a:t>
            </a:r>
            <a:r>
              <a:rPr lang="zh-CN" altLang="zh-CN" sz="4000" dirty="0" smtClean="0">
                <a:latin typeface="+mn-ea"/>
              </a:rPr>
              <a:t>和</a:t>
            </a:r>
            <a:r>
              <a:rPr lang="en-US" altLang="zh-CN" sz="4000" dirty="0" smtClean="0">
                <a:latin typeface="+mn-ea"/>
              </a:rPr>
              <a:t>__________</a:t>
            </a:r>
            <a:r>
              <a:rPr lang="zh-CN" altLang="zh-CN" sz="4000" dirty="0" smtClean="0">
                <a:latin typeface="+mn-ea"/>
              </a:rPr>
              <a:t>组成</a:t>
            </a:r>
            <a:r>
              <a:rPr lang="zh-CN" altLang="zh-CN" sz="4000" dirty="0" smtClean="0">
                <a:latin typeface="+mn-ea"/>
              </a:rPr>
              <a:t>。</a:t>
            </a:r>
            <a:r>
              <a:rPr lang="zh-CN" altLang="en-US" sz="4000" dirty="0" smtClean="0">
                <a:latin typeface="+mn-ea"/>
              </a:rPr>
              <a:t>其中</a:t>
            </a:r>
            <a:r>
              <a:rPr lang="zh-CN" altLang="en-US" sz="4000" dirty="0" smtClean="0">
                <a:latin typeface="+mn-ea"/>
              </a:rPr>
              <a:t>子房包括</a:t>
            </a:r>
            <a:r>
              <a:rPr lang="en-US" altLang="zh-CN" sz="4000" dirty="0" smtClean="0">
                <a:latin typeface="+mn-ea"/>
              </a:rPr>
              <a:t>________</a:t>
            </a:r>
            <a:r>
              <a:rPr lang="zh-CN" altLang="en-US" sz="4000" dirty="0" smtClean="0">
                <a:latin typeface="+mn-ea"/>
              </a:rPr>
              <a:t>和</a:t>
            </a:r>
            <a:r>
              <a:rPr lang="en-US" altLang="zh-CN" sz="4000" dirty="0" smtClean="0">
                <a:latin typeface="+mn-ea"/>
              </a:rPr>
              <a:t>________ </a:t>
            </a:r>
            <a:r>
              <a:rPr lang="zh-CN" altLang="en-US" sz="4000" dirty="0" smtClean="0">
                <a:latin typeface="+mn-ea"/>
              </a:rPr>
              <a:t>。</a:t>
            </a:r>
            <a:r>
              <a:rPr lang="zh-CN" altLang="en-US" sz="4000" u="sng" dirty="0" smtClean="0">
                <a:latin typeface="+mn-ea"/>
              </a:rPr>
              <a:t>    </a:t>
            </a:r>
            <a:r>
              <a:rPr lang="zh-CN" altLang="en-US" sz="4000" dirty="0" smtClean="0">
                <a:latin typeface="+mn-ea"/>
              </a:rPr>
              <a:t>      </a:t>
            </a:r>
            <a:endParaRPr lang="zh-CN" altLang="zh-CN" sz="4000" dirty="0" smtClean="0">
              <a:latin typeface="+mn-ea"/>
            </a:endParaRPr>
          </a:p>
          <a:p>
            <a:endParaRPr lang="zh-CN" altLang="en-US" sz="2800" dirty="0" smtClean="0"/>
          </a:p>
          <a:p>
            <a:pPr marL="0" indent="0">
              <a:buFontTx/>
              <a:buNone/>
            </a:pPr>
            <a:r>
              <a:rPr lang="zh-CN" altLang="en-US" sz="2800" u="sng" dirty="0" smtClean="0">
                <a:sym typeface="微软雅黑" pitchFamily="34" charset="-122"/>
              </a:rPr>
              <a:t>  </a:t>
            </a:r>
            <a:endParaRPr lang="en-US" altLang="zh-CN" sz="2800" u="sng" dirty="0" smtClean="0">
              <a:sym typeface="微软雅黑" pitchFamily="34" charset="-122"/>
            </a:endParaRPr>
          </a:p>
          <a:p>
            <a:pPr marL="0" indent="0">
              <a:buFontTx/>
              <a:buNone/>
            </a:pPr>
            <a:r>
              <a:rPr lang="en-US" altLang="zh-CN" sz="2800" dirty="0" smtClean="0"/>
              <a:t> </a:t>
            </a:r>
            <a:endParaRPr lang="zh-CN" altLang="en-US" sz="2800" dirty="0" smtClean="0"/>
          </a:p>
          <a:p>
            <a:pPr marL="0" indent="0">
              <a:buFontTx/>
              <a:buNone/>
            </a:pPr>
            <a:endParaRPr lang="zh-CN" altLang="en-US" sz="2800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6012160" y="1772816"/>
            <a:ext cx="16561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solidFill>
                  <a:srgbClr val="FF0000"/>
                </a:solidFill>
              </a:rPr>
              <a:t>雄蕊</a:t>
            </a:r>
            <a:endParaRPr lang="zh-CN" altLang="en-US" sz="44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43608" y="2708920"/>
            <a:ext cx="17281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solidFill>
                  <a:srgbClr val="FF0000"/>
                </a:solidFill>
              </a:rPr>
              <a:t>雌蕊</a:t>
            </a:r>
            <a:endParaRPr lang="zh-CN" altLang="en-US" sz="44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5576" y="3573016"/>
            <a:ext cx="16561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>
                <a:solidFill>
                  <a:srgbClr val="FF0000"/>
                </a:solidFill>
              </a:rPr>
              <a:t>花药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771800" y="3573016"/>
            <a:ext cx="13326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solidFill>
                  <a:srgbClr val="FF0000"/>
                </a:solidFill>
              </a:rPr>
              <a:t>花丝</a:t>
            </a:r>
            <a:endParaRPr lang="zh-CN" altLang="en-US" sz="44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5576" y="4509120"/>
            <a:ext cx="15121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solidFill>
                  <a:srgbClr val="FF0000"/>
                </a:solidFill>
              </a:rPr>
              <a:t>柱头</a:t>
            </a:r>
            <a:endParaRPr lang="zh-CN" altLang="en-US" sz="44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627784" y="4531767"/>
            <a:ext cx="13681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>
                <a:solidFill>
                  <a:srgbClr val="FF0000"/>
                </a:solidFill>
              </a:rPr>
              <a:t>花柱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004048" y="4509120"/>
            <a:ext cx="14401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solidFill>
                  <a:srgbClr val="FF0000"/>
                </a:solidFill>
              </a:rPr>
              <a:t>子房</a:t>
            </a:r>
            <a:endParaRPr lang="zh-CN" altLang="en-US" sz="44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71392" y="5467871"/>
            <a:ext cx="19087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solidFill>
                  <a:srgbClr val="FF0000"/>
                </a:solidFill>
              </a:rPr>
              <a:t>子房壁</a:t>
            </a:r>
            <a:endParaRPr lang="zh-CN" altLang="en-US" sz="44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228184" y="5467871"/>
            <a:ext cx="15841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solidFill>
                  <a:srgbClr val="FF0000"/>
                </a:solidFill>
              </a:rPr>
              <a:t>胚珠</a:t>
            </a:r>
            <a:endParaRPr lang="zh-CN" altLang="en-US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theme/theme1.xml><?xml version="1.0" encoding="utf-8"?>
<a:theme xmlns:a="http://schemas.openxmlformats.org/drawingml/2006/main" name="能用了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能用了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能用了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能用了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能用了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能用了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能用了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能用了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能用了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能用了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能用了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能用了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能用了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267</Words>
  <Application>Microsoft Office PowerPoint</Application>
  <PresentationFormat>全屏显示(4:3)</PresentationFormat>
  <Paragraphs>56</Paragraphs>
  <Slides>7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能用了</vt:lpstr>
      <vt:lpstr>花的结构——课后练习</vt:lpstr>
      <vt:lpstr>幻灯片 2</vt:lpstr>
      <vt:lpstr>幻灯片 3</vt:lpstr>
      <vt:lpstr>幻灯片 4</vt:lpstr>
      <vt:lpstr>幻灯片 5</vt:lpstr>
      <vt:lpstr>幻灯片 6</vt:lpstr>
      <vt:lpstr>幻灯片 7</vt:lpstr>
    </vt:vector>
  </TitlesOfParts>
  <Company>china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花的结构——课后练习</dc:title>
  <dc:creator>china</dc:creator>
  <cp:lastModifiedBy>china</cp:lastModifiedBy>
  <cp:revision>9</cp:revision>
  <dcterms:created xsi:type="dcterms:W3CDTF">2018-10-28T03:32:48Z</dcterms:created>
  <dcterms:modified xsi:type="dcterms:W3CDTF">2018-10-28T04:21:07Z</dcterms:modified>
</cp:coreProperties>
</file>