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310" r:id="rId3"/>
    <p:sldId id="311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303BD"/>
    <a:srgbClr val="FF3300"/>
    <a:srgbClr val="5845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10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F0862-030E-4F8C-B962-CCAE867EC067}" type="datetimeFigureOut">
              <a:rPr lang="zh-CN" altLang="en-US" smtClean="0"/>
              <a:pPr/>
              <a:t>2018/10/28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D8466-7C7A-44BD-A720-588304B1A02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5845C7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题 1"/>
          <p:cNvSpPr>
            <a:spLocks noGrp="1"/>
          </p:cNvSpPr>
          <p:nvPr>
            <p:ph type="ctrTitle"/>
          </p:nvPr>
        </p:nvSpPr>
        <p:spPr>
          <a:xfrm>
            <a:off x="142844" y="142876"/>
            <a:ext cx="5357818" cy="857238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 algn="l"/>
            <a:r>
              <a:rPr lang="zh-CN" altLang="en-US" sz="2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统编版小学</a:t>
            </a:r>
            <a:r>
              <a:rPr lang="zh-CN" altLang="en-US" sz="26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语文一年级上册</a:t>
            </a:r>
            <a:endParaRPr lang="zh-CN" altLang="en-US" sz="2600" b="1" dirty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副标题 2"/>
          <p:cNvSpPr>
            <a:spLocks noGrp="1"/>
          </p:cNvSpPr>
          <p:nvPr>
            <p:ph type="subTitle" idx="1"/>
          </p:nvPr>
        </p:nvSpPr>
        <p:spPr>
          <a:xfrm>
            <a:off x="0" y="1428742"/>
            <a:ext cx="9144000" cy="1946686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</a:bodyPr>
          <a:lstStyle/>
          <a:p>
            <a:pPr>
              <a:lnSpc>
                <a:spcPts val="6500"/>
              </a:lnSpc>
            </a:pPr>
            <a:r>
              <a:rPr lang="zh-CN" altLang="en-US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复韵母中的双胞胎</a:t>
            </a:r>
            <a:endParaRPr lang="en-US" altLang="zh-CN" sz="45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6500"/>
              </a:lnSpc>
            </a:pPr>
            <a:r>
              <a:rPr lang="en-US" altLang="zh-CN" sz="35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——</a:t>
            </a:r>
            <a:r>
              <a:rPr lang="en-US" altLang="zh-CN" sz="4000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4500" b="1" dirty="0" err="1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ui</a:t>
            </a:r>
            <a:r>
              <a:rPr lang="en-US" altLang="zh-CN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4500" b="1" dirty="0" err="1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iu</a:t>
            </a:r>
            <a:r>
              <a:rPr lang="en-US" altLang="zh-CN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 </a:t>
            </a:r>
            <a:r>
              <a:rPr lang="en-US" altLang="zh-CN" sz="4500" b="1" dirty="0" err="1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ei</a:t>
            </a:r>
            <a:r>
              <a:rPr lang="en-US" altLang="zh-CN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4500" b="1" dirty="0" err="1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ie</a:t>
            </a:r>
            <a:r>
              <a:rPr lang="en-US" altLang="zh-CN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4500" b="1" dirty="0" smtClean="0">
                <a:solidFill>
                  <a:schemeClr val="bg1"/>
                </a:solidFill>
                <a:latin typeface="楷体" pitchFamily="49" charset="-122"/>
                <a:ea typeface="楷体" pitchFamily="49" charset="-122"/>
              </a:rPr>
              <a:t>巧分辨</a:t>
            </a:r>
            <a:endParaRPr lang="en-US" altLang="zh-CN" sz="4500" b="1" dirty="0" smtClean="0">
              <a:solidFill>
                <a:schemeClr val="bg1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0" y="4000528"/>
            <a:ext cx="9144000" cy="85723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20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0" y="3857652"/>
            <a:ext cx="9144000" cy="857238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  <a:cs typeface="+mj-cs"/>
              </a:rPr>
              <a:t>配套练习</a:t>
            </a:r>
            <a:endParaRPr kumimoji="0" lang="zh-CN" altLang="en-US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33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500">
              <a:solidFill>
                <a:srgbClr val="0303BD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32" y="0"/>
            <a:ext cx="9144000" cy="514350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35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303BD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457200" y="142858"/>
            <a:ext cx="8229600" cy="857250"/>
          </a:xfrm>
          <a:prstGeom prst="rect">
            <a:avLst/>
          </a:prstGeom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4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+mj-cs"/>
              </a:rPr>
              <a:t>拼一拼</a:t>
            </a:r>
            <a:endParaRPr kumimoji="0" lang="zh-CN" alt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楷体" pitchFamily="49" charset="-122"/>
              <a:ea typeface="楷体" pitchFamily="49" charset="-122"/>
              <a:cs typeface="+mj-cs"/>
            </a:endParaRPr>
          </a:p>
        </p:txBody>
      </p:sp>
      <p:pic>
        <p:nvPicPr>
          <p:cNvPr id="12" name="Picture 2" descr="dy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60" y="357172"/>
            <a:ext cx="1676400" cy="535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矩形 16"/>
          <p:cNvSpPr/>
          <p:nvPr/>
        </p:nvSpPr>
        <p:spPr>
          <a:xfrm>
            <a:off x="1324066" y="1785932"/>
            <a:ext cx="2517164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h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ēi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f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ěi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b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èi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753090" y="1785932"/>
            <a:ext cx="2747868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d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ié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q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iě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m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iè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324066" y="1142990"/>
            <a:ext cx="2659702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h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uī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t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uǐ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sh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uì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53090" y="1142990"/>
            <a:ext cx="2603598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d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iū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x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iù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l</a:t>
            </a:r>
            <a:r>
              <a:rPr lang="en-US" altLang="zh-CN" sz="3500" b="1" dirty="0" err="1" smtClean="0">
                <a:solidFill>
                  <a:srgbClr val="FF0000"/>
                </a:solidFill>
                <a:ea typeface="华文楷体" pitchFamily="2" charset="-122"/>
              </a:rPr>
              <a:t>iú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643438" y="2571750"/>
            <a:ext cx="1714512" cy="1071570"/>
          </a:xfrm>
          <a:prstGeom prst="roundRect">
            <a:avLst/>
          </a:prstGeom>
          <a:blipFill>
            <a:blip r:embed="rId4" cstate="print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圆角矩形 21"/>
          <p:cNvSpPr/>
          <p:nvPr/>
        </p:nvSpPr>
        <p:spPr>
          <a:xfrm>
            <a:off x="6500826" y="2571750"/>
            <a:ext cx="1714512" cy="1071570"/>
          </a:xfrm>
          <a:prstGeom prst="roundRect">
            <a:avLst/>
          </a:prstGeom>
          <a:blipFill>
            <a:blip r:embed="rId5" cstate="print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圆角矩形 22"/>
          <p:cNvSpPr/>
          <p:nvPr/>
        </p:nvSpPr>
        <p:spPr>
          <a:xfrm>
            <a:off x="857224" y="2571750"/>
            <a:ext cx="1714512" cy="1071570"/>
          </a:xfrm>
          <a:prstGeom prst="roundRect">
            <a:avLst/>
          </a:prstGeom>
          <a:blipFill>
            <a:blip r:embed="rId6" cstate="print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23"/>
          <p:cNvSpPr/>
          <p:nvPr/>
        </p:nvSpPr>
        <p:spPr>
          <a:xfrm>
            <a:off x="2714612" y="2571750"/>
            <a:ext cx="1714512" cy="1071570"/>
          </a:xfrm>
          <a:prstGeom prst="roundRect">
            <a:avLst/>
          </a:prstGeom>
          <a:blipFill>
            <a:blip r:embed="rId7" cstate="print"/>
            <a:stretch>
              <a:fillRect/>
            </a:stretch>
          </a:blip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857224" y="3643320"/>
            <a:ext cx="1648208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shuǐ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niú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2871173" y="3643320"/>
            <a:ext cx="1343637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c ì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xiù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30743" y="3643320"/>
            <a:ext cx="1521250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wéi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jīn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6643702" y="3643320"/>
            <a:ext cx="1252266" cy="63094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qié</a:t>
            </a:r>
            <a:r>
              <a:rPr lang="en-US" altLang="zh-CN" sz="3500" b="1" dirty="0" smtClean="0">
                <a:solidFill>
                  <a:srgbClr val="0303BD"/>
                </a:solidFill>
                <a:ea typeface="华文楷体" pitchFamily="2" charset="-122"/>
              </a:rPr>
              <a:t>  </a:t>
            </a:r>
            <a:r>
              <a:rPr lang="en-US" altLang="zh-CN" sz="3500" b="1" dirty="0" err="1" smtClean="0">
                <a:solidFill>
                  <a:srgbClr val="0303BD"/>
                </a:solidFill>
                <a:ea typeface="华文楷体" pitchFamily="2" charset="-122"/>
              </a:rPr>
              <a:t>zi</a:t>
            </a:r>
            <a:endParaRPr lang="zh-CN" altLang="en-US" sz="3500" b="1" dirty="0" err="1" smtClean="0">
              <a:solidFill>
                <a:srgbClr val="FF0000"/>
              </a:solidFill>
              <a:ea typeface="华文楷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4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6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4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1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6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7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8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  <p:bldP spid="14" grpId="0"/>
      <p:bldP spid="15" grpId="0"/>
      <p:bldP spid="21" grpId="0" animBg="1"/>
      <p:bldP spid="22" grpId="0" animBg="1"/>
      <p:bldP spid="23" grpId="0" animBg="1"/>
      <p:bldP spid="24" grpId="0" animBg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3300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0" y="0"/>
            <a:ext cx="9144000" cy="5143500"/>
          </a:xfrm>
          <a:prstGeom prst="round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 sz="3600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57159" y="714362"/>
            <a:ext cx="8001056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 indent="295275" fontAlgn="base">
              <a:spcBef>
                <a:spcPct val="0"/>
              </a:spcBef>
              <a:spcAft>
                <a:spcPct val="0"/>
              </a:spcAft>
            </a:pPr>
            <a:endParaRPr lang="zh-CN" altLang="en-US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1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）用自己的话说说，复韵母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ui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iu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ei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ie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的区别；</a:t>
            </a:r>
            <a:endParaRPr lang="zh-CN" altLang="en-US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（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2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）对着同学、老师拼读，进行单音节拼读，看是否能拼读正确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：</a:t>
            </a:r>
            <a:endParaRPr lang="zh-CN" altLang="en-US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贵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ɡuì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税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shuì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追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zhuī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</a:t>
            </a:r>
            <a:endParaRPr lang="en-US" altLang="zh-CN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美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měi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魅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mèi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北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běi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 </a:t>
            </a:r>
            <a:endParaRPr lang="en-US" altLang="zh-CN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修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xiū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牛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niú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流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liú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 </a:t>
            </a:r>
            <a:endParaRPr lang="en-US" altLang="zh-CN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  <a:p>
            <a:pPr lvl="0" indent="29527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Arial" pitchFamily="34" charset="0"/>
              </a:rPr>
              <a:t>    别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bié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贴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tiē</a:t>
            </a:r>
            <a:r>
              <a:rPr lang="en-US" altLang="zh-CN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   </a:t>
            </a:r>
            <a:r>
              <a:rPr lang="zh-CN" altLang="en-US" sz="2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灭</a:t>
            </a:r>
            <a:r>
              <a:rPr lang="en-US" altLang="zh-CN" sz="2500" b="1" dirty="0" err="1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  <a:cs typeface="Times New Roman" pitchFamily="18" charset="0"/>
              </a:rPr>
              <a:t>miè</a:t>
            </a:r>
            <a:endParaRPr lang="en-US" altLang="zh-CN" sz="2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  <a:cs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1303</TotalTime>
  <Words>110</Words>
  <Application>Microsoft Office PowerPoint</Application>
  <PresentationFormat>全屏显示(16:9)</PresentationFormat>
  <Paragraphs>20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Office 主题</vt:lpstr>
      <vt:lpstr>统编版小学语文一年级上册</vt:lpstr>
      <vt:lpstr>幻灯片 2</vt:lpstr>
      <vt:lpstr>幻灯片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xtzj</dc:creator>
  <cp:lastModifiedBy>lpxx03</cp:lastModifiedBy>
  <cp:revision>149</cp:revision>
  <dcterms:created xsi:type="dcterms:W3CDTF">2016-11-29T05:29:11Z</dcterms:created>
  <dcterms:modified xsi:type="dcterms:W3CDTF">2018-10-28T07:13:49Z</dcterms:modified>
</cp:coreProperties>
</file>