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70" r:id="rId3"/>
    <p:sldId id="271" r:id="rId4"/>
    <p:sldId id="304" r:id="rId5"/>
    <p:sldId id="306" r:id="rId6"/>
  </p:sldIdLst>
  <p:sldSz cx="9144000" cy="6858000" type="screen4x3"/>
  <p:notesSz cx="6797675" cy="9872663"/>
  <p:defaultTextStyle>
    <a:defPPr>
      <a:defRPr lang="zh-CN"/>
    </a:defPPr>
    <a:lvl1pPr algn="l" rtl="0" fontAlgn="base">
      <a:lnSpc>
        <a:spcPct val="120000"/>
      </a:lnSpc>
      <a:spcBef>
        <a:spcPct val="0"/>
      </a:spcBef>
      <a:spcAft>
        <a:spcPct val="0"/>
      </a:spcAft>
      <a:buFont typeface="Arial" pitchFamily="34" charset="0"/>
      <a:defRPr sz="2000" b="1" kern="120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1pPr>
    <a:lvl2pPr marL="457200" algn="l" rtl="0" fontAlgn="base">
      <a:lnSpc>
        <a:spcPct val="120000"/>
      </a:lnSpc>
      <a:spcBef>
        <a:spcPct val="0"/>
      </a:spcBef>
      <a:spcAft>
        <a:spcPct val="0"/>
      </a:spcAft>
      <a:buFont typeface="Arial" pitchFamily="34" charset="0"/>
      <a:defRPr sz="2000" b="1" kern="120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2pPr>
    <a:lvl3pPr marL="914400" algn="l" rtl="0" fontAlgn="base">
      <a:lnSpc>
        <a:spcPct val="120000"/>
      </a:lnSpc>
      <a:spcBef>
        <a:spcPct val="0"/>
      </a:spcBef>
      <a:spcAft>
        <a:spcPct val="0"/>
      </a:spcAft>
      <a:buFont typeface="Arial" pitchFamily="34" charset="0"/>
      <a:defRPr sz="2000" b="1" kern="120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3pPr>
    <a:lvl4pPr marL="1371600" algn="l" rtl="0" fontAlgn="base">
      <a:lnSpc>
        <a:spcPct val="120000"/>
      </a:lnSpc>
      <a:spcBef>
        <a:spcPct val="0"/>
      </a:spcBef>
      <a:spcAft>
        <a:spcPct val="0"/>
      </a:spcAft>
      <a:buFont typeface="Arial" pitchFamily="34" charset="0"/>
      <a:defRPr sz="2000" b="1" kern="120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4pPr>
    <a:lvl5pPr marL="1828800" algn="l" rtl="0" fontAlgn="base">
      <a:lnSpc>
        <a:spcPct val="120000"/>
      </a:lnSpc>
      <a:spcBef>
        <a:spcPct val="0"/>
      </a:spcBef>
      <a:spcAft>
        <a:spcPct val="0"/>
      </a:spcAft>
      <a:buFont typeface="Arial" pitchFamily="34" charset="0"/>
      <a:defRPr sz="2000" b="1" kern="120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CCFF"/>
    <a:srgbClr val="FFFFCC"/>
    <a:srgbClr val="FFFF99"/>
    <a:srgbClr val="FF0000"/>
    <a:srgbClr val="66CCFF"/>
    <a:srgbClr val="990000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541" autoAdjust="0"/>
    <p:restoredTop sz="94660" autoAdjust="0"/>
  </p:normalViewPr>
  <p:slideViewPr>
    <p:cSldViewPr>
      <p:cViewPr>
        <p:scale>
          <a:sx n="100" d="100"/>
          <a:sy n="100" d="100"/>
        </p:scale>
        <p:origin x="-282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lnSpc>
                <a:spcPct val="100000"/>
              </a:lnSpc>
              <a:buFontTx/>
              <a:buNone/>
              <a:defRPr sz="12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0" hangingPunct="0">
              <a:lnSpc>
                <a:spcPct val="100000"/>
              </a:lnSpc>
              <a:buFontTx/>
              <a:buNone/>
              <a:defRPr sz="12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363"/>
            <a:ext cx="2946400" cy="493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0" hangingPunct="0">
              <a:lnSpc>
                <a:spcPct val="100000"/>
              </a:lnSpc>
              <a:buFontTx/>
              <a:buNone/>
              <a:defRPr sz="12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7363"/>
            <a:ext cx="2946400" cy="493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1B6357B3-2659-4F9F-AB9A-D2559E6A18B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22A113C-4EB3-4D98-9B77-14D9BDF9CB6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417513"/>
            <a:ext cx="2057400" cy="5708650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17513"/>
            <a:ext cx="6019800" cy="5708650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417513"/>
            <a:ext cx="6130925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C1C1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C1C1C"/>
          </a:solidFill>
          <a:latin typeface="Arial" panose="020B0604020202020204" pitchFamily="34" charset="0"/>
          <a:ea typeface="楷体_GB2312" panose="0201060903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C1C1C"/>
          </a:solidFill>
          <a:latin typeface="Arial" panose="020B0604020202020204" pitchFamily="34" charset="0"/>
          <a:ea typeface="楷体_GB2312" panose="0201060903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C1C1C"/>
          </a:solidFill>
          <a:latin typeface="Arial" panose="020B0604020202020204" pitchFamily="34" charset="0"/>
          <a:ea typeface="楷体_GB2312" panose="0201060903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C1C1C"/>
          </a:solidFill>
          <a:latin typeface="Arial" panose="020B0604020202020204" pitchFamily="34" charset="0"/>
          <a:ea typeface="楷体_GB2312" panose="02010609030101010101" pitchFamily="49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C1C1C"/>
          </a:solidFill>
          <a:latin typeface="Arial" panose="020B0604020202020204" pitchFamily="34" charset="0"/>
          <a:ea typeface="楷体_GB2312" panose="02010609030101010101" pitchFamily="49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C1C1C"/>
          </a:solidFill>
          <a:latin typeface="Arial" panose="020B0604020202020204" pitchFamily="34" charset="0"/>
          <a:ea typeface="楷体_GB2312" panose="02010609030101010101" pitchFamily="49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C1C1C"/>
          </a:solidFill>
          <a:latin typeface="Arial" panose="020B0604020202020204" pitchFamily="34" charset="0"/>
          <a:ea typeface="楷体_GB2312" panose="02010609030101010101" pitchFamily="49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1C1C1C"/>
          </a:solidFill>
          <a:latin typeface="Arial" panose="020B0604020202020204" pitchFamily="34" charset="0"/>
          <a:ea typeface="楷体_GB2312" panose="0201060903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1C1C1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1C1C1C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1C1C1C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1C1C1C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1C1C1C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1C1C1C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1C1C1C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1C1C1C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1C1C1C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图片 15393" descr="未标题-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3284538"/>
            <a:ext cx="8080375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TextBox 25"/>
          <p:cNvSpPr txBox="1">
            <a:spLocks noChangeArrowheads="1"/>
          </p:cNvSpPr>
          <p:nvPr/>
        </p:nvSpPr>
        <p:spPr bwMode="auto">
          <a:xfrm>
            <a:off x="6478588" y="4221163"/>
            <a:ext cx="2751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0">
                <a:solidFill>
                  <a:srgbClr val="FF0000"/>
                </a:solidFill>
                <a:latin typeface="Arial" pitchFamily="34" charset="0"/>
              </a:rPr>
              <a:t>3</a:t>
            </a:r>
            <a:r>
              <a:rPr lang="en-US" altLang="en-US" b="0">
                <a:solidFill>
                  <a:srgbClr val="FF0000"/>
                </a:solidFill>
              </a:rPr>
              <a:t>＋</a:t>
            </a:r>
            <a:r>
              <a:rPr lang="en-US" altLang="zh-CN" b="0">
                <a:solidFill>
                  <a:srgbClr val="FF0000"/>
                </a:solidFill>
                <a:latin typeface="Arial" pitchFamily="34" charset="0"/>
              </a:rPr>
              <a:t>3</a:t>
            </a:r>
            <a:r>
              <a:rPr lang="en-US" altLang="en-US" b="0">
                <a:solidFill>
                  <a:srgbClr val="FF0000"/>
                </a:solidFill>
              </a:rPr>
              <a:t>＋</a:t>
            </a:r>
            <a:r>
              <a:rPr lang="en-US" altLang="zh-CN" b="0">
                <a:solidFill>
                  <a:srgbClr val="FF0000"/>
                </a:solidFill>
                <a:latin typeface="Arial" pitchFamily="34" charset="0"/>
              </a:rPr>
              <a:t>3</a:t>
            </a:r>
            <a:r>
              <a:rPr lang="en-US" altLang="en-US" b="0">
                <a:solidFill>
                  <a:srgbClr val="FF0000"/>
                </a:solidFill>
              </a:rPr>
              <a:t>＋</a:t>
            </a:r>
            <a:r>
              <a:rPr lang="en-US" altLang="zh-CN" b="0">
                <a:solidFill>
                  <a:srgbClr val="FF0000"/>
                </a:solidFill>
                <a:latin typeface="Arial" pitchFamily="34" charset="0"/>
              </a:rPr>
              <a:t>3</a:t>
            </a:r>
            <a:r>
              <a:rPr lang="en-US" altLang="en-US" b="0">
                <a:solidFill>
                  <a:srgbClr val="FF0000"/>
                </a:solidFill>
              </a:rPr>
              <a:t>＋</a:t>
            </a:r>
            <a:r>
              <a:rPr lang="en-US" altLang="zh-CN" b="0">
                <a:solidFill>
                  <a:srgbClr val="FF0000"/>
                </a:solidFill>
                <a:latin typeface="Arial" pitchFamily="34" charset="0"/>
              </a:rPr>
              <a:t>3</a:t>
            </a:r>
            <a:r>
              <a:rPr lang="en-US" altLang="en-US" b="0">
                <a:solidFill>
                  <a:srgbClr val="FF0000"/>
                </a:solidFill>
              </a:rPr>
              <a:t>＝</a:t>
            </a:r>
            <a:r>
              <a:rPr lang="en-US" altLang="zh-CN" b="0">
                <a:solidFill>
                  <a:srgbClr val="FF0000"/>
                </a:solidFill>
                <a:latin typeface="Arial" pitchFamily="34" charset="0"/>
              </a:rPr>
              <a:t>15</a:t>
            </a:r>
            <a:r>
              <a:rPr lang="en-US" altLang="zh-CN" b="0">
                <a:latin typeface="Arial" pitchFamily="34" charset="0"/>
              </a:rPr>
              <a:t>  </a:t>
            </a:r>
            <a:endParaRPr lang="zh-CN" altLang="en-US" b="0">
              <a:latin typeface="Arial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457200" y="417513"/>
            <a:ext cx="7643813" cy="850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0" hangingPunct="0">
              <a:lnSpc>
                <a:spcPct val="100000"/>
              </a:lnSpc>
              <a:buFontTx/>
              <a:buNone/>
              <a:defRPr/>
            </a:pPr>
            <a:r>
              <a:rPr lang="zh-CN" altLang="en-US" sz="4000" kern="0" dirty="0"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+mj-cs"/>
              </a:rPr>
              <a:t>四、练习深化乘法意义的理解</a:t>
            </a:r>
            <a:endParaRPr lang="zh-CN" altLang="en-US" sz="3600" kern="0" dirty="0">
              <a:solidFill>
                <a:srgbClr val="1C1C1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5380" name="TextBox 21"/>
          <p:cNvSpPr txBox="1">
            <a:spLocks noChangeArrowheads="1"/>
          </p:cNvSpPr>
          <p:nvPr/>
        </p:nvSpPr>
        <p:spPr bwMode="auto">
          <a:xfrm>
            <a:off x="304800" y="4249738"/>
            <a:ext cx="325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0">
                <a:solidFill>
                  <a:srgbClr val="FF0000"/>
                </a:solidFill>
                <a:latin typeface="Arial" pitchFamily="34" charset="0"/>
              </a:rPr>
              <a:t>2</a:t>
            </a:r>
            <a:endParaRPr lang="zh-CN" altLang="en-US" b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5381" name="TextBox 21"/>
          <p:cNvSpPr txBox="1">
            <a:spLocks noChangeArrowheads="1"/>
          </p:cNvSpPr>
          <p:nvPr/>
        </p:nvSpPr>
        <p:spPr bwMode="auto">
          <a:xfrm>
            <a:off x="962025" y="4241800"/>
            <a:ext cx="325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0">
                <a:solidFill>
                  <a:srgbClr val="FF0000"/>
                </a:solidFill>
                <a:latin typeface="Arial" pitchFamily="34" charset="0"/>
              </a:rPr>
              <a:t>2</a:t>
            </a:r>
            <a:endParaRPr lang="zh-CN" altLang="en-US" b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5376" name="TextBox 21"/>
          <p:cNvSpPr txBox="1">
            <a:spLocks noChangeArrowheads="1"/>
          </p:cNvSpPr>
          <p:nvPr/>
        </p:nvSpPr>
        <p:spPr bwMode="auto">
          <a:xfrm>
            <a:off x="3736975" y="4244975"/>
            <a:ext cx="325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0">
                <a:solidFill>
                  <a:srgbClr val="FF0000"/>
                </a:solidFill>
                <a:latin typeface="Arial" pitchFamily="34" charset="0"/>
              </a:rPr>
              <a:t>4</a:t>
            </a:r>
            <a:endParaRPr lang="zh-CN" altLang="en-US" b="0">
              <a:solidFill>
                <a:srgbClr val="FF0000"/>
              </a:solidFill>
              <a:latin typeface="Arial" pitchFamily="34" charset="0"/>
            </a:endParaRPr>
          </a:p>
        </p:txBody>
      </p:sp>
      <p:pic>
        <p:nvPicPr>
          <p:cNvPr id="15403" name="Picture 43" descr="48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4300" y="3355975"/>
            <a:ext cx="75723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04" name="Picture 44" descr="48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8363" y="3357563"/>
            <a:ext cx="75723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05" name="Picture 45" descr="48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5600" y="3357563"/>
            <a:ext cx="75723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12" name="Picture 52" descr="48-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3429000"/>
            <a:ext cx="601662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14" name="Picture 54" descr="48-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9925" y="3429000"/>
            <a:ext cx="60166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15" name="Picture 55" descr="48-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750" y="3429000"/>
            <a:ext cx="601663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16" name="Picture 56" descr="48-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7988" y="3429000"/>
            <a:ext cx="601662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17" name="Picture 57" descr="48-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32813" y="3429000"/>
            <a:ext cx="601662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328" name="组合 15388"/>
          <p:cNvGrpSpPr>
            <a:grpSpLocks/>
          </p:cNvGrpSpPr>
          <p:nvPr/>
        </p:nvGrpSpPr>
        <p:grpSpPr bwMode="auto">
          <a:xfrm>
            <a:off x="323850" y="2147888"/>
            <a:ext cx="5472113" cy="776287"/>
            <a:chOff x="942" y="935"/>
            <a:chExt cx="3447" cy="489"/>
          </a:xfrm>
        </p:grpSpPr>
        <p:sp>
          <p:nvSpPr>
            <p:cNvPr id="13343" name="矩形 15386"/>
            <p:cNvSpPr>
              <a:spLocks noChangeArrowheads="1"/>
            </p:cNvSpPr>
            <p:nvPr/>
          </p:nvSpPr>
          <p:spPr bwMode="auto">
            <a:xfrm>
              <a:off x="942" y="1026"/>
              <a:ext cx="3447" cy="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400">
                  <a:latin typeface="Arial" pitchFamily="34" charset="0"/>
                </a:rPr>
                <a:t>1. </a:t>
              </a:r>
              <a:r>
                <a:rPr lang="zh-CN" altLang="en-US" sz="2400"/>
                <a:t>先用  摆一摆，再填写算式。</a:t>
              </a:r>
            </a:p>
          </p:txBody>
        </p:sp>
        <p:pic>
          <p:nvPicPr>
            <p:cNvPr id="13344" name="图片 15387" descr="未标题-3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474" y="935"/>
              <a:ext cx="455" cy="4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329" name="矩形 15389"/>
          <p:cNvSpPr>
            <a:spLocks noChangeArrowheads="1"/>
          </p:cNvSpPr>
          <p:nvPr/>
        </p:nvSpPr>
        <p:spPr bwMode="auto">
          <a:xfrm>
            <a:off x="1849438" y="2900363"/>
            <a:ext cx="8509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Arial" pitchFamily="34" charset="0"/>
              </a:rPr>
              <a:t>4</a:t>
            </a:r>
            <a:r>
              <a:rPr lang="zh-CN" altLang="en-US"/>
              <a:t>个</a:t>
            </a:r>
            <a:r>
              <a:rPr lang="en-US" altLang="zh-CN">
                <a:latin typeface="Arial" pitchFamily="34" charset="0"/>
                <a:ea typeface="宋体" pitchFamily="2" charset="-122"/>
              </a:rPr>
              <a:t>2</a:t>
            </a:r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13330" name="矩形 15390"/>
          <p:cNvSpPr>
            <a:spLocks noChangeArrowheads="1"/>
          </p:cNvSpPr>
          <p:nvPr/>
        </p:nvSpPr>
        <p:spPr bwMode="auto">
          <a:xfrm>
            <a:off x="4657725" y="2900363"/>
            <a:ext cx="8509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Arial" pitchFamily="34" charset="0"/>
              </a:rPr>
              <a:t>3</a:t>
            </a:r>
            <a:r>
              <a:rPr lang="zh-CN" altLang="en-US"/>
              <a:t>个</a:t>
            </a:r>
            <a:r>
              <a:rPr lang="en-US" altLang="zh-CN">
                <a:latin typeface="Arial" pitchFamily="34" charset="0"/>
                <a:ea typeface="宋体" pitchFamily="2" charset="-122"/>
              </a:rPr>
              <a:t>4</a:t>
            </a:r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13331" name="矩形 15391"/>
          <p:cNvSpPr>
            <a:spLocks noChangeArrowheads="1"/>
          </p:cNvSpPr>
          <p:nvPr/>
        </p:nvSpPr>
        <p:spPr bwMode="auto">
          <a:xfrm>
            <a:off x="7392988" y="2900363"/>
            <a:ext cx="8509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Arial" pitchFamily="34" charset="0"/>
              </a:rPr>
              <a:t>5</a:t>
            </a:r>
            <a:r>
              <a:rPr lang="zh-CN" altLang="en-US"/>
              <a:t>个</a:t>
            </a:r>
            <a:r>
              <a:rPr lang="en-US" altLang="zh-CN">
                <a:latin typeface="Arial" pitchFamily="34" charset="0"/>
                <a:ea typeface="宋体" pitchFamily="2" charset="-122"/>
              </a:rPr>
              <a:t>3</a:t>
            </a:r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13332" name="直接连接符 15394"/>
          <p:cNvSpPr>
            <a:spLocks noChangeShapeType="1"/>
          </p:cNvSpPr>
          <p:nvPr/>
        </p:nvSpPr>
        <p:spPr bwMode="auto">
          <a:xfrm>
            <a:off x="6516688" y="4652963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333" name="直接连接符 15395"/>
          <p:cNvSpPr>
            <a:spLocks noChangeShapeType="1"/>
          </p:cNvSpPr>
          <p:nvPr/>
        </p:nvSpPr>
        <p:spPr bwMode="auto">
          <a:xfrm>
            <a:off x="6516688" y="4652963"/>
            <a:ext cx="23764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397" name="TextBox 21"/>
          <p:cNvSpPr txBox="1">
            <a:spLocks noChangeArrowheads="1"/>
          </p:cNvSpPr>
          <p:nvPr/>
        </p:nvSpPr>
        <p:spPr bwMode="auto">
          <a:xfrm>
            <a:off x="1628775" y="4259263"/>
            <a:ext cx="325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0">
                <a:solidFill>
                  <a:srgbClr val="FF0000"/>
                </a:solidFill>
                <a:latin typeface="Arial" pitchFamily="34" charset="0"/>
              </a:rPr>
              <a:t>2</a:t>
            </a:r>
            <a:endParaRPr lang="zh-CN" altLang="en-US" b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5398" name="TextBox 21"/>
          <p:cNvSpPr txBox="1">
            <a:spLocks noChangeArrowheads="1"/>
          </p:cNvSpPr>
          <p:nvPr/>
        </p:nvSpPr>
        <p:spPr bwMode="auto">
          <a:xfrm>
            <a:off x="2278063" y="4249738"/>
            <a:ext cx="325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0">
                <a:solidFill>
                  <a:srgbClr val="FF0000"/>
                </a:solidFill>
                <a:latin typeface="Arial" pitchFamily="34" charset="0"/>
              </a:rPr>
              <a:t>2</a:t>
            </a:r>
            <a:endParaRPr lang="zh-CN" altLang="en-US" b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5399" name="TextBox 21"/>
          <p:cNvSpPr txBox="1">
            <a:spLocks noChangeArrowheads="1"/>
          </p:cNvSpPr>
          <p:nvPr/>
        </p:nvSpPr>
        <p:spPr bwMode="auto">
          <a:xfrm>
            <a:off x="3054350" y="4249738"/>
            <a:ext cx="325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0">
                <a:solidFill>
                  <a:srgbClr val="FF0000"/>
                </a:solidFill>
                <a:latin typeface="Arial" pitchFamily="34" charset="0"/>
              </a:rPr>
              <a:t>8</a:t>
            </a:r>
            <a:endParaRPr lang="zh-CN" altLang="en-US" b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5400" name="TextBox 21"/>
          <p:cNvSpPr txBox="1">
            <a:spLocks noChangeArrowheads="1"/>
          </p:cNvSpPr>
          <p:nvPr/>
        </p:nvSpPr>
        <p:spPr bwMode="auto">
          <a:xfrm>
            <a:off x="4403725" y="4259263"/>
            <a:ext cx="325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0">
                <a:solidFill>
                  <a:srgbClr val="FF0000"/>
                </a:solidFill>
                <a:latin typeface="Arial" pitchFamily="34" charset="0"/>
              </a:rPr>
              <a:t>4</a:t>
            </a:r>
            <a:endParaRPr lang="zh-CN" altLang="en-US" b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5401" name="TextBox 21"/>
          <p:cNvSpPr txBox="1">
            <a:spLocks noChangeArrowheads="1"/>
          </p:cNvSpPr>
          <p:nvPr/>
        </p:nvSpPr>
        <p:spPr bwMode="auto">
          <a:xfrm>
            <a:off x="5067300" y="4249738"/>
            <a:ext cx="325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0">
                <a:solidFill>
                  <a:srgbClr val="FF0000"/>
                </a:solidFill>
                <a:latin typeface="Arial" pitchFamily="34" charset="0"/>
              </a:rPr>
              <a:t>4</a:t>
            </a:r>
            <a:endParaRPr lang="zh-CN" altLang="en-US" b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5402" name="TextBox 21"/>
          <p:cNvSpPr txBox="1">
            <a:spLocks noChangeArrowheads="1"/>
          </p:cNvSpPr>
          <p:nvPr/>
        </p:nvSpPr>
        <p:spPr bwMode="auto">
          <a:xfrm>
            <a:off x="5749925" y="4249738"/>
            <a:ext cx="466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0">
                <a:solidFill>
                  <a:srgbClr val="FF0000"/>
                </a:solidFill>
                <a:latin typeface="Arial" pitchFamily="34" charset="0"/>
              </a:rPr>
              <a:t>12</a:t>
            </a:r>
            <a:endParaRPr lang="zh-CN" altLang="en-US" b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684213" y="4941888"/>
            <a:ext cx="2232025" cy="974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  ( 2 )×( 4 )</a:t>
            </a:r>
          </a:p>
          <a:p>
            <a:pPr>
              <a:spcBef>
                <a:spcPct val="50000"/>
              </a:spcBef>
            </a:pPr>
            <a:r>
              <a:rPr lang="zh-CN" altLang="en-US"/>
              <a:t>或</a:t>
            </a:r>
            <a:r>
              <a:rPr lang="en-US" altLang="zh-CN"/>
              <a:t>( 4 )×( 2 )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708400" y="4941888"/>
            <a:ext cx="2159000" cy="974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  ( 4 )×( 3 )</a:t>
            </a:r>
          </a:p>
          <a:p>
            <a:pPr>
              <a:spcBef>
                <a:spcPct val="50000"/>
              </a:spcBef>
            </a:pPr>
            <a:r>
              <a:rPr lang="zh-CN" altLang="en-US"/>
              <a:t>或</a:t>
            </a:r>
            <a:r>
              <a:rPr lang="en-US" altLang="zh-CN"/>
              <a:t>( 3 )×( 4 )</a:t>
            </a:r>
          </a:p>
        </p:txBody>
      </p:sp>
      <p:sp>
        <p:nvSpPr>
          <p:cNvPr id="15418" name="文本框 15417"/>
          <p:cNvSpPr txBox="1">
            <a:spLocks noChangeArrowheads="1"/>
          </p:cNvSpPr>
          <p:nvPr/>
        </p:nvSpPr>
        <p:spPr bwMode="auto">
          <a:xfrm>
            <a:off x="6443663" y="4941888"/>
            <a:ext cx="2447925" cy="974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   ( 3 )×( 5 )</a:t>
            </a:r>
          </a:p>
          <a:p>
            <a:pPr>
              <a:spcBef>
                <a:spcPct val="50000"/>
              </a:spcBef>
            </a:pPr>
            <a:r>
              <a:rPr lang="zh-CN" altLang="en-US"/>
              <a:t> 或</a:t>
            </a:r>
            <a:r>
              <a:rPr lang="en-US" altLang="zh-CN"/>
              <a:t>( 5 )×( 3 )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5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5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/>
      <p:bldP spid="15380" grpId="0"/>
      <p:bldP spid="15381" grpId="0"/>
      <p:bldP spid="15376" grpId="0"/>
      <p:bldP spid="15397" grpId="0"/>
      <p:bldP spid="15398" grpId="0"/>
      <p:bldP spid="15399" grpId="0"/>
      <p:bldP spid="15400" grpId="0"/>
      <p:bldP spid="15401" grpId="0"/>
      <p:bldP spid="15402" grpId="0"/>
      <p:bldP spid="2" grpId="0"/>
      <p:bldP spid="3" grpId="0"/>
      <p:bldP spid="154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6" descr="3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2420938"/>
            <a:ext cx="7505700" cy="284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457200" y="417513"/>
            <a:ext cx="7043738" cy="850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0" hangingPunct="0">
              <a:lnSpc>
                <a:spcPct val="100000"/>
              </a:lnSpc>
              <a:buFontTx/>
              <a:buNone/>
              <a:defRPr/>
            </a:pPr>
            <a:r>
              <a:rPr lang="zh-CN" altLang="en-US" sz="4000" kern="0" dirty="0"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+mj-cs"/>
              </a:rPr>
              <a:t>四、练习深化乘法意义的理解</a:t>
            </a:r>
            <a:endParaRPr lang="zh-CN" altLang="en-US" sz="3600" kern="0" dirty="0">
              <a:solidFill>
                <a:srgbClr val="1C1C1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4347" name="TextBox 28"/>
          <p:cNvSpPr txBox="1">
            <a:spLocks noChangeArrowheads="1"/>
          </p:cNvSpPr>
          <p:nvPr/>
        </p:nvSpPr>
        <p:spPr bwMode="auto">
          <a:xfrm>
            <a:off x="3873500" y="3705225"/>
            <a:ext cx="13255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200" b="0">
                <a:solidFill>
                  <a:srgbClr val="FF0000"/>
                </a:solidFill>
                <a:latin typeface="Arial" pitchFamily="34" charset="0"/>
              </a:rPr>
              <a:t>8          </a:t>
            </a:r>
            <a:r>
              <a:rPr lang="en-US" altLang="zh-CN" sz="1500" b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altLang="zh-CN" sz="2200" b="0">
                <a:solidFill>
                  <a:srgbClr val="FF0000"/>
                </a:solidFill>
                <a:latin typeface="Arial" pitchFamily="34" charset="0"/>
              </a:rPr>
              <a:t>4</a:t>
            </a:r>
            <a:endParaRPr lang="zh-CN" altLang="en-US" sz="2200" b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4345" name="TextBox 26"/>
          <p:cNvSpPr txBox="1">
            <a:spLocks noChangeArrowheads="1"/>
          </p:cNvSpPr>
          <p:nvPr/>
        </p:nvSpPr>
        <p:spPr bwMode="auto">
          <a:xfrm>
            <a:off x="2751138" y="4051300"/>
            <a:ext cx="41751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2200" b="0">
                <a:solidFill>
                  <a:srgbClr val="FF0000"/>
                </a:solidFill>
                <a:latin typeface="Arial" pitchFamily="34" charset="0"/>
              </a:rPr>
              <a:t>4</a:t>
            </a:r>
            <a:r>
              <a:rPr lang="en-US" altLang="en-US" sz="2200" b="0">
                <a:solidFill>
                  <a:srgbClr val="FF0000"/>
                </a:solidFill>
              </a:rPr>
              <a:t>＋</a:t>
            </a:r>
            <a:r>
              <a:rPr lang="en-US" altLang="zh-CN" sz="2200" b="0">
                <a:solidFill>
                  <a:srgbClr val="FF0000"/>
                </a:solidFill>
                <a:latin typeface="Arial" pitchFamily="34" charset="0"/>
              </a:rPr>
              <a:t>4</a:t>
            </a:r>
            <a:r>
              <a:rPr lang="en-US" altLang="en-US" sz="2200" b="0">
                <a:solidFill>
                  <a:srgbClr val="FF0000"/>
                </a:solidFill>
              </a:rPr>
              <a:t>＋</a:t>
            </a:r>
            <a:r>
              <a:rPr lang="en-US" altLang="zh-CN" sz="2200" b="0">
                <a:solidFill>
                  <a:srgbClr val="FF0000"/>
                </a:solidFill>
                <a:latin typeface="Arial" pitchFamily="34" charset="0"/>
              </a:rPr>
              <a:t>4</a:t>
            </a:r>
            <a:r>
              <a:rPr lang="en-US" altLang="en-US" sz="2200" b="0">
                <a:solidFill>
                  <a:srgbClr val="FF0000"/>
                </a:solidFill>
              </a:rPr>
              <a:t>＋</a:t>
            </a:r>
            <a:r>
              <a:rPr lang="en-US" altLang="zh-CN" sz="2200" b="0">
                <a:solidFill>
                  <a:srgbClr val="FF0000"/>
                </a:solidFill>
                <a:latin typeface="Arial" pitchFamily="34" charset="0"/>
              </a:rPr>
              <a:t>4</a:t>
            </a:r>
            <a:r>
              <a:rPr lang="en-US" altLang="en-US" sz="2200" b="0">
                <a:solidFill>
                  <a:srgbClr val="FF0000"/>
                </a:solidFill>
              </a:rPr>
              <a:t>＋</a:t>
            </a:r>
            <a:r>
              <a:rPr lang="en-US" altLang="zh-CN" sz="2200" b="0">
                <a:solidFill>
                  <a:srgbClr val="FF0000"/>
                </a:solidFill>
                <a:latin typeface="Arial" pitchFamily="34" charset="0"/>
              </a:rPr>
              <a:t>4</a:t>
            </a:r>
            <a:r>
              <a:rPr lang="en-US" altLang="en-US" sz="2200" b="0">
                <a:solidFill>
                  <a:srgbClr val="FF0000"/>
                </a:solidFill>
              </a:rPr>
              <a:t>＋</a:t>
            </a:r>
            <a:r>
              <a:rPr lang="en-US" altLang="zh-CN" sz="2200" b="0">
                <a:solidFill>
                  <a:srgbClr val="FF0000"/>
                </a:solidFill>
                <a:latin typeface="Arial" pitchFamily="34" charset="0"/>
              </a:rPr>
              <a:t>4</a:t>
            </a:r>
            <a:r>
              <a:rPr lang="en-US" altLang="en-US" sz="2200" b="0">
                <a:solidFill>
                  <a:srgbClr val="FF0000"/>
                </a:solidFill>
              </a:rPr>
              <a:t>＋</a:t>
            </a:r>
            <a:r>
              <a:rPr lang="en-US" altLang="zh-CN" sz="2200" b="0">
                <a:solidFill>
                  <a:srgbClr val="FF0000"/>
                </a:solidFill>
                <a:latin typeface="Arial" pitchFamily="34" charset="0"/>
              </a:rPr>
              <a:t>4</a:t>
            </a:r>
            <a:r>
              <a:rPr lang="en-US" altLang="en-US" sz="2200" b="0">
                <a:solidFill>
                  <a:srgbClr val="FF0000"/>
                </a:solidFill>
              </a:rPr>
              <a:t>＋</a:t>
            </a:r>
            <a:r>
              <a:rPr lang="en-US" altLang="zh-CN" sz="2200" b="0">
                <a:solidFill>
                  <a:srgbClr val="FF0000"/>
                </a:solidFill>
                <a:latin typeface="Arial" pitchFamily="34" charset="0"/>
              </a:rPr>
              <a:t>4</a:t>
            </a:r>
            <a:r>
              <a:rPr lang="en-US" altLang="en-US" sz="2200" b="0">
                <a:solidFill>
                  <a:srgbClr val="FF0000"/>
                </a:solidFill>
              </a:rPr>
              <a:t>＝</a:t>
            </a:r>
            <a:r>
              <a:rPr lang="en-US" altLang="zh-CN" sz="2200" b="0">
                <a:solidFill>
                  <a:srgbClr val="FF0000"/>
                </a:solidFill>
                <a:latin typeface="Arial" pitchFamily="34" charset="0"/>
              </a:rPr>
              <a:t>32</a:t>
            </a:r>
            <a:endParaRPr lang="zh-CN" altLang="en-US" sz="2200" b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4349" name="TextBox 30"/>
          <p:cNvSpPr txBox="1">
            <a:spLocks noChangeArrowheads="1"/>
          </p:cNvSpPr>
          <p:nvPr/>
        </p:nvSpPr>
        <p:spPr bwMode="auto">
          <a:xfrm>
            <a:off x="3028950" y="4597400"/>
            <a:ext cx="14716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200" b="0">
                <a:solidFill>
                  <a:srgbClr val="FF0000"/>
                </a:solidFill>
                <a:latin typeface="Arial" pitchFamily="34" charset="0"/>
              </a:rPr>
              <a:t>4×8</a:t>
            </a:r>
            <a:r>
              <a:rPr lang="en-US" altLang="en-US" sz="2200" b="0">
                <a:solidFill>
                  <a:srgbClr val="FF0000"/>
                </a:solidFill>
              </a:rPr>
              <a:t>＝</a:t>
            </a:r>
            <a:r>
              <a:rPr lang="en-US" altLang="zh-CN" sz="2200" b="0">
                <a:solidFill>
                  <a:srgbClr val="FF0000"/>
                </a:solidFill>
                <a:latin typeface="Arial" pitchFamily="34" charset="0"/>
              </a:rPr>
              <a:t>32</a:t>
            </a:r>
            <a:endParaRPr lang="zh-CN" altLang="en-US" sz="2200" b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2" name="TextBox 30"/>
          <p:cNvSpPr txBox="1">
            <a:spLocks noChangeArrowheads="1"/>
          </p:cNvSpPr>
          <p:nvPr/>
        </p:nvSpPr>
        <p:spPr bwMode="auto">
          <a:xfrm>
            <a:off x="5326063" y="4594225"/>
            <a:ext cx="16319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2200" b="0">
                <a:solidFill>
                  <a:srgbClr val="FF0000"/>
                </a:solidFill>
                <a:latin typeface="Arial" pitchFamily="34" charset="0"/>
              </a:rPr>
              <a:t>8×4</a:t>
            </a:r>
            <a:r>
              <a:rPr lang="en-US" altLang="en-US" sz="2200" b="0">
                <a:solidFill>
                  <a:srgbClr val="FF0000"/>
                </a:solidFill>
              </a:rPr>
              <a:t>＝</a:t>
            </a:r>
            <a:r>
              <a:rPr lang="en-US" altLang="zh-CN" sz="2200" b="0">
                <a:solidFill>
                  <a:srgbClr val="FF0000"/>
                </a:solidFill>
                <a:latin typeface="Arial" pitchFamily="34" charset="0"/>
              </a:rPr>
              <a:t>32</a:t>
            </a:r>
            <a:endParaRPr lang="zh-CN" altLang="en-US" sz="2200" b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4344" name="Rectangle 2"/>
          <p:cNvSpPr txBox="1">
            <a:spLocks noChangeArrowheads="1"/>
          </p:cNvSpPr>
          <p:nvPr/>
        </p:nvSpPr>
        <p:spPr bwMode="auto">
          <a:xfrm>
            <a:off x="468313" y="2506663"/>
            <a:ext cx="503237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CN" sz="2400">
                <a:latin typeface="Arial" pitchFamily="34" charset="0"/>
              </a:rPr>
              <a:t>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/>
      <p:bldP spid="14345" grpId="0"/>
      <p:bldP spid="14349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4" descr="48-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2708275"/>
            <a:ext cx="7766050" cy="174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3" name="TextBox 28"/>
          <p:cNvSpPr txBox="1">
            <a:spLocks noChangeArrowheads="1"/>
          </p:cNvSpPr>
          <p:nvPr/>
        </p:nvSpPr>
        <p:spPr bwMode="auto">
          <a:xfrm>
            <a:off x="4594225" y="3360738"/>
            <a:ext cx="1660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2400" b="0">
                <a:solidFill>
                  <a:srgbClr val="FF0000"/>
                </a:solidFill>
                <a:latin typeface="Arial" pitchFamily="34" charset="0"/>
              </a:rPr>
              <a:t>7        </a:t>
            </a:r>
            <a:r>
              <a:rPr lang="en-US" altLang="zh-CN" sz="1200" b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altLang="zh-CN" sz="2400" b="0">
                <a:solidFill>
                  <a:srgbClr val="FF0000"/>
                </a:solidFill>
                <a:latin typeface="Arial" pitchFamily="34" charset="0"/>
              </a:rPr>
              <a:t>  5</a:t>
            </a:r>
            <a:endParaRPr lang="zh-CN" altLang="en-US" sz="2400" b="0">
              <a:solidFill>
                <a:srgbClr val="FF0000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455613" y="415925"/>
            <a:ext cx="7572375" cy="850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0" hangingPunct="0">
              <a:lnSpc>
                <a:spcPct val="100000"/>
              </a:lnSpc>
              <a:buFontTx/>
              <a:buNone/>
              <a:defRPr/>
            </a:pPr>
            <a:r>
              <a:rPr lang="zh-CN" altLang="en-US" sz="4000" kern="0" dirty="0"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+mj-cs"/>
              </a:rPr>
              <a:t>四、练习深化乘法意义的理解</a:t>
            </a:r>
            <a:endParaRPr lang="zh-CN" altLang="en-US" sz="3600" kern="0" dirty="0">
              <a:solidFill>
                <a:srgbClr val="1C1C1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5365" name="Rectangle 2"/>
          <p:cNvSpPr txBox="1">
            <a:spLocks noChangeArrowheads="1"/>
          </p:cNvSpPr>
          <p:nvPr/>
        </p:nvSpPr>
        <p:spPr bwMode="auto">
          <a:xfrm>
            <a:off x="395288" y="2506663"/>
            <a:ext cx="576262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CN" sz="2400">
                <a:latin typeface="Arial" pitchFamily="34" charset="0"/>
              </a:rPr>
              <a:t>3.</a:t>
            </a:r>
          </a:p>
        </p:txBody>
      </p:sp>
      <p:sp>
        <p:nvSpPr>
          <p:cNvPr id="17445" name="TextBox 28"/>
          <p:cNvSpPr txBox="1">
            <a:spLocks noChangeArrowheads="1"/>
          </p:cNvSpPr>
          <p:nvPr/>
        </p:nvSpPr>
        <p:spPr bwMode="auto">
          <a:xfrm>
            <a:off x="6834188" y="3360738"/>
            <a:ext cx="1660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2400" b="0">
                <a:solidFill>
                  <a:srgbClr val="FF0000"/>
                </a:solidFill>
                <a:latin typeface="Arial" pitchFamily="34" charset="0"/>
              </a:rPr>
              <a:t>5        </a:t>
            </a:r>
            <a:r>
              <a:rPr lang="en-US" altLang="zh-CN" sz="1200" b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altLang="zh-CN" sz="2400" b="0">
                <a:solidFill>
                  <a:srgbClr val="FF0000"/>
                </a:solidFill>
                <a:latin typeface="Arial" pitchFamily="34" charset="0"/>
              </a:rPr>
              <a:t>  7</a:t>
            </a:r>
            <a:endParaRPr lang="zh-CN" altLang="en-US" sz="2400" b="0">
              <a:solidFill>
                <a:srgbClr val="FF0000"/>
              </a:solidFill>
            </a:endParaRPr>
          </a:p>
        </p:txBody>
      </p:sp>
      <p:sp>
        <p:nvSpPr>
          <p:cNvPr id="17446" name="TextBox 28"/>
          <p:cNvSpPr txBox="1">
            <a:spLocks noChangeArrowheads="1"/>
          </p:cNvSpPr>
          <p:nvPr/>
        </p:nvSpPr>
        <p:spPr bwMode="auto">
          <a:xfrm>
            <a:off x="4627563" y="3897313"/>
            <a:ext cx="1660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0">
                <a:solidFill>
                  <a:srgbClr val="FF0000"/>
                </a:solidFill>
                <a:latin typeface="Arial" pitchFamily="34" charset="0"/>
              </a:rPr>
              <a:t>15        </a:t>
            </a:r>
            <a:r>
              <a:rPr lang="en-US" altLang="zh-CN" sz="1200" b="0">
                <a:solidFill>
                  <a:srgbClr val="FF0000"/>
                </a:solidFill>
                <a:latin typeface="Arial" pitchFamily="34" charset="0"/>
              </a:rPr>
              <a:t>  </a:t>
            </a:r>
            <a:r>
              <a:rPr lang="en-US" altLang="zh-CN" sz="1600" b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altLang="zh-CN" sz="2400" b="0">
                <a:solidFill>
                  <a:srgbClr val="FF0000"/>
                </a:solidFill>
                <a:latin typeface="Arial" pitchFamily="34" charset="0"/>
              </a:rPr>
              <a:t>3</a:t>
            </a:r>
            <a:endParaRPr lang="zh-CN" altLang="en-US" sz="2400" b="0">
              <a:solidFill>
                <a:srgbClr val="FF0000"/>
              </a:solidFill>
            </a:endParaRPr>
          </a:p>
        </p:txBody>
      </p:sp>
      <p:sp>
        <p:nvSpPr>
          <p:cNvPr id="17447" name="TextBox 28"/>
          <p:cNvSpPr txBox="1">
            <a:spLocks noChangeArrowheads="1"/>
          </p:cNvSpPr>
          <p:nvPr/>
        </p:nvSpPr>
        <p:spPr bwMode="auto">
          <a:xfrm>
            <a:off x="6961188" y="3897313"/>
            <a:ext cx="166052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0">
                <a:solidFill>
                  <a:srgbClr val="FF0000"/>
                </a:solidFill>
                <a:latin typeface="Arial" pitchFamily="34" charset="0"/>
              </a:rPr>
              <a:t>3        </a:t>
            </a:r>
            <a:r>
              <a:rPr lang="en-US" altLang="zh-CN" sz="1000" b="0">
                <a:solidFill>
                  <a:srgbClr val="FF0000"/>
                </a:solidFill>
                <a:latin typeface="Arial" pitchFamily="34" charset="0"/>
              </a:rPr>
              <a:t>   </a:t>
            </a:r>
            <a:r>
              <a:rPr lang="en-US" altLang="zh-CN" sz="2400" b="0">
                <a:solidFill>
                  <a:srgbClr val="FF0000"/>
                </a:solidFill>
                <a:latin typeface="Arial" pitchFamily="34" charset="0"/>
              </a:rPr>
              <a:t>15</a:t>
            </a:r>
            <a:endParaRPr lang="zh-CN" altLang="en-US" sz="2400" b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3" grpId="0"/>
      <p:bldP spid="17445" grpId="0"/>
      <p:bldP spid="17446" grpId="0"/>
      <p:bldP spid="174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411413" y="692150"/>
            <a:ext cx="4648200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defRPr/>
            </a:pPr>
            <a:r>
              <a:rPr lang="zh-CN" altLang="en-US" sz="4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请你判断：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187450" y="1628775"/>
            <a:ext cx="64087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CN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4</a:t>
            </a:r>
            <a:r>
              <a:rPr lang="zh-CN" altLang="en-US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＋</a:t>
            </a:r>
            <a:r>
              <a:rPr lang="en-US" altLang="zh-CN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4</a:t>
            </a:r>
            <a:r>
              <a:rPr lang="zh-CN" altLang="en-US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＋</a:t>
            </a:r>
            <a:r>
              <a:rPr lang="en-US" altLang="zh-CN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4</a:t>
            </a:r>
            <a:r>
              <a:rPr lang="zh-CN" altLang="en-US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＝</a:t>
            </a:r>
            <a:r>
              <a:rPr lang="en-US" altLang="zh-CN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4×3</a:t>
            </a:r>
            <a:r>
              <a:rPr lang="zh-CN" altLang="en-US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　        （   ）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187450" y="4154488"/>
            <a:ext cx="6410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CN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6</a:t>
            </a:r>
            <a:r>
              <a:rPr lang="zh-CN" altLang="en-US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＋</a:t>
            </a:r>
            <a:r>
              <a:rPr lang="en-US" altLang="zh-CN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6</a:t>
            </a:r>
            <a:r>
              <a:rPr lang="zh-CN" altLang="en-US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＋</a:t>
            </a:r>
            <a:r>
              <a:rPr lang="en-US" altLang="zh-CN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6</a:t>
            </a:r>
            <a:r>
              <a:rPr lang="zh-CN" altLang="en-US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＋</a:t>
            </a:r>
            <a:r>
              <a:rPr lang="en-US" altLang="zh-CN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6</a:t>
            </a:r>
            <a:r>
              <a:rPr lang="zh-CN" altLang="en-US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＝</a:t>
            </a:r>
            <a:r>
              <a:rPr lang="en-US" altLang="zh-CN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6×4      </a:t>
            </a:r>
            <a:r>
              <a:rPr lang="zh-CN" altLang="en-US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（   ）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187450" y="2468563"/>
            <a:ext cx="66976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CN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＋</a:t>
            </a:r>
            <a:r>
              <a:rPr lang="en-US" altLang="zh-CN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＋</a:t>
            </a:r>
            <a:r>
              <a:rPr lang="en-US" altLang="zh-CN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＋</a:t>
            </a:r>
            <a:r>
              <a:rPr lang="en-US" altLang="zh-CN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＋</a:t>
            </a:r>
            <a:r>
              <a:rPr lang="en-US" altLang="zh-CN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2</a:t>
            </a:r>
            <a:r>
              <a:rPr lang="zh-CN" altLang="en-US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＝</a:t>
            </a:r>
            <a:r>
              <a:rPr lang="en-US" altLang="zh-CN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2×5</a:t>
            </a:r>
            <a:r>
              <a:rPr lang="zh-CN" altLang="en-US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（   ） 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150938" y="3429000"/>
            <a:ext cx="68405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CN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7 </a:t>
            </a:r>
            <a:r>
              <a:rPr lang="zh-CN" altLang="en-US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＋</a:t>
            </a:r>
            <a:r>
              <a:rPr lang="en-US" altLang="zh-CN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7</a:t>
            </a:r>
            <a:r>
              <a:rPr lang="zh-CN" altLang="en-US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＋</a:t>
            </a:r>
            <a:r>
              <a:rPr lang="en-US" altLang="zh-CN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5</a:t>
            </a:r>
            <a:r>
              <a:rPr lang="zh-CN" altLang="en-US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＝</a:t>
            </a:r>
            <a:r>
              <a:rPr lang="en-US" altLang="zh-CN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7×3           </a:t>
            </a:r>
            <a:r>
              <a:rPr lang="zh-CN" altLang="en-US" sz="400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（   ）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403350" y="5013325"/>
            <a:ext cx="5400675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defRPr/>
            </a:pPr>
            <a:r>
              <a:rPr lang="zh-CN" altLang="en-US" sz="4400">
                <a:solidFill>
                  <a:srgbClr val="F35D3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相同加数　乘法计算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6445250" y="1628775"/>
            <a:ext cx="11509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4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√</a:t>
            </a:r>
            <a:endParaRPr lang="zh-CN" altLang="en-US" sz="40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6443663" y="4149725"/>
            <a:ext cx="91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4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√</a:t>
            </a:r>
            <a:endParaRPr lang="zh-CN" altLang="en-US" sz="40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6443663" y="2492375"/>
            <a:ext cx="91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4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√</a:t>
            </a:r>
            <a:endParaRPr lang="zh-CN" altLang="en-US" sz="40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6478588" y="3375025"/>
            <a:ext cx="7921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400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×</a:t>
            </a:r>
            <a:endParaRPr lang="en-US" altLang="zh-CN" sz="400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  <p:pic>
        <p:nvPicPr>
          <p:cNvPr id="16396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88913"/>
            <a:ext cx="26479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1" name="Picture 13" descr="CJ380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2500" y="5734050"/>
            <a:ext cx="719138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ldLvl="0" animBg="1"/>
      <p:bldP spid="22536" grpId="0"/>
      <p:bldP spid="225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7991475" y="6569075"/>
            <a:ext cx="1152525" cy="288925"/>
            <a:chOff x="0" y="0"/>
            <a:chExt cx="726" cy="182"/>
          </a:xfrm>
        </p:grpSpPr>
        <p:sp>
          <p:nvSpPr>
            <p:cNvPr id="17415" name="AutoShape 3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408" y="0"/>
              <a:ext cx="318" cy="182"/>
            </a:xfrm>
            <a:prstGeom prst="rightArrow">
              <a:avLst>
                <a:gd name="adj1" fmla="val 50000"/>
                <a:gd name="adj2" fmla="val 43641"/>
              </a:avLst>
            </a:prstGeom>
            <a:noFill/>
            <a:ln w="9525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16" name="AutoShape 4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 rot="10800000">
              <a:off x="0" y="0"/>
              <a:ext cx="318" cy="182"/>
            </a:xfrm>
            <a:prstGeom prst="rightArrow">
              <a:avLst>
                <a:gd name="adj1" fmla="val 50000"/>
                <a:gd name="adj2" fmla="val 43641"/>
              </a:avLst>
            </a:prstGeom>
            <a:noFill/>
            <a:ln w="9525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051050" y="1125538"/>
            <a:ext cx="61928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CN" altLang="en-US" sz="2800">
                <a:solidFill>
                  <a:srgbClr val="CC66FF"/>
                </a:solidFill>
                <a:latin typeface="Times New Roman" pitchFamily="18" charset="0"/>
                <a:ea typeface="华文新魏" pitchFamily="2" charset="-122"/>
              </a:rPr>
              <a:t>　下面哪些算式可以直接改写成乘法算式？把它写出来。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042988" y="2628900"/>
            <a:ext cx="7272337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CN" sz="4000">
                <a:latin typeface="Times New Roman" pitchFamily="18" charset="0"/>
                <a:ea typeface="宋体" pitchFamily="2" charset="-122"/>
              </a:rPr>
              <a:t>5+5          7+7+6         3+3+3+3+3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CN" sz="4000">
                <a:latin typeface="Times New Roman" pitchFamily="18" charset="0"/>
                <a:ea typeface="宋体" pitchFamily="2" charset="-122"/>
              </a:rPr>
              <a:t>4+4          6+6+6            3+2+2+2  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474788" y="4508500"/>
            <a:ext cx="63373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CN" altLang="en-US" sz="4000">
                <a:solidFill>
                  <a:srgbClr val="3333CC"/>
                </a:solidFill>
                <a:latin typeface="Times New Roman" pitchFamily="18" charset="0"/>
              </a:rPr>
              <a:t>只有求</a:t>
            </a:r>
            <a:r>
              <a:rPr lang="zh-CN" altLang="en-US" sz="4000">
                <a:solidFill>
                  <a:srgbClr val="FF3300"/>
                </a:solidFill>
                <a:latin typeface="Times New Roman" pitchFamily="18" charset="0"/>
              </a:rPr>
              <a:t>几个相同加数的和</a:t>
            </a:r>
            <a:r>
              <a:rPr lang="zh-CN" altLang="en-US" sz="4000">
                <a:solidFill>
                  <a:srgbClr val="3333CC"/>
                </a:solidFill>
                <a:latin typeface="Times New Roman" pitchFamily="18" charset="0"/>
              </a:rPr>
              <a:t>，我们才能用乘法表示。</a:t>
            </a:r>
          </a:p>
        </p:txBody>
      </p:sp>
      <p:pic>
        <p:nvPicPr>
          <p:cNvPr id="24584" name="Picture 8" descr="teacher003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692150"/>
            <a:ext cx="1728788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245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  <p:bldP spid="24582" grpId="0"/>
      <p:bldP spid="24583" grpId="0"/>
      <p:bldP spid="24583" grpId="1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楷体_GB2312"/>
        <a:cs typeface=""/>
      </a:majorFont>
      <a:minorFont>
        <a:latin typeface="Arial"/>
        <a:ea typeface="楷体_GB2312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楷体_GB2312" panose="02010609030101010101" pitchFamily="49" charset="-122"/>
            <a:ea typeface="楷体_GB2312" panose="0201060903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楷体_GB2312" panose="02010609030101010101" pitchFamily="49" charset="-122"/>
            <a:ea typeface="楷体_GB2312" panose="02010609030101010101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Pages>0</Pages>
  <Words>237</Words>
  <Characters>0</Characters>
  <Application>Microsoft Office PowerPoint</Application>
  <DocSecurity>0</DocSecurity>
  <PresentationFormat>全屏显示(4:3)</PresentationFormat>
  <Lines>0</Lines>
  <Paragraphs>47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楷体_GB2312</vt:lpstr>
      <vt:lpstr>Arial</vt:lpstr>
      <vt:lpstr>Calibri</vt:lpstr>
      <vt:lpstr>宋体</vt:lpstr>
      <vt:lpstr>黑体</vt:lpstr>
      <vt:lpstr>Comic Sans MS</vt:lpstr>
      <vt:lpstr>Times New Roman</vt:lpstr>
      <vt:lpstr>华文新魏</vt:lpstr>
      <vt:lpstr>默认设计模板</vt:lpstr>
      <vt:lpstr>幻灯片 1</vt:lpstr>
      <vt:lpstr>幻灯片 2</vt:lpstr>
      <vt:lpstr>幻灯片 3</vt:lpstr>
      <vt:lpstr>幻灯片 4</vt:lpstr>
      <vt:lpstr>幻灯片 5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数学 二年级上册 教学参考 多媒体资源</dc:title>
  <dc:creator>Administrator</dc:creator>
  <cp:lastModifiedBy>zhangyq</cp:lastModifiedBy>
  <cp:revision>558</cp:revision>
  <dcterms:created xsi:type="dcterms:W3CDTF">2012-03-15T05:58:26Z</dcterms:created>
  <dcterms:modified xsi:type="dcterms:W3CDTF">2018-10-27T16:22:23Z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