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8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330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4763" y="1588"/>
            <a:ext cx="1762125" cy="836612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</a:rPr>
              <a:t>练一练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1479550" y="261938"/>
            <a:ext cx="7270750" cy="6599237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赞人见解说（       ）     看望别人说（       ）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宾客来到说（       ）     陪伴朋友说（       ） 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无暇陪客说（       ）     等候客人说（       ）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请人勿送说（       ）     欢迎购买说（      ） 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归还原主说（       ）     问人姓氏说（       ） 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请改文章说（      ）      求人指点说（       ）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仰慕已久说（       ）     长期未见说（       ）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求人帮忙说（       ）     求人办事说（       ） </a:t>
            </a:r>
            <a:endParaRPr lang="zh-CN" altLang="en-US" sz="3000" b="1" dirty="0"/>
          </a:p>
        </p:txBody>
      </p:sp>
      <p:sp>
        <p:nvSpPr>
          <p:cNvPr id="13316" name="Text Box 4"/>
          <p:cNvSpPr txBox="1"/>
          <p:nvPr/>
        </p:nvSpPr>
        <p:spPr>
          <a:xfrm>
            <a:off x="3779838" y="404813"/>
            <a:ext cx="104298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高见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Text Box 5"/>
          <p:cNvSpPr txBox="1"/>
          <p:nvPr/>
        </p:nvSpPr>
        <p:spPr>
          <a:xfrm>
            <a:off x="7707313" y="460375"/>
            <a:ext cx="1042987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拜访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18" name="Text Box 6"/>
          <p:cNvSpPr txBox="1"/>
          <p:nvPr/>
        </p:nvSpPr>
        <p:spPr>
          <a:xfrm>
            <a:off x="3779838" y="1270000"/>
            <a:ext cx="1042987" cy="5476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000" b="1" dirty="0">
                <a:solidFill>
                  <a:srgbClr val="FF0000"/>
                </a:solidFill>
                <a:latin typeface="Arial" panose="020B0604020202020204" pitchFamily="34" charset="0"/>
              </a:rPr>
              <a:t>光临</a:t>
            </a:r>
            <a:endParaRPr lang="zh-CN" altLang="en-US" sz="3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19" name="Text Box 7"/>
          <p:cNvSpPr txBox="1"/>
          <p:nvPr/>
        </p:nvSpPr>
        <p:spPr>
          <a:xfrm>
            <a:off x="7691438" y="1233488"/>
            <a:ext cx="10414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奉陪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0" name="Text Box 8"/>
          <p:cNvSpPr txBox="1"/>
          <p:nvPr/>
        </p:nvSpPr>
        <p:spPr>
          <a:xfrm>
            <a:off x="3763963" y="1970088"/>
            <a:ext cx="1041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失陪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1" name="Text Box 9"/>
          <p:cNvSpPr txBox="1"/>
          <p:nvPr/>
        </p:nvSpPr>
        <p:spPr>
          <a:xfrm>
            <a:off x="7673975" y="1933575"/>
            <a:ext cx="10429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恭候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2" name="Text Box 10"/>
          <p:cNvSpPr txBox="1"/>
          <p:nvPr/>
        </p:nvSpPr>
        <p:spPr>
          <a:xfrm>
            <a:off x="3746500" y="2814638"/>
            <a:ext cx="10429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留步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3" name="Text Box 11"/>
          <p:cNvSpPr txBox="1"/>
          <p:nvPr/>
        </p:nvSpPr>
        <p:spPr>
          <a:xfrm>
            <a:off x="7658100" y="2778125"/>
            <a:ext cx="1041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惠顾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4" name="Text Box 12"/>
          <p:cNvSpPr txBox="1"/>
          <p:nvPr/>
        </p:nvSpPr>
        <p:spPr>
          <a:xfrm>
            <a:off x="3730625" y="3587750"/>
            <a:ext cx="10414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奉还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5" name="Text Box 13"/>
          <p:cNvSpPr txBox="1"/>
          <p:nvPr/>
        </p:nvSpPr>
        <p:spPr>
          <a:xfrm>
            <a:off x="7642225" y="3551238"/>
            <a:ext cx="1041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贵姓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6" name="Text Box 14"/>
          <p:cNvSpPr txBox="1"/>
          <p:nvPr/>
        </p:nvSpPr>
        <p:spPr>
          <a:xfrm>
            <a:off x="3786188" y="4360863"/>
            <a:ext cx="10414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斧正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7" name="Text Box 15"/>
          <p:cNvSpPr txBox="1"/>
          <p:nvPr/>
        </p:nvSpPr>
        <p:spPr>
          <a:xfrm>
            <a:off x="7696200" y="4324350"/>
            <a:ext cx="1042988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赐教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8" name="Text Box 16"/>
          <p:cNvSpPr txBox="1"/>
          <p:nvPr/>
        </p:nvSpPr>
        <p:spPr>
          <a:xfrm>
            <a:off x="3841750" y="5133975"/>
            <a:ext cx="10414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久仰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9" name="Text Box 17"/>
          <p:cNvSpPr txBox="1"/>
          <p:nvPr/>
        </p:nvSpPr>
        <p:spPr>
          <a:xfrm>
            <a:off x="7751763" y="5097463"/>
            <a:ext cx="1042987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久违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30" name="Text Box 18"/>
          <p:cNvSpPr txBox="1"/>
          <p:nvPr/>
        </p:nvSpPr>
        <p:spPr>
          <a:xfrm>
            <a:off x="3824288" y="5905500"/>
            <a:ext cx="10429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劳驾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31" name="Text Box 19"/>
          <p:cNvSpPr txBox="1"/>
          <p:nvPr/>
        </p:nvSpPr>
        <p:spPr>
          <a:xfrm>
            <a:off x="7735888" y="5870575"/>
            <a:ext cx="10414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拜托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ldLvl="0"/>
      <p:bldP spid="13317" grpId="0" bldLvl="0"/>
      <p:bldP spid="13318" grpId="0" bldLvl="0"/>
      <p:bldP spid="13319" grpId="0" bldLvl="0"/>
      <p:bldP spid="13320" grpId="0" bldLvl="0"/>
      <p:bldP spid="13321" grpId="0" bldLvl="0"/>
      <p:bldP spid="13322" grpId="0" bldLvl="0"/>
      <p:bldP spid="13323" grpId="0" bldLvl="0"/>
      <p:bldP spid="13324" grpId="0" bldLvl="0"/>
      <p:bldP spid="13325" grpId="0" bldLvl="0"/>
      <p:bldP spid="13326" grpId="0" bldLvl="0"/>
      <p:bldP spid="13327" grpId="0" bldLvl="0"/>
      <p:bldP spid="13328" grpId="0" bldLvl="0"/>
      <p:bldP spid="13329" grpId="0" bldLvl="0"/>
      <p:bldP spid="13330" grpId="0" bldLvl="0"/>
      <p:bldP spid="13331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idx="1"/>
          </p:nvPr>
        </p:nvSpPr>
        <p:spPr>
          <a:xfrm>
            <a:off x="673100" y="333375"/>
            <a:ext cx="8229600" cy="593725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向人祝贺说（       ）     送人远行说（       ）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老人年龄说（       ）     请人接受说（       ）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送人照片说（       ）     希望照顾说（       ） 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请人赴约说（       ）     对方来信说（       ）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自己住家说（       ）     需要考虑说（       ）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请人谅解说（       ）     迎接客人说（       ）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没能迎接说（       ）     临分别时说（       ）</a:t>
            </a:r>
            <a:endParaRPr lang="zh-CN" altLang="en-US" sz="3000" b="1" dirty="0"/>
          </a:p>
        </p:txBody>
      </p:sp>
      <p:sp>
        <p:nvSpPr>
          <p:cNvPr id="14339" name="Text Box 3"/>
          <p:cNvSpPr txBox="1"/>
          <p:nvPr/>
        </p:nvSpPr>
        <p:spPr>
          <a:xfrm>
            <a:off x="2963863" y="523875"/>
            <a:ext cx="1041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恭喜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0" name="Text Box 4"/>
          <p:cNvSpPr txBox="1"/>
          <p:nvPr/>
        </p:nvSpPr>
        <p:spPr>
          <a:xfrm>
            <a:off x="6873875" y="488950"/>
            <a:ext cx="1042988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平安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1" name="Text Box 5"/>
          <p:cNvSpPr txBox="1"/>
          <p:nvPr/>
        </p:nvSpPr>
        <p:spPr>
          <a:xfrm>
            <a:off x="3019425" y="1296988"/>
            <a:ext cx="1041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高寿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2" name="Text Box 6"/>
          <p:cNvSpPr txBox="1"/>
          <p:nvPr/>
        </p:nvSpPr>
        <p:spPr>
          <a:xfrm>
            <a:off x="6929438" y="1260475"/>
            <a:ext cx="10429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笑纳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3" name="Text Box 7"/>
          <p:cNvSpPr txBox="1"/>
          <p:nvPr/>
        </p:nvSpPr>
        <p:spPr>
          <a:xfrm>
            <a:off x="3001963" y="2070100"/>
            <a:ext cx="1042987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惠存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4" name="Text Box 8"/>
          <p:cNvSpPr txBox="1"/>
          <p:nvPr/>
        </p:nvSpPr>
        <p:spPr>
          <a:xfrm>
            <a:off x="6913563" y="2033588"/>
            <a:ext cx="1041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关照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5" name="Text Box 9"/>
          <p:cNvSpPr txBox="1"/>
          <p:nvPr/>
        </p:nvSpPr>
        <p:spPr>
          <a:xfrm>
            <a:off x="2986088" y="2843213"/>
            <a:ext cx="10414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赏光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6" name="Text Box 10"/>
          <p:cNvSpPr txBox="1"/>
          <p:nvPr/>
        </p:nvSpPr>
        <p:spPr>
          <a:xfrm>
            <a:off x="6896100" y="2806700"/>
            <a:ext cx="1042988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惠书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7" name="Text Box 11"/>
          <p:cNvSpPr txBox="1"/>
          <p:nvPr/>
        </p:nvSpPr>
        <p:spPr>
          <a:xfrm>
            <a:off x="2968625" y="3616325"/>
            <a:ext cx="1042988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寒舍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8" name="Text Box 12"/>
          <p:cNvSpPr txBox="1"/>
          <p:nvPr/>
        </p:nvSpPr>
        <p:spPr>
          <a:xfrm>
            <a:off x="6880225" y="3579813"/>
            <a:ext cx="10414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斟酌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9" name="Text Box 13"/>
          <p:cNvSpPr txBox="1"/>
          <p:nvPr/>
        </p:nvSpPr>
        <p:spPr>
          <a:xfrm>
            <a:off x="2952750" y="4387850"/>
            <a:ext cx="1041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包涵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50" name="Text Box 14"/>
          <p:cNvSpPr txBox="1"/>
          <p:nvPr/>
        </p:nvSpPr>
        <p:spPr>
          <a:xfrm>
            <a:off x="6864350" y="4352925"/>
            <a:ext cx="10414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欢迎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51" name="Text Box 15"/>
          <p:cNvSpPr txBox="1"/>
          <p:nvPr/>
        </p:nvSpPr>
        <p:spPr>
          <a:xfrm>
            <a:off x="3008313" y="5160963"/>
            <a:ext cx="1041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失迎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52" name="Text Box 16"/>
          <p:cNvSpPr txBox="1"/>
          <p:nvPr/>
        </p:nvSpPr>
        <p:spPr>
          <a:xfrm>
            <a:off x="6918325" y="5124450"/>
            <a:ext cx="10429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再见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ldLvl="0"/>
      <p:bldP spid="14342" grpId="0" bldLvl="0"/>
      <p:bldP spid="14343" grpId="0" bldLvl="0"/>
      <p:bldP spid="14344" grpId="0" bldLvl="0"/>
      <p:bldP spid="14345" grpId="0" bldLvl="0"/>
      <p:bldP spid="14346" grpId="0" bldLvl="0"/>
      <p:bldP spid="14347" grpId="0" bldLvl="0"/>
      <p:bldP spid="14348" grpId="0" bldLvl="0"/>
      <p:bldP spid="14349" grpId="0" bldLvl="0"/>
      <p:bldP spid="14350" grpId="0" bldLvl="0"/>
      <p:bldP spid="14351" grpId="0" bldLvl="0"/>
      <p:bldP spid="14352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-114300" y="133350"/>
            <a:ext cx="7204075" cy="777875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sz="3200" b="1" dirty="0"/>
              <a:t>2.</a:t>
            </a:r>
            <a:r>
              <a:rPr lang="zh-CN" altLang="en-US" sz="3200" b="1" dirty="0"/>
              <a:t>下列句子中称谓正确的是</a:t>
            </a:r>
            <a:r>
              <a:rPr lang="en-US" altLang="zh-CN" sz="3200" b="1" dirty="0"/>
              <a:t>(       )</a:t>
            </a:r>
            <a:endParaRPr lang="en-US" altLang="zh-CN" sz="3200" b="1" dirty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457200" y="739775"/>
            <a:ext cx="8229600" cy="57150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 </a:t>
            </a:r>
            <a:r>
              <a:rPr lang="en-US" altLang="zh-CN" sz="3000" b="1" dirty="0"/>
              <a:t>A</a:t>
            </a:r>
            <a:r>
              <a:rPr lang="zh-CN" altLang="en-US" sz="3000" b="1" dirty="0"/>
              <a:t>．这是您家母托我买的，您直接交给她老人家就行了。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3000" b="1" dirty="0"/>
              <a:t>B</a:t>
            </a:r>
            <a:r>
              <a:rPr lang="zh-CN" altLang="en-US" sz="3000" b="1" dirty="0"/>
              <a:t>．令嫒这次儿童画展上获奖，多亏您悉心指导，我们全家都很感谢您。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3000" b="1" dirty="0"/>
              <a:t>C</a:t>
            </a:r>
            <a:r>
              <a:rPr lang="zh-CN" altLang="en-US" sz="3000" b="1" dirty="0"/>
              <a:t>．我们家家教很严，令尊时常告戒我们到社会上要清清白白做人。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3000" b="1" dirty="0"/>
              <a:t>D</a:t>
            </a:r>
            <a:r>
              <a:rPr lang="zh-CN" altLang="en-US" sz="3000" b="1" dirty="0"/>
              <a:t>．令郎不愧是丹青世家子弟，他画的马惟妙惟肖，栩栩如生。</a:t>
            </a:r>
            <a:endParaRPr lang="zh-CN" altLang="en-US" sz="3000" b="1" dirty="0"/>
          </a:p>
        </p:txBody>
      </p:sp>
      <p:sp>
        <p:nvSpPr>
          <p:cNvPr id="17412" name="Text Box 4"/>
          <p:cNvSpPr txBox="1"/>
          <p:nvPr/>
        </p:nvSpPr>
        <p:spPr>
          <a:xfrm>
            <a:off x="5564188" y="174625"/>
            <a:ext cx="814387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endParaRPr lang="zh-CN" altLang="en-US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314325" y="117475"/>
            <a:ext cx="8723313" cy="1143000"/>
          </a:xfrm>
          <a:ln/>
        </p:spPr>
        <p:txBody>
          <a:bodyPr vert="horz" wrap="square" lIns="91440" tIns="45720" rIns="91440" bIns="45720" anchor="ctr"/>
          <a:p>
            <a:pPr algn="l" eaLnBrk="1" hangingPunct="1"/>
            <a:r>
              <a:rPr lang="en-US" altLang="zh-CN" sz="3200" b="1" dirty="0"/>
              <a:t>3.</a:t>
            </a:r>
            <a:r>
              <a:rPr lang="zh-CN" altLang="en-US" sz="3200" b="1" dirty="0"/>
              <a:t>下列句子中，加点的传统礼貌用语使用正确的一句是（      ）</a:t>
            </a:r>
            <a:endParaRPr lang="zh-CN" altLang="en-US" sz="3200" b="1" dirty="0"/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314325" y="1125538"/>
            <a:ext cx="8578850" cy="5545137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Ａ．毕业时你送给我的照片和礼物，我一直惠存着。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Ｂ．我们旅行社宾馆大厅设有服务台，欢迎各位旅客垂询。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Ｃ．广大文学爱好者可将作品寄来，我会一一斧正。</a:t>
            </a:r>
            <a:endParaRPr lang="zh-CN" altLang="en-US" sz="3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3000" b="1" dirty="0"/>
              <a:t>Ｄ．小王和小张是高中同学，毕业后一直没有见面，今日一见，小王高兴地说：“久仰久仰！”</a:t>
            </a:r>
            <a:endParaRPr lang="zh-CN" altLang="en-US" sz="3000" b="1" dirty="0"/>
          </a:p>
        </p:txBody>
      </p:sp>
      <p:sp>
        <p:nvSpPr>
          <p:cNvPr id="18436" name="Text Box 4"/>
          <p:cNvSpPr txBox="1"/>
          <p:nvPr/>
        </p:nvSpPr>
        <p:spPr>
          <a:xfrm>
            <a:off x="2047875" y="533400"/>
            <a:ext cx="81438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endParaRPr lang="zh-CN" altLang="en-US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ldLvl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849</Words>
  <Application>WPS 演示</Application>
  <PresentationFormat/>
  <Paragraphs>97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Administrator</cp:lastModifiedBy>
  <cp:revision>28</cp:revision>
  <dcterms:created xsi:type="dcterms:W3CDTF">2013-05-12T12:44:40Z</dcterms:created>
  <dcterms:modified xsi:type="dcterms:W3CDTF">2018-10-27T15:39:50Z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