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6D41-4EF7-48AD-9C7B-B16039435FD5}" type="datetimeFigureOut">
              <a:rPr lang="zh-CN" altLang="en-US" smtClean="0"/>
              <a:t>18.10.25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224D-7030-4D80-8CFC-1C88F1CE96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751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6D41-4EF7-48AD-9C7B-B16039435FD5}" type="datetimeFigureOut">
              <a:rPr lang="zh-CN" altLang="en-US" smtClean="0"/>
              <a:t>18.10.25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224D-7030-4D80-8CFC-1C88F1CE96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79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6D41-4EF7-48AD-9C7B-B16039435FD5}" type="datetimeFigureOut">
              <a:rPr lang="zh-CN" altLang="en-US" smtClean="0"/>
              <a:t>18.10.25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224D-7030-4D80-8CFC-1C88F1CE965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6322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6D41-4EF7-48AD-9C7B-B16039435FD5}" type="datetimeFigureOut">
              <a:rPr lang="zh-CN" altLang="en-US" smtClean="0"/>
              <a:t>18.10.25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224D-7030-4D80-8CFC-1C88F1CE96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1462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6D41-4EF7-48AD-9C7B-B16039435FD5}" type="datetimeFigureOut">
              <a:rPr lang="zh-CN" altLang="en-US" smtClean="0"/>
              <a:t>18.10.25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224D-7030-4D80-8CFC-1C88F1CE965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9233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6D41-4EF7-48AD-9C7B-B16039435FD5}" type="datetimeFigureOut">
              <a:rPr lang="zh-CN" altLang="en-US" smtClean="0"/>
              <a:t>18.10.25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224D-7030-4D80-8CFC-1C88F1CE96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6119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6D41-4EF7-48AD-9C7B-B16039435FD5}" type="datetimeFigureOut">
              <a:rPr lang="zh-CN" altLang="en-US" smtClean="0"/>
              <a:t>18.10.25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224D-7030-4D80-8CFC-1C88F1CE96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8429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6D41-4EF7-48AD-9C7B-B16039435FD5}" type="datetimeFigureOut">
              <a:rPr lang="zh-CN" altLang="en-US" smtClean="0"/>
              <a:t>18.10.25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224D-7030-4D80-8CFC-1C88F1CE96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120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6D41-4EF7-48AD-9C7B-B16039435FD5}" type="datetimeFigureOut">
              <a:rPr lang="zh-CN" altLang="en-US" smtClean="0"/>
              <a:t>18.10.25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224D-7030-4D80-8CFC-1C88F1CE96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338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6D41-4EF7-48AD-9C7B-B16039435FD5}" type="datetimeFigureOut">
              <a:rPr lang="zh-CN" altLang="en-US" smtClean="0"/>
              <a:t>18.10.25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224D-7030-4D80-8CFC-1C88F1CE96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748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6D41-4EF7-48AD-9C7B-B16039435FD5}" type="datetimeFigureOut">
              <a:rPr lang="zh-CN" altLang="en-US" smtClean="0"/>
              <a:t>18.10.25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224D-7030-4D80-8CFC-1C88F1CE96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932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6D41-4EF7-48AD-9C7B-B16039435FD5}" type="datetimeFigureOut">
              <a:rPr lang="zh-CN" altLang="en-US" smtClean="0"/>
              <a:t>18.10.25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224D-7030-4D80-8CFC-1C88F1CE96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749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6D41-4EF7-48AD-9C7B-B16039435FD5}" type="datetimeFigureOut">
              <a:rPr lang="zh-CN" altLang="en-US" smtClean="0"/>
              <a:t>18.10.25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224D-7030-4D80-8CFC-1C88F1CE96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61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6D41-4EF7-48AD-9C7B-B16039435FD5}" type="datetimeFigureOut">
              <a:rPr lang="zh-CN" altLang="en-US" smtClean="0"/>
              <a:t>18.10.25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224D-7030-4D80-8CFC-1C88F1CE96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053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6D41-4EF7-48AD-9C7B-B16039435FD5}" type="datetimeFigureOut">
              <a:rPr lang="zh-CN" altLang="en-US" smtClean="0"/>
              <a:t>18.10.25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224D-7030-4D80-8CFC-1C88F1CE96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03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6D41-4EF7-48AD-9C7B-B16039435FD5}" type="datetimeFigureOut">
              <a:rPr lang="zh-CN" altLang="en-US" smtClean="0"/>
              <a:t>18.10.25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224D-7030-4D80-8CFC-1C88F1CE96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989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46D41-4EF7-48AD-9C7B-B16039435FD5}" type="datetimeFigureOut">
              <a:rPr lang="zh-CN" altLang="en-US" smtClean="0"/>
              <a:t>18.10.25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2E224D-7030-4D80-8CFC-1C88F1CE96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476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76439" y="2195525"/>
            <a:ext cx="7766936" cy="1646302"/>
          </a:xfrm>
        </p:spPr>
        <p:txBody>
          <a:bodyPr/>
          <a:lstStyle/>
          <a:p>
            <a:pPr algn="ctr"/>
            <a:r>
              <a:rPr lang="zh-CN" altLang="en-US" sz="7200" dirty="0" smtClean="0"/>
              <a:t>网络改变世界</a:t>
            </a:r>
            <a:endParaRPr lang="zh-CN" altLang="en-US" sz="7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dirty="0" smtClean="0"/>
              <a:t>巩固提升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77665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991172" y="980729"/>
            <a:ext cx="8569325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40000"/>
              </a:lnSpc>
              <a:spcBef>
                <a:spcPct val="40000"/>
              </a:spcBef>
            </a:pPr>
            <a:r>
              <a:rPr lang="en-US" altLang="zh-CN" sz="2600" b="1" dirty="0">
                <a:latin typeface="宋体" pitchFamily="2" charset="-122"/>
              </a:rPr>
              <a:t>1.</a:t>
            </a:r>
            <a:r>
              <a:rPr lang="zh-CN" altLang="en-US" sz="2600" b="1" dirty="0">
                <a:latin typeface="宋体" pitchFamily="2" charset="-122"/>
              </a:rPr>
              <a:t>现在网络聊天成为交友的一种新时尚，有的人通过网络聊天开阔了视野，增进了友谊。也有不少人上当受骗，在人生中留下惨痛的教训。因此，在网络交往中，我们应该（   ）</a:t>
            </a:r>
          </a:p>
          <a:p>
            <a:pPr>
              <a:lnSpc>
                <a:spcPct val="140000"/>
              </a:lnSpc>
              <a:spcBef>
                <a:spcPct val="40000"/>
              </a:spcBef>
            </a:pPr>
            <a:r>
              <a:rPr lang="en-US" altLang="zh-CN" sz="2600" b="1" dirty="0">
                <a:latin typeface="宋体" pitchFamily="2" charset="-122"/>
              </a:rPr>
              <a:t>A.</a:t>
            </a:r>
            <a:r>
              <a:rPr lang="zh-CN" altLang="en-US" sz="2600" b="1" dirty="0">
                <a:latin typeface="宋体" pitchFamily="2" charset="-122"/>
              </a:rPr>
              <a:t>提供个人虚假信息，以免个人隐私被泄露   </a:t>
            </a:r>
            <a:endParaRPr lang="en-US" altLang="zh-CN" sz="2600" b="1" dirty="0">
              <a:latin typeface="宋体" pitchFamily="2" charset="-122"/>
            </a:endParaRPr>
          </a:p>
          <a:p>
            <a:pPr>
              <a:lnSpc>
                <a:spcPct val="140000"/>
              </a:lnSpc>
              <a:spcBef>
                <a:spcPct val="40000"/>
              </a:spcBef>
            </a:pPr>
            <a:r>
              <a:rPr lang="en-US" altLang="zh-CN" sz="2600" b="1" dirty="0">
                <a:latin typeface="宋体" pitchFamily="2" charset="-122"/>
              </a:rPr>
              <a:t>B.</a:t>
            </a:r>
            <a:r>
              <a:rPr lang="zh-CN" altLang="en-US" sz="2600" b="1" dirty="0">
                <a:latin typeface="宋体" pitchFamily="2" charset="-122"/>
              </a:rPr>
              <a:t>既谨慎、真诚、守信，又要区分是非善恶  </a:t>
            </a:r>
          </a:p>
          <a:p>
            <a:pPr>
              <a:lnSpc>
                <a:spcPct val="140000"/>
              </a:lnSpc>
              <a:spcBef>
                <a:spcPct val="40000"/>
              </a:spcBef>
            </a:pPr>
            <a:r>
              <a:rPr lang="en-US" altLang="zh-CN" sz="2600" b="1" dirty="0">
                <a:latin typeface="宋体" pitchFamily="2" charset="-122"/>
              </a:rPr>
              <a:t>C.</a:t>
            </a:r>
            <a:r>
              <a:rPr lang="zh-CN" altLang="en-US" sz="2600" b="1" dirty="0">
                <a:latin typeface="宋体" pitchFamily="2" charset="-122"/>
              </a:rPr>
              <a:t>对长期交往的网友要提供个人的真实信息   </a:t>
            </a:r>
            <a:endParaRPr lang="en-US" altLang="zh-CN" sz="2600" b="1" dirty="0">
              <a:latin typeface="宋体" pitchFamily="2" charset="-122"/>
            </a:endParaRPr>
          </a:p>
          <a:p>
            <a:pPr>
              <a:lnSpc>
                <a:spcPct val="140000"/>
              </a:lnSpc>
              <a:spcBef>
                <a:spcPct val="40000"/>
              </a:spcBef>
            </a:pPr>
            <a:r>
              <a:rPr lang="en-US" altLang="zh-CN" sz="2600" b="1" dirty="0">
                <a:latin typeface="宋体" pitchFamily="2" charset="-122"/>
              </a:rPr>
              <a:t>D</a:t>
            </a:r>
            <a:r>
              <a:rPr lang="en-US" altLang="zh-CN" sz="2600" b="1" dirty="0" smtClean="0">
                <a:latin typeface="宋体" pitchFamily="2" charset="-122"/>
              </a:rPr>
              <a:t>.</a:t>
            </a:r>
            <a:r>
              <a:rPr lang="zh-CN" altLang="en-US" sz="2600" b="1" dirty="0" smtClean="0">
                <a:latin typeface="宋体" pitchFamily="2" charset="-122"/>
              </a:rPr>
              <a:t>在网上交友，不约见面</a:t>
            </a:r>
            <a:endParaRPr lang="en-US" altLang="zh-CN" sz="2600" b="1" dirty="0">
              <a:latin typeface="宋体" pitchFamily="2" charset="-122"/>
            </a:endParaRPr>
          </a:p>
        </p:txBody>
      </p:sp>
      <p:grpSp>
        <p:nvGrpSpPr>
          <p:cNvPr id="49155" name="组合 1"/>
          <p:cNvGrpSpPr>
            <a:grpSpLocks/>
          </p:cNvGrpSpPr>
          <p:nvPr/>
        </p:nvGrpSpPr>
        <p:grpSpPr bwMode="auto">
          <a:xfrm>
            <a:off x="1524000" y="1"/>
            <a:ext cx="1989138" cy="536575"/>
            <a:chOff x="405" y="428"/>
            <a:chExt cx="3133" cy="845"/>
          </a:xfrm>
        </p:grpSpPr>
        <p:pic>
          <p:nvPicPr>
            <p:cNvPr id="49157" name="图片 1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" y="428"/>
              <a:ext cx="3133" cy="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58" name="文本框 2"/>
            <p:cNvSpPr txBox="1">
              <a:spLocks noChangeArrowheads="1"/>
            </p:cNvSpPr>
            <p:nvPr/>
          </p:nvSpPr>
          <p:spPr bwMode="auto">
            <a:xfrm>
              <a:off x="405" y="428"/>
              <a:ext cx="2700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zh-CN" altLang="en-US" sz="2800" b="1" dirty="0">
                  <a:solidFill>
                    <a:srgbClr val="0070C0"/>
                  </a:solidFill>
                  <a:latin typeface="黑体" pitchFamily="49" charset="-122"/>
                  <a:ea typeface="黑体" pitchFamily="49" charset="-122"/>
                </a:rPr>
                <a:t>巩固提升</a:t>
              </a:r>
              <a:endParaRPr lang="zh-CN" altLang="en-US" sz="2800" b="1" dirty="0">
                <a:solidFill>
                  <a:srgbClr val="0070C0"/>
                </a:solidFill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703834" y="3933155"/>
            <a:ext cx="8032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27566059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847851" y="836614"/>
            <a:ext cx="8569325" cy="517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40000"/>
              </a:lnSpc>
              <a:spcBef>
                <a:spcPct val="40000"/>
              </a:spcBef>
            </a:pPr>
            <a:r>
              <a:rPr lang="en-US" altLang="zh-CN" sz="2800" b="1" dirty="0">
                <a:latin typeface="宋体" pitchFamily="2" charset="-122"/>
              </a:rPr>
              <a:t>2.</a:t>
            </a:r>
            <a:r>
              <a:rPr lang="zh-CN" altLang="en-US" sz="2800" b="1" dirty="0">
                <a:latin typeface="宋体" pitchFamily="2" charset="-122"/>
              </a:rPr>
              <a:t>小青在网络上认识了许多天南地北的网友，有大学生、同学和老师。学习之余，上网聊聊天。遇到问题，在网络上向同学、老师请教，非常方便、快捷。这说明了（   ）</a:t>
            </a:r>
            <a:endParaRPr lang="en-US" altLang="zh-CN" sz="2800" b="1" dirty="0">
              <a:latin typeface="宋体" pitchFamily="2" charset="-122"/>
            </a:endParaRPr>
          </a:p>
          <a:p>
            <a:pPr>
              <a:lnSpc>
                <a:spcPct val="140000"/>
              </a:lnSpc>
              <a:spcBef>
                <a:spcPct val="40000"/>
              </a:spcBef>
            </a:pPr>
            <a:r>
              <a:rPr lang="zh-CN" altLang="en-US" sz="2800" b="1" dirty="0">
                <a:latin typeface="宋体" pitchFamily="2" charset="-122"/>
              </a:rPr>
              <a:t>①网络交往超越了空间  ②网络交往提高了人们社会活动的质量  ③网络交往有利无弊  ④网络交往改变了我们的人生价值   </a:t>
            </a:r>
            <a:endParaRPr lang="en-US" altLang="zh-CN" sz="2800" b="1" dirty="0">
              <a:latin typeface="宋体" pitchFamily="2" charset="-122"/>
            </a:endParaRPr>
          </a:p>
          <a:p>
            <a:pPr>
              <a:lnSpc>
                <a:spcPct val="140000"/>
              </a:lnSpc>
              <a:spcBef>
                <a:spcPct val="40000"/>
              </a:spcBef>
            </a:pPr>
            <a:r>
              <a:rPr lang="en-US" altLang="zh-CN" sz="2800" b="1" dirty="0">
                <a:latin typeface="宋体" pitchFamily="2" charset="-122"/>
              </a:rPr>
              <a:t>A.</a:t>
            </a:r>
            <a:r>
              <a:rPr lang="zh-CN" altLang="en-US" sz="2800" b="1" dirty="0">
                <a:latin typeface="宋体" pitchFamily="2" charset="-122"/>
              </a:rPr>
              <a:t>①②    </a:t>
            </a:r>
            <a:r>
              <a:rPr lang="en-US" altLang="zh-CN" sz="2800" b="1" dirty="0">
                <a:latin typeface="宋体" pitchFamily="2" charset="-122"/>
              </a:rPr>
              <a:t>B.②③    C.</a:t>
            </a:r>
            <a:r>
              <a:rPr lang="zh-CN" altLang="en-US" sz="2800" b="1" dirty="0">
                <a:latin typeface="宋体" pitchFamily="2" charset="-122"/>
              </a:rPr>
              <a:t>①②④    </a:t>
            </a:r>
            <a:r>
              <a:rPr lang="en-US" altLang="zh-CN" sz="2800" b="1" dirty="0">
                <a:latin typeface="宋体" pitchFamily="2" charset="-122"/>
              </a:rPr>
              <a:t>D.</a:t>
            </a:r>
            <a:r>
              <a:rPr lang="zh-CN" altLang="en-US" sz="2800" b="1" dirty="0">
                <a:latin typeface="宋体" pitchFamily="2" charset="-122"/>
              </a:rPr>
              <a:t>③④</a:t>
            </a:r>
            <a:endParaRPr lang="en-US" altLang="zh-CN" sz="2800" b="1" dirty="0">
              <a:latin typeface="宋体" pitchFamily="2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631951" y="5300663"/>
            <a:ext cx="8032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921166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847851" y="1158875"/>
            <a:ext cx="8569325" cy="39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40000"/>
              </a:lnSpc>
              <a:spcBef>
                <a:spcPct val="40000"/>
              </a:spcBef>
            </a:pPr>
            <a:r>
              <a:rPr lang="en-US" altLang="zh-CN" sz="2800" b="1" dirty="0">
                <a:latin typeface="宋体" pitchFamily="2" charset="-122"/>
              </a:rPr>
              <a:t>3.</a:t>
            </a:r>
            <a:r>
              <a:rPr lang="zh-CN" altLang="en-US" sz="2800" b="1" dirty="0">
                <a:latin typeface="宋体" pitchFamily="2" charset="-122"/>
              </a:rPr>
              <a:t>全国“扫黄打非”办公室、工业和信息化部</a:t>
            </a:r>
            <a:r>
              <a:rPr lang="en-US" altLang="zh-CN" sz="2800" b="1" dirty="0">
                <a:latin typeface="宋体" pitchFamily="2" charset="-122"/>
              </a:rPr>
              <a:t>9</a:t>
            </a:r>
            <a:r>
              <a:rPr lang="zh-CN" altLang="en-US" sz="2800" b="1" dirty="0">
                <a:latin typeface="宋体" pitchFamily="2" charset="-122"/>
              </a:rPr>
              <a:t>部门联合开展整治互联网和手机媒体低俗信息专项</a:t>
            </a:r>
            <a:r>
              <a:rPr lang="zh-CN" altLang="en-US" sz="2800" b="1">
                <a:latin typeface="宋体" pitchFamily="2" charset="-122"/>
              </a:rPr>
              <a:t>行动</a:t>
            </a:r>
            <a:r>
              <a:rPr lang="zh-CN" altLang="en-US" sz="2800" b="1" smtClean="0">
                <a:latin typeface="宋体" pitchFamily="2" charset="-122"/>
              </a:rPr>
              <a:t>，严厉打击互联网违法行为，其基本目的</a:t>
            </a:r>
            <a:r>
              <a:rPr lang="zh-CN" altLang="en-US" sz="2800" b="1" dirty="0">
                <a:latin typeface="宋体" pitchFamily="2" charset="-122"/>
              </a:rPr>
              <a:t>是（   ）</a:t>
            </a:r>
            <a:endParaRPr lang="en-US" altLang="zh-CN" sz="2800" b="1" dirty="0">
              <a:latin typeface="宋体" pitchFamily="2" charset="-122"/>
            </a:endParaRPr>
          </a:p>
          <a:p>
            <a:pPr>
              <a:lnSpc>
                <a:spcPct val="140000"/>
              </a:lnSpc>
              <a:spcBef>
                <a:spcPct val="40000"/>
              </a:spcBef>
            </a:pPr>
            <a:r>
              <a:rPr lang="zh-CN" altLang="en-US" sz="2800" b="1" dirty="0">
                <a:latin typeface="宋体" pitchFamily="2" charset="-122"/>
              </a:rPr>
              <a:t> ①净化网络环境 ②让人们远离网络生活 ③倡导健康文明的生活方式 ④培育</a:t>
            </a:r>
            <a:r>
              <a:rPr lang="zh-CN" altLang="en-US" sz="2800" b="1" dirty="0" smtClean="0">
                <a:latin typeface="宋体" pitchFamily="2" charset="-122"/>
              </a:rPr>
              <a:t>良好社会</a:t>
            </a:r>
            <a:r>
              <a:rPr lang="zh-CN" altLang="en-US" sz="2800" b="1" dirty="0">
                <a:latin typeface="宋体" pitchFamily="2" charset="-122"/>
              </a:rPr>
              <a:t>风尚  </a:t>
            </a:r>
          </a:p>
          <a:p>
            <a:pPr>
              <a:lnSpc>
                <a:spcPct val="140000"/>
              </a:lnSpc>
              <a:spcBef>
                <a:spcPct val="40000"/>
              </a:spcBef>
            </a:pPr>
            <a:r>
              <a:rPr lang="zh-CN" altLang="en-US" sz="2800" b="1" dirty="0">
                <a:latin typeface="宋体" pitchFamily="2" charset="-122"/>
              </a:rPr>
              <a:t> </a:t>
            </a:r>
            <a:r>
              <a:rPr lang="en-US" altLang="zh-CN" sz="2800" b="1" dirty="0">
                <a:latin typeface="宋体" pitchFamily="2" charset="-122"/>
              </a:rPr>
              <a:t>A.①②③     B.①②④    C.①③④   D.②③④ 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240464" y="4398963"/>
            <a:ext cx="8032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400004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274</Words>
  <Application>Microsoft Office PowerPoint</Application>
  <PresentationFormat>宽屏</PresentationFormat>
  <Paragraphs>17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方正姚体</vt:lpstr>
      <vt:lpstr>黑体</vt:lpstr>
      <vt:lpstr>华文新魏</vt:lpstr>
      <vt:lpstr>宋体</vt:lpstr>
      <vt:lpstr>Arial</vt:lpstr>
      <vt:lpstr>Trebuchet MS</vt:lpstr>
      <vt:lpstr>Wingdings 3</vt:lpstr>
      <vt:lpstr>平面</vt:lpstr>
      <vt:lpstr>网络改变世界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网络改变世界</dc:title>
  <dc:creator>Windows 用户</dc:creator>
  <cp:lastModifiedBy>Windows 用户</cp:lastModifiedBy>
  <cp:revision>1</cp:revision>
  <dcterms:created xsi:type="dcterms:W3CDTF">2018-10-24T16:13:58Z</dcterms:created>
  <dcterms:modified xsi:type="dcterms:W3CDTF">2018-10-24T16:18:22Z</dcterms:modified>
</cp:coreProperties>
</file>