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  <p:sldId id="260" r:id="rId10"/>
    <p:sldId id="267" r:id="rId11"/>
    <p:sldId id="268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80D"/>
    <a:srgbClr val="3333CC"/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978" y="-114"/>
      </p:cViewPr>
      <p:guideLst>
        <p:guide orient="horz" pos="2160"/>
        <p:guide pos="29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图片 2051" descr="41-niutuk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文本框 2052"/>
          <p:cNvSpPr txBox="1"/>
          <p:nvPr/>
        </p:nvSpPr>
        <p:spPr>
          <a:xfrm>
            <a:off x="4357687" y="2500306"/>
            <a:ext cx="3357586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Be going to 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m0508080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-228600"/>
            <a:ext cx="9752330" cy="73145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5590" y="1203325"/>
            <a:ext cx="8693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3. He's going to ___ some fruit.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2120" y="2094230"/>
            <a:ext cx="7607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A. eat        B.eats            C.eating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2120" y="2063750"/>
            <a:ext cx="1687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A. 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</a:t>
            </a:r>
          </a:p>
        </p:txBody>
      </p:sp>
      <p:pic>
        <p:nvPicPr>
          <p:cNvPr id="2052" name="内容占位符 2051" descr="41-niutuku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" y="-1270"/>
            <a:ext cx="9105265" cy="6865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文本框 2052"/>
          <p:cNvSpPr txBox="1"/>
          <p:nvPr/>
        </p:nvSpPr>
        <p:spPr>
          <a:xfrm>
            <a:off x="4067175" y="2492375"/>
            <a:ext cx="43211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Thank you! 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3w58PICby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3495"/>
            <a:ext cx="9140190" cy="68116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10945" y="1123315"/>
            <a:ext cx="6757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We</a:t>
            </a:r>
            <a:r>
              <a:rPr lang="en-US" altLang="zh-CN" sz="3600">
                <a:solidFill>
                  <a:srgbClr val="F9680D"/>
                </a:solidFill>
                <a:latin typeface="Comic Sans MS" panose="030F0702030302020204" charset="0"/>
                <a:cs typeface="Comic Sans MS" panose="030F0702030302020204" charset="0"/>
              </a:rPr>
              <a:t>'re going to</a:t>
            </a:r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 visit Hainan.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18235" y="2089785"/>
            <a:ext cx="7620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We</a:t>
            </a:r>
            <a:r>
              <a:rPr lang="en-US" altLang="zh-CN" sz="3600">
                <a:solidFill>
                  <a:srgbClr val="F9680D"/>
                </a:solidFill>
                <a:latin typeface="Comic Sans MS" panose="030F0702030302020204" charset="0"/>
                <a:cs typeface="Comic Sans MS" panose="030F0702030302020204" charset="0"/>
              </a:rPr>
              <a:t>'re going to</a:t>
            </a:r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 get up at 5 o'clock.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37335" y="3106420"/>
            <a:ext cx="7620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I</a:t>
            </a:r>
            <a:r>
              <a:rPr lang="en-US" altLang="zh-CN" sz="3600">
                <a:solidFill>
                  <a:srgbClr val="F9680D"/>
                </a:solidFill>
                <a:latin typeface="Comic Sans MS" panose="030F0702030302020204" charset="0"/>
                <a:cs typeface="Comic Sans MS" panose="030F0702030302020204" charset="0"/>
              </a:rPr>
              <a:t>'m going to</a:t>
            </a:r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 visit my grandma.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50365" y="3969385"/>
            <a:ext cx="7620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I</a:t>
            </a:r>
            <a:r>
              <a:rPr lang="en-US" altLang="zh-CN" sz="3600">
                <a:solidFill>
                  <a:srgbClr val="F9680D"/>
                </a:solidFill>
                <a:latin typeface="Comic Sans MS" panose="030F0702030302020204" charset="0"/>
                <a:cs typeface="Comic Sans MS" panose="030F0702030302020204" charset="0"/>
              </a:rPr>
              <a:t>'m going to</a:t>
            </a:r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 swim now.</a:t>
            </a:r>
          </a:p>
        </p:txBody>
      </p:sp>
      <p:sp>
        <p:nvSpPr>
          <p:cNvPr id="9" name="矩形 8"/>
          <p:cNvSpPr/>
          <p:nvPr/>
        </p:nvSpPr>
        <p:spPr>
          <a:xfrm>
            <a:off x="1932940" y="1122680"/>
            <a:ext cx="2596515" cy="357441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9X58PICT3C_102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" y="13970"/>
            <a:ext cx="9124315" cy="68300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51660" y="2182495"/>
            <a:ext cx="275336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b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Be going to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59255" y="2958465"/>
            <a:ext cx="51174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be going to </a:t>
            </a:r>
            <a:r>
              <a:rPr lang="zh-CN" altLang="zh-CN" sz="2800">
                <a:latin typeface="Comic Sans MS" panose="030F0702030302020204" charset="0"/>
                <a:cs typeface="Comic Sans MS" panose="030F0702030302020204" charset="0"/>
              </a:rPr>
              <a:t>是</a:t>
            </a:r>
            <a:r>
              <a:rPr lang="zh-CN" altLang="zh-CN" sz="2800">
                <a:solidFill>
                  <a:srgbClr val="3333CC"/>
                </a:solidFill>
                <a:latin typeface="Comic Sans MS" panose="030F0702030302020204" charset="0"/>
                <a:cs typeface="Comic Sans MS" panose="030F0702030302020204" charset="0"/>
              </a:rPr>
              <a:t>一般将来时</a:t>
            </a:r>
            <a:r>
              <a:rPr lang="zh-CN" altLang="zh-CN" sz="2800">
                <a:latin typeface="Comic Sans MS" panose="030F0702030302020204" charset="0"/>
                <a:cs typeface="Comic Sans MS" panose="030F0702030302020204" charset="0"/>
              </a:rPr>
              <a:t>的基本结构，表示在将来的时间将要或打算要做的事。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59255" y="4472940"/>
            <a:ext cx="54394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latin typeface="Comic Sans MS" panose="030F0702030302020204" charset="0"/>
                <a:cs typeface="Comic Sans MS" panose="030F0702030302020204" charset="0"/>
              </a:rPr>
              <a:t>它通常与表示将来的时间一起连用，比如本课出现的</a:t>
            </a:r>
            <a:r>
              <a:rPr lang="en-US" altLang="zh-CN" sz="2800">
                <a:solidFill>
                  <a:srgbClr val="3333CC"/>
                </a:solidFill>
                <a:latin typeface="Comic Sans MS" panose="030F0702030302020204" charset="0"/>
                <a:cs typeface="Comic Sans MS" panose="030F0702030302020204" charset="0"/>
              </a:rPr>
              <a:t>tomorrow</a:t>
            </a:r>
            <a:r>
              <a:rPr lang="zh-CN" altLang="zh-CN" sz="2800">
                <a:latin typeface="Comic Sans MS" panose="030F0702030302020204" charset="0"/>
                <a:cs typeface="Comic Sans MS" panose="030F070203030202020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9X58PICT3C_102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" y="13970"/>
            <a:ext cx="9124315" cy="68300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51660" y="2182495"/>
            <a:ext cx="275336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b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Be going to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1475740" y="2750185"/>
            <a:ext cx="429895" cy="60706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122805" y="2750185"/>
            <a:ext cx="1270" cy="678815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249805" y="2733040"/>
            <a:ext cx="450215" cy="624205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65505" y="3213735"/>
            <a:ext cx="84264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b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am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45310" y="3213735"/>
            <a:ext cx="54800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b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is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55545" y="3213735"/>
            <a:ext cx="9220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b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are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95320" y="3858895"/>
            <a:ext cx="46005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omic Sans MS" panose="030F0702030302020204" charset="0"/>
                <a:cs typeface="Comic Sans MS" panose="030F0702030302020204" charset="0"/>
              </a:rPr>
              <a:t>I </a:t>
            </a:r>
            <a:r>
              <a:rPr lang="zh-CN" sz="2800">
                <a:latin typeface="Comic Sans MS" panose="030F0702030302020204" charset="0"/>
                <a:cs typeface="Comic Sans MS" panose="030F0702030302020204" charset="0"/>
              </a:rPr>
              <a:t>用</a:t>
            </a:r>
            <a:r>
              <a:rPr lang="en-US" altLang="zh-CN" sz="280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am</a:t>
            </a:r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zh-CN" altLang="en-US" sz="2800">
                <a:latin typeface="Comic Sans MS" panose="030F0702030302020204" charset="0"/>
                <a:cs typeface="Comic Sans MS" panose="030F0702030302020204" charset="0"/>
              </a:rPr>
              <a:t>，</a:t>
            </a:r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you</a:t>
            </a:r>
            <a:r>
              <a:rPr lang="zh-CN" altLang="en-US" sz="2800">
                <a:latin typeface="Comic Sans MS" panose="030F0702030302020204" charset="0"/>
                <a:cs typeface="Comic Sans MS" panose="030F0702030302020204" charset="0"/>
              </a:rPr>
              <a:t>用</a:t>
            </a:r>
            <a:r>
              <a:rPr lang="en-US" altLang="zh-CN" sz="280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are</a:t>
            </a:r>
            <a:r>
              <a:rPr lang="zh-CN" altLang="en-US" sz="2800">
                <a:latin typeface="Comic Sans MS" panose="030F0702030302020204" charset="0"/>
                <a:cs typeface="Comic Sans MS" panose="030F0702030302020204" charset="0"/>
              </a:rPr>
              <a:t>，</a:t>
            </a:r>
          </a:p>
          <a:p>
            <a:r>
              <a:rPr lang="en-US" altLang="zh-CN" sz="280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is</a:t>
            </a:r>
            <a:r>
              <a:rPr lang="zh-CN" altLang="en-US" sz="2800">
                <a:latin typeface="Comic Sans MS" panose="030F0702030302020204" charset="0"/>
                <a:cs typeface="Comic Sans MS" panose="030F0702030302020204" charset="0"/>
              </a:rPr>
              <a:t>用于她它他（</a:t>
            </a:r>
            <a:r>
              <a:rPr lang="en-US" altLang="zh-CN" sz="2800">
                <a:latin typeface="Comic Sans MS" panose="030F0702030302020204" charset="0"/>
                <a:cs typeface="Comic Sans MS" panose="030F0702030302020204" charset="0"/>
              </a:rPr>
              <a:t>she he it</a:t>
            </a:r>
            <a:r>
              <a:rPr lang="zh-CN" altLang="en-US" sz="2800">
                <a:latin typeface="Comic Sans MS" panose="030F0702030302020204" charset="0"/>
                <a:cs typeface="Comic Sans MS" panose="030F0702030302020204" charset="0"/>
              </a:rPr>
              <a:t>），</a:t>
            </a:r>
          </a:p>
          <a:p>
            <a:r>
              <a:rPr lang="zh-CN" altLang="en-US" sz="2800">
                <a:latin typeface="Comic Sans MS" panose="030F0702030302020204" charset="0"/>
                <a:cs typeface="Comic Sans MS" panose="030F0702030302020204" charset="0"/>
              </a:rPr>
              <a:t>单数</a:t>
            </a:r>
            <a:r>
              <a:rPr lang="en-US" altLang="zh-CN" sz="280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is</a:t>
            </a:r>
            <a:r>
              <a:rPr lang="zh-CN" altLang="en-US" sz="2800">
                <a:latin typeface="Comic Sans MS" panose="030F0702030302020204" charset="0"/>
                <a:cs typeface="Comic Sans MS" panose="030F0702030302020204" charset="0"/>
              </a:rPr>
              <a:t>，复数</a:t>
            </a:r>
            <a:r>
              <a:rPr lang="en-US" altLang="zh-CN" sz="2800"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are</a:t>
            </a:r>
            <a:r>
              <a:rPr lang="zh-CN" altLang="en-US" sz="2800">
                <a:latin typeface="Comic Sans MS" panose="030F0702030302020204" charset="0"/>
                <a:cs typeface="Comic Sans MS" panose="030F070203030202020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3w58PICby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3495"/>
            <a:ext cx="9140190" cy="68116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245" y="410845"/>
            <a:ext cx="3335655" cy="3335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57375" y="3952240"/>
            <a:ext cx="67570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I __ going to go fishing tomorrow.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95830" y="3952240"/>
            <a:ext cx="84264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3w58PICby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3495"/>
            <a:ext cx="9140190" cy="68116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57375" y="3952240"/>
            <a:ext cx="67570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She ______ to ride a bike tomorrow.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00680" y="3952240"/>
            <a:ext cx="196659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is going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135" y="401955"/>
            <a:ext cx="4422775" cy="314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3w58PICby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46355"/>
            <a:ext cx="9140190" cy="68116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71525" y="4000504"/>
            <a:ext cx="807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Comic Sans MS" panose="030F0702030302020204" charset="0"/>
                <a:cs typeface="Comic Sans MS" panose="030F0702030302020204" charset="0"/>
              </a:rPr>
              <a:t>We _________ </a:t>
            </a:r>
            <a:r>
              <a:rPr lang="en-US" altLang="zh-CN" sz="3600" dirty="0" smtClean="0">
                <a:latin typeface="Comic Sans MS" panose="030F0702030302020204" charset="0"/>
                <a:cs typeface="Comic Sans MS" panose="030F0702030302020204" charset="0"/>
              </a:rPr>
              <a:t>fly kites tomorrow</a:t>
            </a:r>
            <a:r>
              <a:rPr lang="en-US" altLang="zh-CN" sz="3600" dirty="0">
                <a:latin typeface="Comic Sans MS" panose="030F0702030302020204" charset="0"/>
                <a:cs typeface="Comic Sans MS" panose="030F0702030302020204" charset="0"/>
              </a:rPr>
              <a:t>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57356" y="4000504"/>
            <a:ext cx="293560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are going to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28604"/>
            <a:ext cx="4761865" cy="313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3w58PICby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" y="23495"/>
            <a:ext cx="9140190" cy="68116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10945" y="1123315"/>
            <a:ext cx="7273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I'm going to</a:t>
            </a:r>
            <a:r>
              <a:rPr lang="en-US" altLang="zh-CN" sz="36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 go</a:t>
            </a:r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 fishing tomorrow.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18235" y="2089785"/>
            <a:ext cx="8704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she's going to </a:t>
            </a:r>
            <a:r>
              <a:rPr lang="en-US" altLang="zh-CN" sz="36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ride</a:t>
            </a:r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 a bike tomorrow.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17270" y="3106420"/>
            <a:ext cx="7954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We're going to</a:t>
            </a:r>
            <a:r>
              <a:rPr lang="en-US" altLang="zh-CN" sz="36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 fly</a:t>
            </a:r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 a kite tomorrow.</a:t>
            </a:r>
          </a:p>
        </p:txBody>
      </p:sp>
      <p:sp>
        <p:nvSpPr>
          <p:cNvPr id="2" name="矩形 1"/>
          <p:cNvSpPr/>
          <p:nvPr/>
        </p:nvSpPr>
        <p:spPr>
          <a:xfrm>
            <a:off x="3928110" y="975360"/>
            <a:ext cx="1336675" cy="277558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30350" y="4071620"/>
            <a:ext cx="631634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b="1">
                <a:solidFill>
                  <a:srgbClr val="F9680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Be going to </a:t>
            </a:r>
            <a:r>
              <a:rPr lang="zh-CN" altLang="zh-CN" sz="3600" b="1">
                <a:solidFill>
                  <a:srgbClr val="F9680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后面跟动词原形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 bldLvl="0" animBg="1"/>
      <p:bldP spid="2" grpId="1" bldLvl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m0508080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-228600"/>
            <a:ext cx="9752330" cy="73145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75590" y="13970"/>
            <a:ext cx="429641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Let‘s practice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5590" y="1203325"/>
            <a:ext cx="8693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1.They ___ going to swim after school.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2120" y="2094230"/>
            <a:ext cx="6255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A. am        B.is            C.are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5590" y="2991485"/>
            <a:ext cx="8693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2.Lingling __ going to visit her grandma on Saturday.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2120" y="4190365"/>
            <a:ext cx="6255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A. am        B.is            C.are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62555" y="4183380"/>
            <a:ext cx="1407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B.is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85080" y="2094230"/>
            <a:ext cx="1407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C.are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3" grpId="0"/>
      <p:bldP spid="7" grpId="0"/>
      <p:bldP spid="8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215</Words>
  <Application>WPS 演示</Application>
  <PresentationFormat>全屏显示(4:3)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1</vt:lpstr>
    </vt:vector>
  </TitlesOfParts>
  <Company>信念技术论坛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宋欢</cp:lastModifiedBy>
  <cp:revision>12</cp:revision>
  <dcterms:created xsi:type="dcterms:W3CDTF">2018-10-16T14:15:00Z</dcterms:created>
  <dcterms:modified xsi:type="dcterms:W3CDTF">2018-10-23T14:31:54Z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