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>
          <a:xfrm>
            <a:off x="0" y="260648"/>
            <a:ext cx="8905453" cy="6271598"/>
            <a:chOff x="0" y="332656"/>
            <a:chExt cx="8905453" cy="6271598"/>
          </a:xfrm>
        </p:grpSpPr>
        <p:pic>
          <p:nvPicPr>
            <p:cNvPr id="12290" name="Picture 2" descr="http://p1.so.qhimgs1.com/bdr/_240_/t01c3e9796271830e21.jpg"/>
            <p:cNvPicPr>
              <a:picLocks noChangeAspect="1" noChangeArrowheads="1"/>
            </p:cNvPicPr>
            <p:nvPr/>
          </p:nvPicPr>
          <p:blipFill>
            <a:blip r:embed="rId2" cstate="print"/>
            <a:srcRect b="8651"/>
            <a:stretch>
              <a:fillRect/>
            </a:stretch>
          </p:blipFill>
          <p:spPr bwMode="auto">
            <a:xfrm>
              <a:off x="6732240" y="3318401"/>
              <a:ext cx="2173213" cy="3285853"/>
            </a:xfrm>
            <a:prstGeom prst="rect">
              <a:avLst/>
            </a:prstGeom>
            <a:noFill/>
          </p:spPr>
        </p:pic>
        <p:sp>
          <p:nvSpPr>
            <p:cNvPr id="4" name="矩形 3"/>
            <p:cNvSpPr/>
            <p:nvPr/>
          </p:nvSpPr>
          <p:spPr>
            <a:xfrm>
              <a:off x="1619672" y="1772816"/>
              <a:ext cx="6066753" cy="1754326"/>
            </a:xfrm>
            <a:prstGeom prst="rect">
              <a:avLst/>
            </a:prstGeom>
            <a:noFill/>
            <a:effectLst>
              <a:innerShdw blurRad="114300">
                <a:prstClr val="black"/>
              </a:innerShdw>
            </a:effectLst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CN" altLang="en-US" sz="5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两位数减一位数的退位减法</a:t>
              </a:r>
              <a:endParaRPr lang="zh-CN" alt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0" y="332656"/>
              <a:ext cx="4104456" cy="288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zh-CN" altLang="en-US" sz="2000" b="1" dirty="0" smtClean="0">
                  <a:latin typeface="黑体" pitchFamily="49" charset="-122"/>
                  <a:ea typeface="黑体" pitchFamily="49" charset="-122"/>
                  <a:sym typeface="Arial" pitchFamily="34" charset="0"/>
                </a:rPr>
                <a:t>西南师大版一</a:t>
              </a:r>
              <a:r>
                <a:rPr lang="zh-CN" altLang="en-US" sz="2000" b="1" dirty="0">
                  <a:latin typeface="黑体" pitchFamily="49" charset="-122"/>
                  <a:ea typeface="黑体" pitchFamily="49" charset="-122"/>
                  <a:sym typeface="Arial" pitchFamily="34" charset="0"/>
                </a:rPr>
                <a:t>年级下册第七单元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411785" y="3717603"/>
            <a:ext cx="1512888" cy="1152525"/>
          </a:xfrm>
          <a:prstGeom prst="flowChartProcess">
            <a:avLst/>
          </a:prstGeom>
          <a:solidFill>
            <a:schemeClr val="bg1"/>
          </a:solidFill>
          <a:ln w="254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564904"/>
            <a:ext cx="495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64904"/>
            <a:ext cx="495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789040"/>
            <a:ext cx="495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564904"/>
            <a:ext cx="495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823" y="3789040"/>
            <a:ext cx="495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692648" y="3789040"/>
            <a:ext cx="2303462" cy="1057275"/>
            <a:chOff x="0" y="0"/>
            <a:chExt cx="3628" cy="1664"/>
          </a:xfrm>
        </p:grpSpPr>
        <p:grpSp>
          <p:nvGrpSpPr>
            <p:cNvPr id="10" name="Group 12"/>
            <p:cNvGrpSpPr>
              <a:grpSpLocks noChangeAspect="1"/>
            </p:cNvGrpSpPr>
            <p:nvPr/>
          </p:nvGrpSpPr>
          <p:grpSpPr bwMode="auto">
            <a:xfrm>
              <a:off x="227" y="0"/>
              <a:ext cx="3242" cy="1664"/>
              <a:chOff x="0" y="0"/>
              <a:chExt cx="3242" cy="1664"/>
            </a:xfrm>
          </p:grpSpPr>
          <p:pic>
            <p:nvPicPr>
              <p:cNvPr id="12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0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1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20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5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361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01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1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041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1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81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1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721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2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0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2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" name="Picture 2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62" y="0"/>
                <a:ext cx="180" cy="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1" name="AutoShape 23"/>
            <p:cNvCxnSpPr>
              <a:cxnSpLocks noChangeShapeType="1"/>
            </p:cNvCxnSpPr>
            <p:nvPr/>
          </p:nvCxnSpPr>
          <p:spPr bwMode="auto">
            <a:xfrm flipV="1">
              <a:off x="0" y="794"/>
              <a:ext cx="3629" cy="340"/>
            </a:xfrm>
            <a:prstGeom prst="curvedConnector3">
              <a:avLst>
                <a:gd name="adj1" fmla="val 50014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</p:cxnSp>
      </p:grp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5220072" y="1916832"/>
            <a:ext cx="3238500" cy="522288"/>
            <a:chOff x="-272" y="-26"/>
            <a:chExt cx="5101" cy="824"/>
          </a:xfrm>
        </p:grpSpPr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-272" y="-26"/>
              <a:ext cx="5101" cy="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          30</a:t>
              </a:r>
              <a:r>
                <a:rPr lang="en-US" altLang="zh-CN" sz="2800" b="1" dirty="0">
                  <a:latin typeface="微软雅黑" pitchFamily="34" charset="-122"/>
                  <a:ea typeface="微软雅黑" pitchFamily="34" charset="-122"/>
                </a:rPr>
                <a:t>-</a:t>
              </a:r>
              <a:r>
                <a:rPr lang="zh-CN" altLang="en-US" sz="2800" b="1" dirty="0">
                  <a:latin typeface="微软雅黑" pitchFamily="34" charset="-122"/>
                  <a:ea typeface="微软雅黑" pitchFamily="34" charset="-122"/>
                </a:rPr>
                <a:t>7=</a:t>
              </a: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3357" y="-26"/>
              <a:ext cx="794" cy="794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23" name="Group 28"/>
          <p:cNvGrpSpPr>
            <a:grpSpLocks/>
          </p:cNvGrpSpPr>
          <p:nvPr/>
        </p:nvGrpSpPr>
        <p:grpSpPr bwMode="auto">
          <a:xfrm>
            <a:off x="5364088" y="2708920"/>
            <a:ext cx="3311525" cy="519112"/>
            <a:chOff x="0" y="0"/>
            <a:chExt cx="5216" cy="817"/>
          </a:xfrm>
        </p:grpSpPr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0" y="0"/>
              <a:ext cx="4083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ea typeface="黑体" pitchFamily="49" charset="-122"/>
                </a:rPr>
                <a:t>先算</a:t>
              </a: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1587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2435" y="1"/>
              <a:ext cx="64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>
                  <a:latin typeface="黑体" pitchFamily="49" charset="-122"/>
                  <a:ea typeface="黑体" pitchFamily="49" charset="-122"/>
                </a:rPr>
                <a:t>-</a:t>
              </a:r>
              <a:endParaRPr lang="zh-CN" altLang="zh-CN" sz="280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3061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3810" y="0"/>
              <a:ext cx="68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/>
                <a:t>=</a:t>
              </a:r>
            </a:p>
          </p:txBody>
        </p:sp>
        <p:sp>
          <p:nvSpPr>
            <p:cNvPr id="32" name="Rectangle 34"/>
            <p:cNvSpPr>
              <a:spLocks noChangeArrowheads="1"/>
            </p:cNvSpPr>
            <p:nvPr/>
          </p:nvSpPr>
          <p:spPr bwMode="auto">
            <a:xfrm>
              <a:off x="4422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26" name="Group 35"/>
          <p:cNvGrpSpPr>
            <a:grpSpLocks/>
          </p:cNvGrpSpPr>
          <p:nvPr/>
        </p:nvGrpSpPr>
        <p:grpSpPr bwMode="auto">
          <a:xfrm>
            <a:off x="5364088" y="3428057"/>
            <a:ext cx="3311525" cy="519113"/>
            <a:chOff x="0" y="0"/>
            <a:chExt cx="5216" cy="817"/>
          </a:xfrm>
        </p:grpSpPr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0" y="0"/>
              <a:ext cx="4083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ea typeface="黑体" pitchFamily="49" charset="-122"/>
                </a:rPr>
                <a:t>再算</a:t>
              </a:r>
              <a:endParaRPr lang="zh-CN" altLang="en-US"/>
            </a:p>
          </p:txBody>
        </p:sp>
        <p:sp>
          <p:nvSpPr>
            <p:cNvPr id="35" name="Rectangle 37"/>
            <p:cNvSpPr>
              <a:spLocks noChangeArrowheads="1"/>
            </p:cNvSpPr>
            <p:nvPr/>
          </p:nvSpPr>
          <p:spPr bwMode="auto">
            <a:xfrm>
              <a:off x="1587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2384" y="1"/>
              <a:ext cx="64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/>
                <a:t>+</a:t>
              </a:r>
              <a:endParaRPr lang="zh-CN" altLang="en-US" sz="2800"/>
            </a:p>
          </p:txBody>
        </p:sp>
        <p:sp>
          <p:nvSpPr>
            <p:cNvPr id="37" name="Rectangle 39"/>
            <p:cNvSpPr>
              <a:spLocks noChangeArrowheads="1"/>
            </p:cNvSpPr>
            <p:nvPr/>
          </p:nvSpPr>
          <p:spPr bwMode="auto">
            <a:xfrm>
              <a:off x="3061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3810" y="0"/>
              <a:ext cx="68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/>
                <a:t>=</a:t>
              </a:r>
            </a:p>
          </p:txBody>
        </p:sp>
        <p:sp>
          <p:nvSpPr>
            <p:cNvPr id="39" name="Rectangle 41"/>
            <p:cNvSpPr>
              <a:spLocks noChangeArrowheads="1"/>
            </p:cNvSpPr>
            <p:nvPr/>
          </p:nvSpPr>
          <p:spPr bwMode="auto">
            <a:xfrm>
              <a:off x="4422" y="0"/>
              <a:ext cx="794" cy="79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81" name="Text Box 89"/>
          <p:cNvSpPr txBox="1">
            <a:spLocks noChangeArrowheads="1"/>
          </p:cNvSpPr>
          <p:nvPr/>
        </p:nvSpPr>
        <p:spPr bwMode="auto">
          <a:xfrm>
            <a:off x="7380312" y="1916832"/>
            <a:ext cx="790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  23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grpSp>
        <p:nvGrpSpPr>
          <p:cNvPr id="33" name="Group 90"/>
          <p:cNvGrpSpPr>
            <a:grpSpLocks/>
          </p:cNvGrpSpPr>
          <p:nvPr/>
        </p:nvGrpSpPr>
        <p:grpSpPr bwMode="auto">
          <a:xfrm>
            <a:off x="6300713" y="2708920"/>
            <a:ext cx="2492375" cy="523875"/>
            <a:chOff x="0" y="0"/>
            <a:chExt cx="3926" cy="825"/>
          </a:xfrm>
        </p:grpSpPr>
        <p:sp>
          <p:nvSpPr>
            <p:cNvPr id="83" name="Text Box 91"/>
            <p:cNvSpPr txBox="1">
              <a:spLocks noChangeArrowheads="1"/>
            </p:cNvSpPr>
            <p:nvPr/>
          </p:nvSpPr>
          <p:spPr bwMode="auto">
            <a:xfrm>
              <a:off x="1658" y="0"/>
              <a:ext cx="917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84" name="Text Box 92"/>
            <p:cNvSpPr txBox="1">
              <a:spLocks noChangeArrowheads="1"/>
            </p:cNvSpPr>
            <p:nvPr/>
          </p:nvSpPr>
          <p:spPr bwMode="auto">
            <a:xfrm>
              <a:off x="0" y="0"/>
              <a:ext cx="917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10</a:t>
              </a:r>
            </a:p>
          </p:txBody>
        </p:sp>
        <p:sp>
          <p:nvSpPr>
            <p:cNvPr id="85" name="Text Box 93"/>
            <p:cNvSpPr txBox="1">
              <a:spLocks noChangeArrowheads="1"/>
            </p:cNvSpPr>
            <p:nvPr/>
          </p:nvSpPr>
          <p:spPr bwMode="auto">
            <a:xfrm>
              <a:off x="2982" y="0"/>
              <a:ext cx="944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3</a:t>
              </a:r>
            </a:p>
          </p:txBody>
        </p:sp>
      </p:grpSp>
      <p:grpSp>
        <p:nvGrpSpPr>
          <p:cNvPr id="40" name="Group 94"/>
          <p:cNvGrpSpPr>
            <a:grpSpLocks/>
          </p:cNvGrpSpPr>
          <p:nvPr/>
        </p:nvGrpSpPr>
        <p:grpSpPr bwMode="auto">
          <a:xfrm>
            <a:off x="6353100" y="3428057"/>
            <a:ext cx="2347913" cy="519113"/>
            <a:chOff x="83" y="0"/>
            <a:chExt cx="3697" cy="816"/>
          </a:xfrm>
        </p:grpSpPr>
        <p:sp>
          <p:nvSpPr>
            <p:cNvPr id="87" name="Text Box 95"/>
            <p:cNvSpPr txBox="1">
              <a:spLocks noChangeArrowheads="1"/>
            </p:cNvSpPr>
            <p:nvPr/>
          </p:nvSpPr>
          <p:spPr bwMode="auto">
            <a:xfrm>
              <a:off x="1475" y="0"/>
              <a:ext cx="91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20</a:t>
              </a:r>
            </a:p>
          </p:txBody>
        </p:sp>
        <p:sp>
          <p:nvSpPr>
            <p:cNvPr id="88" name="Text Box 96"/>
            <p:cNvSpPr txBox="1">
              <a:spLocks noChangeArrowheads="1"/>
            </p:cNvSpPr>
            <p:nvPr/>
          </p:nvSpPr>
          <p:spPr bwMode="auto">
            <a:xfrm>
              <a:off x="83" y="0"/>
              <a:ext cx="91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 3</a:t>
              </a:r>
            </a:p>
          </p:txBody>
        </p:sp>
        <p:sp>
          <p:nvSpPr>
            <p:cNvPr id="89" name="Text Box 97"/>
            <p:cNvSpPr txBox="1">
              <a:spLocks noChangeArrowheads="1"/>
            </p:cNvSpPr>
            <p:nvPr/>
          </p:nvSpPr>
          <p:spPr bwMode="auto">
            <a:xfrm>
              <a:off x="2836" y="0"/>
              <a:ext cx="944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</a:rPr>
                <a:t>23</a:t>
              </a:r>
            </a:p>
          </p:txBody>
        </p:sp>
      </p:grpSp>
      <p:sp>
        <p:nvSpPr>
          <p:cNvPr id="116" name="下箭头 115"/>
          <p:cNvSpPr/>
          <p:nvPr/>
        </p:nvSpPr>
        <p:spPr>
          <a:xfrm>
            <a:off x="2051720" y="3501008"/>
            <a:ext cx="144016" cy="21602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9" name="Text Box 31"/>
          <p:cNvSpPr txBox="1">
            <a:spLocks noChangeArrowheads="1"/>
          </p:cNvSpPr>
          <p:nvPr/>
        </p:nvSpPr>
        <p:spPr bwMode="auto">
          <a:xfrm>
            <a:off x="827584" y="5877272"/>
            <a:ext cx="7597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个位上的数不够减，从十位</a:t>
            </a:r>
            <a:r>
              <a:rPr lang="zh-CN" altLang="en-US" sz="3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退1作10</a:t>
            </a:r>
            <a:r>
              <a:rPr lang="zh-CN" altLang="en-US" sz="32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再减。</a:t>
            </a:r>
          </a:p>
        </p:txBody>
      </p:sp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3" y="1196752"/>
            <a:ext cx="207915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39552" y="1268760"/>
            <a:ext cx="25922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填  一 填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</a:rPr>
              <a:t>课后练习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" grpId="0" bldLvl="0" autoUpdateAnimBg="0"/>
      <p:bldP spid="116" grpId="0" animBg="1"/>
      <p:bldP spid="119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71500" y="2825750"/>
            <a:ext cx="203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63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44525" y="1604963"/>
            <a:ext cx="6116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算一算。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571500" y="3617913"/>
            <a:ext cx="203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63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2587625" y="2825750"/>
            <a:ext cx="203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75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587625" y="3617913"/>
            <a:ext cx="203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75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4748213" y="2825750"/>
            <a:ext cx="2033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57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4748213" y="3617913"/>
            <a:ext cx="2033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57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6835775" y="2825750"/>
            <a:ext cx="203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48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6819900" y="3598863"/>
            <a:ext cx="2033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48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643063" y="2825750"/>
            <a:ext cx="755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61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643063" y="3617913"/>
            <a:ext cx="755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58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660775" y="2825750"/>
            <a:ext cx="755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71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660775" y="3617913"/>
            <a:ext cx="755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69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888038" y="2825750"/>
            <a:ext cx="755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51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888038" y="3617913"/>
            <a:ext cx="755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49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7959725" y="2825750"/>
            <a:ext cx="755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42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959725" y="3617913"/>
            <a:ext cx="755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39</a:t>
            </a: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366838" y="4714875"/>
            <a:ext cx="6410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说一说上下两个算式的计算有什么不同。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bldLvl="0" autoUpdateAnimBg="0"/>
      <p:bldP spid="5135" grpId="0" bldLvl="0" autoUpdateAnimBg="0"/>
      <p:bldP spid="5136" grpId="0" bldLvl="0" autoUpdateAnimBg="0"/>
      <p:bldP spid="5137" grpId="0" bldLvl="0" autoUpdateAnimBg="0"/>
      <p:bldP spid="5138" grpId="0" bldLvl="0" autoUpdateAnimBg="0"/>
      <p:bldP spid="5139" grpId="0" bldLvl="0" autoUpdateAnimBg="0"/>
      <p:bldP spid="5140" grpId="0" bldLvl="0" autoUpdateAnimBg="0"/>
      <p:bldP spid="5141" grpId="0" bldLvl="0" autoUpdateAnimBg="0"/>
      <p:bldP spid="5142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75" y="2349500"/>
            <a:ext cx="8350250" cy="3671888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1268760"/>
            <a:ext cx="6116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乘车（连线）。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4020000">
            <a:off x="310356" y="3010694"/>
            <a:ext cx="8239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63－4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21120000">
            <a:off x="2344738" y="3246438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84－8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 rot="21420000">
            <a:off x="3563938" y="3141663"/>
            <a:ext cx="15287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73－5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 rot="19740000">
            <a:off x="5218113" y="3148013"/>
            <a:ext cx="1528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51－5</a:t>
            </a:r>
            <a:endParaRPr lang="zh-CN" alt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 rot="21420000">
            <a:off x="6084888" y="3644900"/>
            <a:ext cx="152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97－8</a:t>
            </a:r>
            <a:endParaRPr lang="zh-CN" alt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 rot="19560000">
            <a:off x="7845425" y="3135313"/>
            <a:ext cx="16589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36－9</a:t>
            </a:r>
            <a:endParaRPr lang="zh-CN" alt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203575" y="5086350"/>
            <a:ext cx="4492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68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833813" y="5068888"/>
            <a:ext cx="44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27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765675" y="5068888"/>
            <a:ext cx="449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76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411788" y="5068888"/>
            <a:ext cx="449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46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345238" y="5068888"/>
            <a:ext cx="44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59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918325" y="5068888"/>
            <a:ext cx="449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/>
              <a:t>89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971550" y="3717925"/>
            <a:ext cx="5529263" cy="1282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060700" y="3717925"/>
            <a:ext cx="1939925" cy="1282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3500438" y="3573463"/>
            <a:ext cx="207962" cy="1427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H="1">
            <a:off x="5534025" y="3860800"/>
            <a:ext cx="46038" cy="1139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6516688" y="4076700"/>
            <a:ext cx="555625" cy="995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>
            <a:off x="4071938" y="3860800"/>
            <a:ext cx="3884612" cy="1139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143</Words>
  <Application>Microsoft Office PowerPoint</Application>
  <PresentationFormat>全屏显示(4:3)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</dc:creator>
  <cp:lastModifiedBy>chen</cp:lastModifiedBy>
  <cp:revision>15</cp:revision>
  <dcterms:created xsi:type="dcterms:W3CDTF">2018-10-21T03:35:28Z</dcterms:created>
  <dcterms:modified xsi:type="dcterms:W3CDTF">2018-10-22T10:21:53Z</dcterms:modified>
</cp:coreProperties>
</file>