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1" r:id="rId4"/>
    <p:sldId id="257" r:id="rId5"/>
    <p:sldId id="270" r:id="rId6"/>
    <p:sldId id="271" r:id="rId7"/>
    <p:sldId id="268" r:id="rId8"/>
    <p:sldId id="269" r:id="rId9"/>
    <p:sldId id="280" r:id="rId10"/>
    <p:sldId id="273" r:id="rId11"/>
    <p:sldId id="274" r:id="rId12"/>
    <p:sldId id="277" r:id="rId13"/>
    <p:sldId id="279" r:id="rId14"/>
    <p:sldId id="311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2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0"/>
      </p:guideLst>
    </p:cSldViewPr>
  </p:slideViewPr>
  <p:gridSpacing cx="72033" cy="7203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z="1350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  <a:endParaRPr lang="en-US" altLang="x-none" strike="noStrike" noProof="1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hf sldNum="0" hdr="0" ftr="0" dt="0"/>
  <p:txStyles>
    <p:titleStyle>
      <a:lvl1pPr marL="914400" lvl="0" indent="-91440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TextBox 4"/>
          <p:cNvSpPr/>
          <p:nvPr/>
        </p:nvSpPr>
        <p:spPr>
          <a:xfrm>
            <a:off x="3429000" y="1428750"/>
            <a:ext cx="5357813" cy="365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3103" y="4704080"/>
            <a:ext cx="5113337" cy="1445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8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叶根友毛笔行书2.0版" panose="02010601030101010101" charset="-122"/>
                <a:ea typeface="叶根友毛笔行书2.0版" panose="02010601030101010101" charset="-122"/>
              </a:rPr>
              <a:t>学写日记</a:t>
            </a:r>
            <a:endParaRPr lang="zh-CN" altLang="en-US" sz="8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TextBox 2"/>
          <p:cNvSpPr/>
          <p:nvPr/>
        </p:nvSpPr>
        <p:spPr>
          <a:xfrm>
            <a:off x="682625" y="1412875"/>
            <a:ext cx="1279525" cy="3441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写好日记</a:t>
            </a:r>
            <a:endParaRPr lang="zh-CN" altLang="en-US" sz="5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4" name="TextBox 5"/>
          <p:cNvSpPr/>
          <p:nvPr/>
        </p:nvSpPr>
        <p:spPr>
          <a:xfrm>
            <a:off x="2057400" y="1052513"/>
            <a:ext cx="6688138" cy="4527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一般思路（正文）：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开头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：今天我看到（听到、做了、想到）什么；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中间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：事情的起因、经过、结果；人物怎么说、怎么做；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结尾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：我的想法（事情的意义、教训、道理）。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TextBox 11"/>
          <p:cNvSpPr/>
          <p:nvPr/>
        </p:nvSpPr>
        <p:spPr>
          <a:xfrm>
            <a:off x="466725" y="1339850"/>
            <a:ext cx="8108950" cy="44799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傍晚，我和妈妈去江边河堤散步。</a:t>
            </a:r>
            <a:endParaRPr lang="zh-CN" altLang="en-US" sz="24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河堤上，小草已经枯萎了，它们可怜地趴在地上，一点生气也没有。忽然，我发现一片枯黄中有一丛绿色的东西。走近一看，原来是一株蒲公英。哟，它竟有这么强的生命力！深绿色的叶子中还托起一团绒毛一样的东西。我摘下这团绒球，轻轻地一吹，绒毛就四处飘开，落到地上。妈妈说：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“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这些绒毛中有蒲公英的种子，它到处飘扬，跌落到哪里，明年春天就会在哪里发出新芽。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”</a:t>
            </a:r>
            <a:endParaRPr lang="zh-CN" altLang="en-US" sz="24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      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我心想：明年春天，我还要来河堤上看一看，看看种子是不是真的发芽了。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15" name="TextBox 7"/>
          <p:cNvSpPr/>
          <p:nvPr/>
        </p:nvSpPr>
        <p:spPr>
          <a:xfrm>
            <a:off x="3348038" y="692150"/>
            <a:ext cx="4751387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6" name="TextBox 8"/>
          <p:cNvSpPr/>
          <p:nvPr/>
        </p:nvSpPr>
        <p:spPr>
          <a:xfrm>
            <a:off x="1330325" y="258763"/>
            <a:ext cx="6530975" cy="11001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8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日          星期六          晴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               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散  步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TextBox 2"/>
          <p:cNvSpPr/>
          <p:nvPr/>
        </p:nvSpPr>
        <p:spPr>
          <a:xfrm>
            <a:off x="754063" y="692150"/>
            <a:ext cx="1279525" cy="38131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例文分析</a:t>
            </a:r>
            <a:endParaRPr lang="zh-CN" altLang="en-US" sz="6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436" name="TextBox 5"/>
          <p:cNvSpPr/>
          <p:nvPr/>
        </p:nvSpPr>
        <p:spPr>
          <a:xfrm>
            <a:off x="2266950" y="765175"/>
            <a:ext cx="6773863" cy="35385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时间：傍晚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人物：我和妈妈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事情：散步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所见：小草枯黄，蒲公英开花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所做：吹蒲公英的花朵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所听：妈妈的话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所想：生命力强，明年再来看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7" name="TextBox 2"/>
          <p:cNvSpPr/>
          <p:nvPr/>
        </p:nvSpPr>
        <p:spPr>
          <a:xfrm>
            <a:off x="682625" y="1773238"/>
            <a:ext cx="1293813" cy="26193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fontAlgn="base"/>
            <a:r>
              <a:rPr lang="zh-CN" altLang="en-US" sz="5400" b="1" strike="noStrike" noProof="1" dirty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练一练</a:t>
            </a:r>
            <a:endParaRPr lang="zh-CN" altLang="en-US" sz="5400" b="1" strike="noStrike" noProof="1" dirty="0">
              <a:solidFill>
                <a:srgbClr val="C00000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508" name="TextBox 3"/>
          <p:cNvSpPr/>
          <p:nvPr/>
        </p:nvSpPr>
        <p:spPr>
          <a:xfrm>
            <a:off x="2482850" y="2205038"/>
            <a:ext cx="5308600" cy="15890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/>
            <a:r>
              <a:rPr lang="zh-CN" altLang="en-US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小同学们，让我们也来写一则日记吧！注意内容真实、语句通顺。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0" name="TextBox 3"/>
          <p:cNvSpPr/>
          <p:nvPr/>
        </p:nvSpPr>
        <p:spPr>
          <a:xfrm>
            <a:off x="619125" y="1854200"/>
            <a:ext cx="7475538" cy="24304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>
              <a:lnSpc>
                <a:spcPct val="160000"/>
              </a:lnSpc>
            </a:pPr>
            <a:r>
              <a:rPr lang="en-US" altLang="zh-CN" sz="3200" b="1" strike="noStrike" noProof="1" dirty="0">
                <a:solidFill>
                  <a:schemeClr val="tx2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       </a:t>
            </a:r>
            <a:r>
              <a:rPr lang="zh-CN" altLang="en-US" sz="3200" b="1" strike="noStrike" noProof="1" dirty="0">
                <a:solidFill>
                  <a:schemeClr val="tx2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把</a:t>
            </a:r>
            <a:r>
              <a:rPr lang="zh-CN" altLang="en-US" sz="3200" b="1" strike="noStrike" noProof="1" dirty="0">
                <a:solidFill>
                  <a:schemeClr val="tx2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自己在一天中看到的、听到的、做过的，或想到的记录下来，这样的文章</a:t>
            </a:r>
            <a:r>
              <a:rPr lang="zh-CN" altLang="en-US" sz="3200" b="1" strike="noStrike" noProof="1" dirty="0">
                <a:solidFill>
                  <a:schemeClr val="tx2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，就叫日记。</a:t>
            </a:r>
            <a:endParaRPr lang="zh-CN" altLang="en-US" sz="3200" b="1" strike="noStrike" noProof="1" dirty="0">
              <a:solidFill>
                <a:schemeClr val="tx2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</p:txBody>
      </p:sp>
      <p:sp>
        <p:nvSpPr>
          <p:cNvPr id="3" name="TextBox 3"/>
          <p:cNvSpPr/>
          <p:nvPr/>
        </p:nvSpPr>
        <p:spPr>
          <a:xfrm>
            <a:off x="2193925" y="619125"/>
            <a:ext cx="6403975" cy="11652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>
              <a:lnSpc>
                <a:spcPct val="160000"/>
              </a:lnSpc>
            </a:pPr>
            <a:r>
              <a:rPr lang="en-US" altLang="zh-CN" sz="4400" b="1" strike="noStrike" noProof="1" dirty="0">
                <a:solidFill>
                  <a:srgbClr val="C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      </a:t>
            </a:r>
            <a:r>
              <a:rPr lang="zh-CN" altLang="en-US" sz="4400" b="1" strike="noStrike" noProof="1" dirty="0">
                <a:solidFill>
                  <a:srgbClr val="C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什么是日记</a:t>
            </a:r>
            <a:endParaRPr lang="zh-CN" altLang="en-US" sz="4400" b="1" strike="noStrike" noProof="1" dirty="0">
              <a:solidFill>
                <a:srgbClr val="C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0" name="TextBox 3"/>
          <p:cNvSpPr/>
          <p:nvPr/>
        </p:nvSpPr>
        <p:spPr>
          <a:xfrm>
            <a:off x="619125" y="1854200"/>
            <a:ext cx="7475538" cy="32099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>
              <a:lnSpc>
                <a:spcPct val="160000"/>
              </a:lnSpc>
            </a:pPr>
            <a:r>
              <a:rPr lang="zh-CN" altLang="en-US" sz="3200" b="1" strike="noStrike" noProof="1" dirty="0">
                <a:solidFill>
                  <a:schemeClr val="tx2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◇日记最好一日一记</a:t>
            </a:r>
            <a:endParaRPr lang="zh-CN" altLang="en-US" sz="3200" b="1" strike="noStrike" noProof="1" dirty="0">
              <a:solidFill>
                <a:schemeClr val="tx2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160000"/>
              </a:lnSpc>
            </a:pPr>
            <a:r>
              <a:rPr lang="zh-CN" altLang="en-US" sz="3200" b="1" strike="noStrike" noProof="1" dirty="0">
                <a:solidFill>
                  <a:schemeClr val="tx2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◇每天坚持写日记是一种好习惯</a:t>
            </a:r>
            <a:endParaRPr lang="zh-CN" altLang="en-US" sz="3200" b="1" strike="noStrike" noProof="1" dirty="0">
              <a:solidFill>
                <a:schemeClr val="tx2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160000"/>
              </a:lnSpc>
            </a:pPr>
            <a:r>
              <a:rPr lang="zh-CN" altLang="en-US" sz="3200" b="1" strike="noStrike" noProof="1" dirty="0">
                <a:solidFill>
                  <a:schemeClr val="tx2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◇日记不一定只写当天的事</a:t>
            </a:r>
            <a:endParaRPr lang="zh-CN" altLang="en-US" sz="3200" b="1" strike="noStrike" noProof="1" dirty="0">
              <a:solidFill>
                <a:schemeClr val="tx2"/>
              </a:solidFill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160000"/>
              </a:lnSpc>
            </a:pPr>
            <a:r>
              <a:rPr lang="zh-CN" altLang="en-US" sz="3200" b="1" strike="noStrike" noProof="1" dirty="0">
                <a:solidFill>
                  <a:schemeClr val="tx2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◇</a:t>
            </a:r>
            <a:r>
              <a:rPr lang="zh-CN" altLang="en-US" sz="3200" b="1" strike="noStrike" noProof="1" dirty="0">
                <a:solidFill>
                  <a:schemeClr val="tx2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日记最重要的是真实</a:t>
            </a:r>
            <a:endParaRPr lang="zh-CN" altLang="en-US" sz="3200" b="1" strike="noStrike" noProof="1" dirty="0">
              <a:solidFill>
                <a:schemeClr val="tx2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</p:txBody>
      </p:sp>
      <p:sp>
        <p:nvSpPr>
          <p:cNvPr id="3" name="TextBox 3"/>
          <p:cNvSpPr/>
          <p:nvPr/>
        </p:nvSpPr>
        <p:spPr>
          <a:xfrm>
            <a:off x="1692275" y="619125"/>
            <a:ext cx="6403975" cy="11652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>
              <a:lnSpc>
                <a:spcPct val="160000"/>
              </a:lnSpc>
            </a:pPr>
            <a:r>
              <a:rPr lang="en-US" altLang="zh-CN" sz="4400" b="1" strike="noStrike" noProof="1" dirty="0">
                <a:solidFill>
                  <a:srgbClr val="C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      </a:t>
            </a:r>
            <a:r>
              <a:rPr lang="zh-CN" altLang="en-US" sz="4400" b="1" strike="noStrike" noProof="1" dirty="0">
                <a:solidFill>
                  <a:srgbClr val="C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日记小贴士</a:t>
            </a:r>
            <a:endParaRPr lang="zh-CN" altLang="en-US" sz="4400" b="1" strike="noStrike" noProof="1" dirty="0">
              <a:solidFill>
                <a:srgbClr val="C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0" name="TextBox 3"/>
          <p:cNvSpPr/>
          <p:nvPr/>
        </p:nvSpPr>
        <p:spPr>
          <a:xfrm>
            <a:off x="3275013" y="619125"/>
            <a:ext cx="5603875" cy="47212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一、观察日记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二、活动日记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三、心得日记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四、摘录日记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五、剪贴日记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六、实验日记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七、图文日记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…… </a:t>
            </a:r>
            <a:endParaRPr lang="zh-CN" altLang="en-US" sz="4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3" name="TextBox 2"/>
          <p:cNvSpPr/>
          <p:nvPr/>
        </p:nvSpPr>
        <p:spPr>
          <a:xfrm>
            <a:off x="1114425" y="1195388"/>
            <a:ext cx="1292225" cy="3490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日记的种类</a:t>
            </a:r>
            <a:endParaRPr lang="zh-CN" altLang="en-US" sz="4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4" name="TextBox 3"/>
          <p:cNvSpPr/>
          <p:nvPr/>
        </p:nvSpPr>
        <p:spPr>
          <a:xfrm>
            <a:off x="2501900" y="569913"/>
            <a:ext cx="6221413" cy="37750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>
              <a:lnSpc>
                <a:spcPct val="90000"/>
              </a:lnSpc>
            </a:pPr>
            <a:r>
              <a:rPr lang="zh-CN" altLang="en-US" sz="3200" b="1" strike="noStrike" noProof="1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观察日记：</a:t>
            </a:r>
            <a:endParaRPr lang="zh-CN" altLang="en-US" sz="3200" b="1" strike="noStrike" noProof="1" dirty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strike="noStrike" noProof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      对生活进行细致观察。可以写人，写事，可以连续写。</a:t>
            </a:r>
            <a:endParaRPr lang="zh-CN" altLang="en-US" sz="3200" b="1" strike="noStrike" noProof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fontAlgn="base">
              <a:lnSpc>
                <a:spcPct val="90000"/>
              </a:lnSpc>
              <a:spcBef>
                <a:spcPct val="50000"/>
              </a:spcBef>
            </a:pPr>
            <a:endParaRPr lang="zh-CN" altLang="en-US" sz="3200" b="1" strike="noStrike" noProof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strike="noStrike" noProof="1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楷体_GB2312" pitchFamily="1" charset="-122"/>
              </a:rPr>
              <a:t>实验日记：</a:t>
            </a:r>
            <a:endParaRPr lang="zh-CN" altLang="en-US" sz="3200" b="1" strike="noStrike" noProof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 lvl="0" fontAlgn="base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strike="noStrike" noProof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     写实验的过程与感想、收获。</a:t>
            </a:r>
            <a:endParaRPr lang="zh-CN" altLang="en-US" strike="noStrike" noProof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7" name="TextBox 2"/>
          <p:cNvSpPr/>
          <p:nvPr/>
        </p:nvSpPr>
        <p:spPr>
          <a:xfrm>
            <a:off x="1114425" y="1195388"/>
            <a:ext cx="1292225" cy="28209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起步日记</a:t>
            </a:r>
            <a:endParaRPr lang="zh-CN" altLang="en-US" sz="4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TextBox 2"/>
          <p:cNvSpPr/>
          <p:nvPr/>
        </p:nvSpPr>
        <p:spPr>
          <a:xfrm>
            <a:off x="714375" y="1143000"/>
            <a:ext cx="1292225" cy="3490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怎样写日记</a:t>
            </a:r>
            <a:endParaRPr lang="zh-CN" altLang="en-US" sz="4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8" name="TextBox 3"/>
          <p:cNvSpPr/>
          <p:nvPr/>
        </p:nvSpPr>
        <p:spPr>
          <a:xfrm>
            <a:off x="2482850" y="763588"/>
            <a:ext cx="5768975" cy="39290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一、主人公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我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二、日记内容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 我</a:t>
            </a:r>
            <a:r>
              <a:rPr lang="zh-CN" altLang="en-US" sz="3200" b="1" u="sng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看见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    我</a:t>
            </a:r>
            <a:r>
              <a:rPr lang="zh-CN" altLang="en-US" sz="3200" b="1" u="sng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听见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    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 我</a:t>
            </a:r>
            <a:r>
              <a:rPr lang="zh-CN" altLang="en-US" sz="3200" b="1" u="sng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做过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    我</a:t>
            </a:r>
            <a:r>
              <a:rPr lang="zh-CN" altLang="en-US" sz="3200" b="1" u="sng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想到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 在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家里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    在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学校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    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   在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别处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的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……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2" name="TextBox 3"/>
          <p:cNvSpPr/>
          <p:nvPr/>
        </p:nvSpPr>
        <p:spPr>
          <a:xfrm>
            <a:off x="2501900" y="857250"/>
            <a:ext cx="6359525" cy="4562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三、日记格式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第一行：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X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月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日  星期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X  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天气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X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第二行：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 题目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（也可以不写题目）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第三行：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   空两格开始写正文，描述今天发生的真人真事，可以分段写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5" name="TextBox 2"/>
          <p:cNvSpPr/>
          <p:nvPr/>
        </p:nvSpPr>
        <p:spPr>
          <a:xfrm>
            <a:off x="714375" y="1143000"/>
            <a:ext cx="1292225" cy="3490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怎样写日记</a:t>
            </a:r>
            <a:endParaRPr lang="zh-CN" altLang="en-US" sz="4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6" name="TextBox 3"/>
          <p:cNvSpPr/>
          <p:nvPr/>
        </p:nvSpPr>
        <p:spPr>
          <a:xfrm>
            <a:off x="2843213" y="1844675"/>
            <a:ext cx="4741862" cy="33067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写日记，并不难，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日记格式很简单。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首行写清年月日，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星期、天气排后边。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日记内容很丰富，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所见、所听和所感。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楷体_GB2312" pitchFamily="1" charset="-122"/>
            </a:endParaRPr>
          </a:p>
        </p:txBody>
      </p:sp>
      <p:sp>
        <p:nvSpPr>
          <p:cNvPr id="6147" name="TextBox 2"/>
          <p:cNvSpPr/>
          <p:nvPr/>
        </p:nvSpPr>
        <p:spPr>
          <a:xfrm>
            <a:off x="3059113" y="547688"/>
            <a:ext cx="3394075" cy="8080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base"/>
            <a:r>
              <a:rPr lang="zh-CN" altLang="en-US" sz="4400" b="1" strike="noStrike" noProof="1" dirty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日记格式歌</a:t>
            </a:r>
            <a:endParaRPr lang="zh-CN" altLang="en-US" sz="4400" b="1" strike="noStrike" noProof="1" dirty="0">
              <a:solidFill>
                <a:srgbClr val="C00000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Box 2"/>
          <p:cNvSpPr/>
          <p:nvPr/>
        </p:nvSpPr>
        <p:spPr>
          <a:xfrm>
            <a:off x="768350" y="1628775"/>
            <a:ext cx="1279525" cy="3441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楷体_GB2312" pitchFamily="1" charset="-122"/>
              </a:rPr>
              <a:t>写好日记</a:t>
            </a:r>
            <a:endParaRPr lang="zh-CN" altLang="en-US" sz="5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2" name="TextBox 3"/>
          <p:cNvSpPr/>
          <p:nvPr/>
        </p:nvSpPr>
        <p:spPr>
          <a:xfrm>
            <a:off x="2030413" y="1050925"/>
            <a:ext cx="6326188" cy="39941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一、选自己感触深刻的事情：</a:t>
            </a:r>
            <a:r>
              <a:rPr lang="zh-CN" altLang="en-US" sz="3200" b="1" dirty="0">
                <a:solidFill>
                  <a:srgbClr val="C00000"/>
                </a:solidFill>
                <a:latin typeface="楷体_GB2312" charset="0"/>
                <a:ea typeface="楷体_GB2312" pitchFamily="1" charset="-122"/>
                <a:sym typeface="楷体_GB2312" pitchFamily="1" charset="-122"/>
              </a:rPr>
              <a:t>最高兴、最难受、最有趣、最讨厌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……</a:t>
            </a:r>
            <a:endParaRPr lang="en-US" altLang="zh-CN" sz="32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  <a:sym typeface="楷体_GB2312" pitchFamily="1" charset="-122"/>
            </a:endParaRPr>
          </a:p>
          <a:p>
            <a:endParaRPr lang="zh-CN" altLang="en-US" sz="32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二、写清楚感受最深刻的环节：</a:t>
            </a:r>
            <a:r>
              <a:rPr lang="zh-CN" altLang="en-US" sz="3200" b="1" dirty="0">
                <a:solidFill>
                  <a:srgbClr val="C00000"/>
                </a:solidFill>
                <a:latin typeface="楷体_GB2312" charset="0"/>
                <a:ea typeface="楷体_GB2312" pitchFamily="1" charset="-122"/>
                <a:sym typeface="楷体_GB2312" pitchFamily="1" charset="-122"/>
              </a:rPr>
              <a:t>事情发展的过程、印象最深的画面。</a:t>
            </a:r>
            <a:endParaRPr lang="zh-CN" altLang="en-US" sz="3200" b="1" dirty="0">
              <a:solidFill>
                <a:srgbClr val="C00000"/>
              </a:solidFill>
              <a:latin typeface="楷体_GB2312" charset="0"/>
              <a:ea typeface="楷体_GB2312" pitchFamily="1" charset="-122"/>
              <a:sym typeface="楷体_GB2312" pitchFamily="1" charset="-122"/>
            </a:endParaRPr>
          </a:p>
          <a:p>
            <a:endParaRPr lang="zh-CN" altLang="en-US" sz="32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  <a:sym typeface="楷体_GB2312" pitchFamily="1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三、写出事情的</a:t>
            </a:r>
            <a:r>
              <a:rPr lang="zh-CN" altLang="en-US" sz="3200" b="1" dirty="0">
                <a:solidFill>
                  <a:srgbClr val="C00000"/>
                </a:solidFill>
                <a:latin typeface="楷体_GB2312" charset="0"/>
                <a:ea typeface="楷体_GB2312" pitchFamily="1" charset="-122"/>
                <a:sym typeface="楷体_GB2312" pitchFamily="1" charset="-122"/>
              </a:rPr>
              <a:t>意义、道理、教训、感悟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……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WPS 演示</Application>
  <PresentationFormat>在屏幕上显示</PresentationFormat>
  <Paragraphs>100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叶根友毛笔行书2.0版</vt:lpstr>
      <vt:lpstr>微软雅黑</vt:lpstr>
      <vt:lpstr>楷体_GB2312</vt:lpstr>
      <vt:lpstr>楷体_GB2312</vt:lpstr>
      <vt:lpstr>Arial Unicode MS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www.edudown.net</Company>
  <LinksUpToDate>false</LinksUpToDate>
  <SharedDoc>false</SharedDoc>
  <HyperlinksChanged>false</HyperlinksChanged>
  <AppVersion>14.0000</AppVersion>
  <Manager>www.edudown.net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www.edudown.net</dc:title>
  <dc:creator/>
  <cp:keywords>www.edudown.net</cp:keywords>
  <dc:description>www.edudown.net</dc:description>
  <dc:subject>www.edudown.net</dc:subject>
  <cp:category>www.edudown.net</cp:category>
  <cp:lastModifiedBy>Administrator</cp:lastModifiedBy>
  <cp:revision>7</cp:revision>
  <dcterms:created xsi:type="dcterms:W3CDTF">2016-02-17T09:06:00Z</dcterms:created>
  <dcterms:modified xsi:type="dcterms:W3CDTF">2018-10-21T06:10:59Z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