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21" r:id="rId2"/>
    <p:sldId id="377" r:id="rId3"/>
    <p:sldId id="442" r:id="rId4"/>
    <p:sldId id="443" r:id="rId5"/>
    <p:sldId id="393" r:id="rId6"/>
    <p:sldId id="438" r:id="rId7"/>
    <p:sldId id="444" r:id="rId8"/>
    <p:sldId id="445" r:id="rId9"/>
    <p:sldId id="449" r:id="rId10"/>
    <p:sldId id="446" r:id="rId11"/>
    <p:sldId id="448" r:id="rId12"/>
    <p:sldId id="447" r:id="rId13"/>
    <p:sldId id="450" r:id="rId14"/>
    <p:sldId id="451" r:id="rId15"/>
    <p:sldId id="452" r:id="rId16"/>
    <p:sldId id="399" r:id="rId17"/>
    <p:sldId id="454" r:id="rId18"/>
    <p:sldId id="453" r:id="rId19"/>
    <p:sldId id="403" r:id="rId20"/>
  </p:sldIdLst>
  <p:sldSz cx="12192000" cy="6858000"/>
  <p:notesSz cx="6858000" cy="9144000"/>
  <p:embeddedFontLst>
    <p:embeddedFont>
      <p:font typeface="方正启体简体" panose="02010600030101010101" charset="-122"/>
      <p:regular r:id="rId22"/>
    </p:embeddedFont>
    <p:embeddedFont>
      <p:font typeface="等线" panose="02010600030101010101" pitchFamily="2" charset="-122"/>
      <p:regular r:id="rId23"/>
      <p:bold r:id="rId24"/>
    </p:embeddedFont>
    <p:embeddedFont>
      <p:font typeface="黑体" panose="02010609060101010101" pitchFamily="49" charset="-122"/>
      <p:regular r:id="rId25"/>
    </p:embeddedFont>
    <p:embeddedFont>
      <p:font typeface="楷体" panose="02010609060101010101" pitchFamily="49" charset="-122"/>
      <p:regular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4183034-2586-4CC8-ADFC-CD4998869247}">
          <p14:sldIdLst>
            <p14:sldId id="321"/>
            <p14:sldId id="377"/>
            <p14:sldId id="442"/>
            <p14:sldId id="443"/>
            <p14:sldId id="393"/>
            <p14:sldId id="438"/>
            <p14:sldId id="444"/>
            <p14:sldId id="445"/>
            <p14:sldId id="449"/>
            <p14:sldId id="446"/>
            <p14:sldId id="448"/>
            <p14:sldId id="447"/>
            <p14:sldId id="450"/>
            <p14:sldId id="451"/>
            <p14:sldId id="452"/>
          </p14:sldIdLst>
        </p14:section>
        <p14:section name="无标题节" id="{A7E0809A-14AF-405C-A8DD-75772D309138}">
          <p14:sldIdLst>
            <p14:sldId id="399"/>
            <p14:sldId id="454"/>
            <p14:sldId id="453"/>
            <p14:sldId id="4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66CC"/>
    <a:srgbClr val="598E44"/>
    <a:srgbClr val="D3E1B1"/>
    <a:srgbClr val="C3627D"/>
    <a:srgbClr val="DBE7BE"/>
    <a:srgbClr val="C6B7B8"/>
    <a:srgbClr val="F8EEED"/>
    <a:srgbClr val="D4E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6196" autoAdjust="0"/>
  </p:normalViewPr>
  <p:slideViewPr>
    <p:cSldViewPr snapToGrid="0">
      <p:cViewPr varScale="1">
        <p:scale>
          <a:sx n="37" d="100"/>
          <a:sy n="37" d="100"/>
        </p:scale>
        <p:origin x="96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74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743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238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949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045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12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9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788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00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40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723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952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916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83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C01A3-2B17-42C2-B2AB-3BA4A4D96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2E8ECF-3B43-46D6-AB7B-4207F2CB0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B5F52A-E4D4-4CCF-895D-E399B4B7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A66131-1239-4F15-B5D8-0A60D4DA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E63D02-E87B-4BC2-8838-04E5DFD8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3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3FFF4-8822-4EC6-91C5-592B4AF6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A7ABDA-2BF9-4595-93BF-AC19BE026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61A383-289D-4AA6-8720-70381A93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4B99AB-E02F-4370-A46D-E746FB84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397FA9-1C31-49E8-8E4A-EB0365F8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6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B12B52-0449-4D17-9DF0-A2C9907EB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9CF671-0729-4308-82D8-6584F61BD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B1E13E-DB4C-422A-91E6-64376045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250F8-8F16-4146-B9B6-C2D7EB99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88A13-0C65-453D-AA2D-095246DD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CC1D15-A178-45C6-8CD6-049345CB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41EF2E-FB60-4E0A-9925-BC56FAFF1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B2ACAF-C2EF-4003-9787-22918D02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FAA0D9-B6D4-432A-946B-7C9C2BAF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BB19F-EB0B-41B6-BF7B-7B0710B8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0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B8DEBD-0F09-489C-B07E-EA2DA6FB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43F65-36A2-464C-B26F-BD683089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F660A4-EA24-4117-B830-EE536BA7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E70239-6D1D-4FCB-92FD-3208A4C0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85CF27-8A22-45A9-8901-65A0D78C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6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6B2181-DF1E-4F40-8717-66713B0A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783D72-AD91-4D0B-917F-1957EA24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E9E5C5-30C5-4279-8683-55A11A176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2A7406-43BE-4D28-B999-44FD5DCA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9A2F19-85F2-44F7-95FE-D384AA7B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DE3942-455B-42E1-BC64-D58DF36C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5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D5E86E-16F9-4057-BA4D-1D584352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9EF540-87F4-41D2-BF37-76FCC8244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93A934-5880-4708-A377-E4A2C6C7F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FE967-BBC0-42C1-96B0-CDBECC011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9EAF25-2464-4E7E-8768-A2AB4D689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3F2322-2429-45A8-88C6-E1888886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C74DDF-59FA-4A2E-8B50-6A8F359B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16C8725-9089-4B12-8C24-9E9E193E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2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11891A-96EA-4630-92CC-15A5EE81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718DA3-CFD8-42DD-B818-ED96C11E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BC261C-2B79-4B70-90A5-CBB0FD8C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9D3B3D-8401-41AF-BB0A-EEA5621D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1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C4A452B-5B81-4183-A81D-D0FEAE4E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A28C00-2ADC-4951-A78C-98D228E8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B3BA73-01A1-4786-8B31-6AF8F1A6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0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E0ADA-6C3C-45A4-AD50-1CBA3CF0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6CB4D3-02CC-4088-968F-3394D4A6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994CCD-7E65-4BA7-815F-09CAC3E66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5D9D25-347F-4782-827C-3111C2D6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123361-55B9-4371-9136-F3707B37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6F9824-C005-4544-9CB0-F3608A71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7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F3FBEA-D66C-42C6-AD4C-0EDFFB6A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48F391-9BA7-4A95-B432-5D966F12A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D15865-D200-4431-A3C2-8290F12C6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CCE7B4-6832-4786-B227-AD37CB5F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17687A-387A-4CFB-9E07-2FD17B50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94BDD5-BC71-4AA3-B078-B974C851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2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84F4179-65E6-4EAF-B082-FF2FFE99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8828CF-61DD-41B5-AB93-3A4FE7E2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62D6-3DB6-4E67-BDA1-CA9633AD8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C2E5-256E-4EC7-8395-2D8FFE33A3E7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C216AF-C200-4FFC-947B-22402ACC7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23219A-4262-4D16-B41C-F297F7D27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274579D-80B0-41E5-B45F-D552871099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0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notesSlide" Target="../notesSlides/notesSlide10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notesSlide" Target="../notesSlides/notesSlide11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4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47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52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A_圆角矩形 1">
            <a:extLst>
              <a:ext uri="{FF2B5EF4-FFF2-40B4-BE49-F238E27FC236}">
                <a16:creationId xmlns:a16="http://schemas.microsoft.com/office/drawing/2014/main" id="{DC46038A-23B6-45EA-AEBC-9C4DC79FA2B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703247" y="4285860"/>
            <a:ext cx="1567623" cy="387076"/>
          </a:xfrm>
          <a:prstGeom prst="roundRect">
            <a:avLst>
              <a:gd name="adj" fmla="val 50000"/>
            </a:avLst>
          </a:prstGeom>
          <a:solidFill>
            <a:srgbClr val="ED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2018.01.01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E454A14A-DF0E-4445-8CD2-326CD300BC41}"/>
              </a:ext>
            </a:extLst>
          </p:cNvPr>
          <p:cNvSpPr/>
          <p:nvPr/>
        </p:nvSpPr>
        <p:spPr>
          <a:xfrm>
            <a:off x="1662439" y="634964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C6C7268-3861-45A6-86FA-71E006048B9C}"/>
              </a:ext>
            </a:extLst>
          </p:cNvPr>
          <p:cNvSpPr/>
          <p:nvPr/>
        </p:nvSpPr>
        <p:spPr>
          <a:xfrm>
            <a:off x="5014826" y="505235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2111C09F-E485-44FB-9EF6-69D92FA680B7}"/>
              </a:ext>
            </a:extLst>
          </p:cNvPr>
          <p:cNvSpPr/>
          <p:nvPr/>
        </p:nvSpPr>
        <p:spPr>
          <a:xfrm>
            <a:off x="-2329559" y="581188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266B75BD-CD20-42F9-B28E-3CA091EC3624}"/>
              </a:ext>
            </a:extLst>
          </p:cNvPr>
          <p:cNvSpPr/>
          <p:nvPr/>
        </p:nvSpPr>
        <p:spPr>
          <a:xfrm>
            <a:off x="3509027" y="522016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ECED6D48-85E6-46CE-97FD-68CE162E9647}"/>
              </a:ext>
            </a:extLst>
          </p:cNvPr>
          <p:cNvSpPr/>
          <p:nvPr/>
        </p:nvSpPr>
        <p:spPr>
          <a:xfrm>
            <a:off x="5665700" y="531588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A31109DC-7942-4526-A6FD-DF09A709C96B}"/>
              </a:ext>
            </a:extLst>
          </p:cNvPr>
          <p:cNvSpPr/>
          <p:nvPr/>
        </p:nvSpPr>
        <p:spPr>
          <a:xfrm>
            <a:off x="-171822" y="668617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5B7B1344-B96B-4FB8-BF3F-93FE3BFD7F60}"/>
              </a:ext>
            </a:extLst>
          </p:cNvPr>
          <p:cNvSpPr/>
          <p:nvPr/>
        </p:nvSpPr>
        <p:spPr>
          <a:xfrm>
            <a:off x="8114600" y="504646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16466671-9A61-40C3-BE76-E4A8FEFFCAB4}"/>
              </a:ext>
            </a:extLst>
          </p:cNvPr>
          <p:cNvSpPr/>
          <p:nvPr/>
        </p:nvSpPr>
        <p:spPr>
          <a:xfrm>
            <a:off x="2248793" y="647970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0C2F4BC4-D648-4C72-B5C8-2C0C48138723}"/>
              </a:ext>
            </a:extLst>
          </p:cNvPr>
          <p:cNvSpPr/>
          <p:nvPr/>
        </p:nvSpPr>
        <p:spPr>
          <a:xfrm>
            <a:off x="2840051" y="660701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1F8C59A1-7467-4D4B-898A-9639C5C05CD9}"/>
              </a:ext>
            </a:extLst>
          </p:cNvPr>
          <p:cNvSpPr/>
          <p:nvPr/>
        </p:nvSpPr>
        <p:spPr>
          <a:xfrm>
            <a:off x="4741424" y="6548959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40692ED0-622E-41B6-8F9C-E44AB9DC6359}"/>
              </a:ext>
            </a:extLst>
          </p:cNvPr>
          <p:cNvSpPr/>
          <p:nvPr/>
        </p:nvSpPr>
        <p:spPr>
          <a:xfrm>
            <a:off x="3754453" y="670861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3EE82FC0-640C-4C31-A2F3-1D9F84C31055}"/>
              </a:ext>
            </a:extLst>
          </p:cNvPr>
          <p:cNvSpPr/>
          <p:nvPr/>
        </p:nvSpPr>
        <p:spPr>
          <a:xfrm>
            <a:off x="5858021" y="436516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7EC0559B-C82D-449B-A9F4-5B764AC7D4AA}"/>
              </a:ext>
            </a:extLst>
          </p:cNvPr>
          <p:cNvSpPr/>
          <p:nvPr/>
        </p:nvSpPr>
        <p:spPr>
          <a:xfrm>
            <a:off x="6533843" y="446495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1ADA4A7C-7325-40CF-90F8-8D2DC3DF73F0}"/>
              </a:ext>
            </a:extLst>
          </p:cNvPr>
          <p:cNvSpPr/>
          <p:nvPr/>
        </p:nvSpPr>
        <p:spPr>
          <a:xfrm>
            <a:off x="3535515" y="655066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B2EDD5EE-FAD6-4F11-87ED-E5266AF8CB0E}"/>
              </a:ext>
            </a:extLst>
          </p:cNvPr>
          <p:cNvSpPr/>
          <p:nvPr/>
        </p:nvSpPr>
        <p:spPr>
          <a:xfrm>
            <a:off x="5291569" y="484901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B5FE4FE4-98FC-47F5-81F2-5AD828FF1D35}"/>
              </a:ext>
            </a:extLst>
          </p:cNvPr>
          <p:cNvSpPr/>
          <p:nvPr/>
        </p:nvSpPr>
        <p:spPr>
          <a:xfrm>
            <a:off x="4196822" y="618136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F0BEE6EC-3EBF-4E4C-8BF2-2D3627D31043}"/>
              </a:ext>
            </a:extLst>
          </p:cNvPr>
          <p:cNvSpPr/>
          <p:nvPr/>
        </p:nvSpPr>
        <p:spPr>
          <a:xfrm>
            <a:off x="7422754" y="486036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A424C1BE-7407-4867-8FD1-FC5D5B41B838}"/>
              </a:ext>
            </a:extLst>
          </p:cNvPr>
          <p:cNvSpPr/>
          <p:nvPr/>
        </p:nvSpPr>
        <p:spPr>
          <a:xfrm>
            <a:off x="-2770520" y="543350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D7F7EBA4-C847-4B22-A29C-FEDE07EA31ED}"/>
              </a:ext>
            </a:extLst>
          </p:cNvPr>
          <p:cNvSpPr/>
          <p:nvPr/>
        </p:nvSpPr>
        <p:spPr>
          <a:xfrm>
            <a:off x="4109224" y="45023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AD2932D7-DF3F-4028-BD29-5B7122C77A67}"/>
              </a:ext>
            </a:extLst>
          </p:cNvPr>
          <p:cNvSpPr/>
          <p:nvPr/>
        </p:nvSpPr>
        <p:spPr>
          <a:xfrm>
            <a:off x="5416196" y="6627104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824770F2-32E7-41C7-A8FF-F3F32BDFE156}"/>
              </a:ext>
            </a:extLst>
          </p:cNvPr>
          <p:cNvSpPr/>
          <p:nvPr/>
        </p:nvSpPr>
        <p:spPr>
          <a:xfrm>
            <a:off x="2653946" y="67641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614F989B-82F5-451A-B290-078397AFEDCD}"/>
              </a:ext>
            </a:extLst>
          </p:cNvPr>
          <p:cNvSpPr/>
          <p:nvPr/>
        </p:nvSpPr>
        <p:spPr>
          <a:xfrm>
            <a:off x="4109224" y="509293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7880692A-1195-4C95-82B7-8C8ED36D27E6}"/>
              </a:ext>
            </a:extLst>
          </p:cNvPr>
          <p:cNvSpPr/>
          <p:nvPr/>
        </p:nvSpPr>
        <p:spPr>
          <a:xfrm>
            <a:off x="3126439" y="672360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448D81D1-1445-4709-9708-325D9B7C3523}"/>
              </a:ext>
            </a:extLst>
          </p:cNvPr>
          <p:cNvSpPr/>
          <p:nvPr/>
        </p:nvSpPr>
        <p:spPr>
          <a:xfrm>
            <a:off x="6672188" y="491683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3CC23FB4-C1DD-46ED-B0BD-DC21B57978C2}"/>
              </a:ext>
            </a:extLst>
          </p:cNvPr>
          <p:cNvSpPr/>
          <p:nvPr/>
        </p:nvSpPr>
        <p:spPr>
          <a:xfrm>
            <a:off x="5588727" y="490045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BA72ECAC-CA83-43A0-8C4A-54514C224069}"/>
              </a:ext>
            </a:extLst>
          </p:cNvPr>
          <p:cNvSpPr/>
          <p:nvPr/>
        </p:nvSpPr>
        <p:spPr>
          <a:xfrm>
            <a:off x="4644849" y="453278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4D553033-A2EE-4F15-BF17-2246DC43015A}"/>
              </a:ext>
            </a:extLst>
          </p:cNvPr>
          <p:cNvSpPr/>
          <p:nvPr/>
        </p:nvSpPr>
        <p:spPr>
          <a:xfrm>
            <a:off x="2684342" y="685800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FD825353-9805-4F5B-BCE5-B21AFD1225B0}"/>
              </a:ext>
            </a:extLst>
          </p:cNvPr>
          <p:cNvSpPr/>
          <p:nvPr/>
        </p:nvSpPr>
        <p:spPr>
          <a:xfrm>
            <a:off x="3231133" y="6396208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BBFB204B-BF1C-4E5F-AB82-136CCF672E31}"/>
              </a:ext>
            </a:extLst>
          </p:cNvPr>
          <p:cNvSpPr/>
          <p:nvPr/>
        </p:nvSpPr>
        <p:spPr>
          <a:xfrm>
            <a:off x="2220837" y="67641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5A40FB96-A8FE-4E94-85F4-9DDA7EA59CAE}"/>
              </a:ext>
            </a:extLst>
          </p:cNvPr>
          <p:cNvSpPr/>
          <p:nvPr/>
        </p:nvSpPr>
        <p:spPr>
          <a:xfrm>
            <a:off x="2142853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5F091BF4-7DE1-4C47-B1B2-2F4B5129967F}"/>
              </a:ext>
            </a:extLst>
          </p:cNvPr>
          <p:cNvSpPr/>
          <p:nvPr/>
        </p:nvSpPr>
        <p:spPr>
          <a:xfrm>
            <a:off x="1798041" y="638108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BD4A59B5-2386-4B69-8C43-256302F4ECE0}"/>
              </a:ext>
            </a:extLst>
          </p:cNvPr>
          <p:cNvSpPr/>
          <p:nvPr/>
        </p:nvSpPr>
        <p:spPr>
          <a:xfrm>
            <a:off x="4204636" y="4749406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5EB39C0D-4D19-47DB-A923-01233B793CD4}"/>
              </a:ext>
            </a:extLst>
          </p:cNvPr>
          <p:cNvSpPr/>
          <p:nvPr/>
        </p:nvSpPr>
        <p:spPr>
          <a:xfrm>
            <a:off x="5889529" y="66515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BA731FAC-22CF-466D-BF1E-322B995345A4}"/>
              </a:ext>
            </a:extLst>
          </p:cNvPr>
          <p:cNvSpPr/>
          <p:nvPr/>
        </p:nvSpPr>
        <p:spPr>
          <a:xfrm>
            <a:off x="3360747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4751590F-2DA2-4DF8-8CEE-CB2A5646EF3F}"/>
              </a:ext>
            </a:extLst>
          </p:cNvPr>
          <p:cNvSpPr/>
          <p:nvPr/>
        </p:nvSpPr>
        <p:spPr>
          <a:xfrm>
            <a:off x="427783" y="66515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90206742-CC19-458E-8F37-E4BA6D976ECE}"/>
              </a:ext>
            </a:extLst>
          </p:cNvPr>
          <p:cNvSpPr/>
          <p:nvPr/>
        </p:nvSpPr>
        <p:spPr>
          <a:xfrm>
            <a:off x="1541049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F50D128-29B6-4C7A-8DDE-A3684C7DC4FD}"/>
              </a:ext>
            </a:extLst>
          </p:cNvPr>
          <p:cNvSpPr/>
          <p:nvPr/>
        </p:nvSpPr>
        <p:spPr>
          <a:xfrm>
            <a:off x="5545213" y="4966477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C6A36204-03A5-455A-8F83-01457CA43AFD}"/>
              </a:ext>
            </a:extLst>
          </p:cNvPr>
          <p:cNvSpPr/>
          <p:nvPr/>
        </p:nvSpPr>
        <p:spPr>
          <a:xfrm>
            <a:off x="3958102" y="469679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0E129D71-E356-4C19-BEF9-EBC539B38633}"/>
              </a:ext>
            </a:extLst>
          </p:cNvPr>
          <p:cNvSpPr/>
          <p:nvPr/>
        </p:nvSpPr>
        <p:spPr>
          <a:xfrm>
            <a:off x="6052709" y="528394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03189F9C-B2C6-40AC-A6E7-BFE17D5F57E3}"/>
              </a:ext>
            </a:extLst>
          </p:cNvPr>
          <p:cNvSpPr/>
          <p:nvPr/>
        </p:nvSpPr>
        <p:spPr>
          <a:xfrm>
            <a:off x="1952131" y="690154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1DE6ABAD-6F99-44A2-AF2B-B197C0E8C75B}"/>
              </a:ext>
            </a:extLst>
          </p:cNvPr>
          <p:cNvSpPr/>
          <p:nvPr/>
        </p:nvSpPr>
        <p:spPr>
          <a:xfrm>
            <a:off x="-827225" y="6530088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B1F85051-EACE-4E2E-B621-71588441B24F}"/>
              </a:ext>
            </a:extLst>
          </p:cNvPr>
          <p:cNvSpPr/>
          <p:nvPr/>
        </p:nvSpPr>
        <p:spPr>
          <a:xfrm>
            <a:off x="6855005" y="5218960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45735D20-6EB3-42E9-AF72-A5E3C3FD7A81}"/>
              </a:ext>
            </a:extLst>
          </p:cNvPr>
          <p:cNvSpPr/>
          <p:nvPr/>
        </p:nvSpPr>
        <p:spPr>
          <a:xfrm>
            <a:off x="5410833" y="5246174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B61F1AE0-74D1-4562-AC16-5CFE029096CF}"/>
              </a:ext>
            </a:extLst>
          </p:cNvPr>
          <p:cNvSpPr/>
          <p:nvPr/>
        </p:nvSpPr>
        <p:spPr>
          <a:xfrm>
            <a:off x="3179753" y="6748453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ECEAAE16-A249-4C6E-AEB7-BE401056AAEE}"/>
              </a:ext>
            </a:extLst>
          </p:cNvPr>
          <p:cNvSpPr/>
          <p:nvPr/>
        </p:nvSpPr>
        <p:spPr>
          <a:xfrm>
            <a:off x="-426689" y="661646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98785B2-5B12-47CB-B23C-D59F7CA7FC80}"/>
              </a:ext>
            </a:extLst>
          </p:cNvPr>
          <p:cNvSpPr/>
          <p:nvPr/>
        </p:nvSpPr>
        <p:spPr>
          <a:xfrm>
            <a:off x="853128" y="712425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6B039B02-10D2-4BB5-B3D5-5F2BB4642705}"/>
              </a:ext>
            </a:extLst>
          </p:cNvPr>
          <p:cNvSpPr/>
          <p:nvPr/>
        </p:nvSpPr>
        <p:spPr>
          <a:xfrm>
            <a:off x="4465518" y="5481293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37D0C73E-9288-46E2-A396-C37E016248AB}"/>
              </a:ext>
            </a:extLst>
          </p:cNvPr>
          <p:cNvSpPr/>
          <p:nvPr/>
        </p:nvSpPr>
        <p:spPr>
          <a:xfrm>
            <a:off x="6611504" y="5386447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AA2B84EF-5405-4EB3-B0B9-AD59D84B41D1}"/>
              </a:ext>
            </a:extLst>
          </p:cNvPr>
          <p:cNvSpPr/>
          <p:nvPr/>
        </p:nvSpPr>
        <p:spPr>
          <a:xfrm>
            <a:off x="7476122" y="525402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4E2B8713-C0B8-4662-9F6F-66577F846090}"/>
              </a:ext>
            </a:extLst>
          </p:cNvPr>
          <p:cNvSpPr/>
          <p:nvPr/>
        </p:nvSpPr>
        <p:spPr>
          <a:xfrm>
            <a:off x="8151944" y="5353813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A0D36C64-5DAE-4C71-8487-76CBC215F2B7}"/>
              </a:ext>
            </a:extLst>
          </p:cNvPr>
          <p:cNvSpPr/>
          <p:nvPr/>
        </p:nvSpPr>
        <p:spPr>
          <a:xfrm>
            <a:off x="6075099" y="5081764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B27FF1D2-3465-4656-8BC9-3942F3A728BC}"/>
              </a:ext>
            </a:extLst>
          </p:cNvPr>
          <p:cNvSpPr/>
          <p:nvPr/>
        </p:nvSpPr>
        <p:spPr>
          <a:xfrm>
            <a:off x="2176325" y="6590766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47A58F2C-70A7-4276-B522-E21D22ED5F32}"/>
              </a:ext>
            </a:extLst>
          </p:cNvPr>
          <p:cNvSpPr/>
          <p:nvPr/>
        </p:nvSpPr>
        <p:spPr>
          <a:xfrm>
            <a:off x="6525860" y="5024614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674CCF02-1C3B-40E8-97B0-DDDB3BD8C1AA}"/>
              </a:ext>
            </a:extLst>
          </p:cNvPr>
          <p:cNvSpPr/>
          <p:nvPr/>
        </p:nvSpPr>
        <p:spPr>
          <a:xfrm>
            <a:off x="4617578" y="4862366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B30D6279-4040-472C-A6C9-7A3F9DD73B16}"/>
              </a:ext>
            </a:extLst>
          </p:cNvPr>
          <p:cNvSpPr/>
          <p:nvPr/>
        </p:nvSpPr>
        <p:spPr>
          <a:xfrm>
            <a:off x="3349392" y="5128159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6AD9D951-B2E9-4162-89BD-348E4E9C1C4E}"/>
              </a:ext>
            </a:extLst>
          </p:cNvPr>
          <p:cNvSpPr/>
          <p:nvPr/>
        </p:nvSpPr>
        <p:spPr>
          <a:xfrm>
            <a:off x="8199868" y="4887821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78E1B8CC-C47B-4FD1-8DA3-91B78BF1AC5A}"/>
              </a:ext>
            </a:extLst>
          </p:cNvPr>
          <p:cNvSpPr/>
          <p:nvPr/>
        </p:nvSpPr>
        <p:spPr>
          <a:xfrm>
            <a:off x="5691666" y="5355581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8817ECEF-4124-4C8D-BC4E-E812BA80EB86}"/>
              </a:ext>
            </a:extLst>
          </p:cNvPr>
          <p:cNvSpPr/>
          <p:nvPr/>
        </p:nvSpPr>
        <p:spPr>
          <a:xfrm>
            <a:off x="8130066" y="5042374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175D1C77-3903-4EF4-8182-D143F72D0038}"/>
              </a:ext>
            </a:extLst>
          </p:cNvPr>
          <p:cNvSpPr/>
          <p:nvPr/>
        </p:nvSpPr>
        <p:spPr>
          <a:xfrm>
            <a:off x="3881916" y="5050781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B7477C01-1670-4B1D-A285-AAD0F2C763C4}"/>
              </a:ext>
            </a:extLst>
          </p:cNvPr>
          <p:cNvSpPr/>
          <p:nvPr/>
        </p:nvSpPr>
        <p:spPr>
          <a:xfrm>
            <a:off x="3672711" y="682924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259063A1-E6E1-4C1B-8F03-0430F7B414B0}"/>
              </a:ext>
            </a:extLst>
          </p:cNvPr>
          <p:cNvSpPr/>
          <p:nvPr/>
        </p:nvSpPr>
        <p:spPr>
          <a:xfrm>
            <a:off x="5397078" y="489396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3B584015-9BBA-43D0-A7D1-48DF0E87143D}"/>
              </a:ext>
            </a:extLst>
          </p:cNvPr>
          <p:cNvSpPr/>
          <p:nvPr/>
        </p:nvSpPr>
        <p:spPr>
          <a:xfrm>
            <a:off x="6147183" y="5250990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9EBF45F3-9969-4783-9592-5C73394788B1}"/>
              </a:ext>
            </a:extLst>
          </p:cNvPr>
          <p:cNvSpPr/>
          <p:nvPr/>
        </p:nvSpPr>
        <p:spPr>
          <a:xfrm>
            <a:off x="8160462" y="5136192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487AE68F-8E5B-45AA-AFB1-2C86E58ED47C}"/>
              </a:ext>
            </a:extLst>
          </p:cNvPr>
          <p:cNvSpPr/>
          <p:nvPr/>
        </p:nvSpPr>
        <p:spPr>
          <a:xfrm>
            <a:off x="6916158" y="550124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7187F44A-9DBE-40D9-B7AC-338CFC80368E}"/>
              </a:ext>
            </a:extLst>
          </p:cNvPr>
          <p:cNvSpPr/>
          <p:nvPr/>
        </p:nvSpPr>
        <p:spPr>
          <a:xfrm>
            <a:off x="1904150" y="6804454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4D8DC00A-55C8-4A0E-934E-8D7C68EBD475}"/>
              </a:ext>
            </a:extLst>
          </p:cNvPr>
          <p:cNvSpPr/>
          <p:nvPr/>
        </p:nvSpPr>
        <p:spPr>
          <a:xfrm>
            <a:off x="1158105" y="6614760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9E270292-6AA7-4B7B-AB5B-BD5DD188F321}"/>
              </a:ext>
            </a:extLst>
          </p:cNvPr>
          <p:cNvSpPr/>
          <p:nvPr/>
        </p:nvSpPr>
        <p:spPr>
          <a:xfrm>
            <a:off x="8825472" y="5124797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椭圆 113">
            <a:extLst>
              <a:ext uri="{FF2B5EF4-FFF2-40B4-BE49-F238E27FC236}">
                <a16:creationId xmlns:a16="http://schemas.microsoft.com/office/drawing/2014/main" id="{82F93C14-3E99-4FBE-BE6D-F33746E0BF74}"/>
              </a:ext>
            </a:extLst>
          </p:cNvPr>
          <p:cNvSpPr/>
          <p:nvPr/>
        </p:nvSpPr>
        <p:spPr>
          <a:xfrm>
            <a:off x="189080" y="659798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6B438104-7901-4B68-B12D-34B7135EE186}"/>
              </a:ext>
            </a:extLst>
          </p:cNvPr>
          <p:cNvSpPr/>
          <p:nvPr/>
        </p:nvSpPr>
        <p:spPr>
          <a:xfrm>
            <a:off x="1302346" y="6804454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7BD530CF-D0A7-489F-BD18-4E9B8F8F5E46}"/>
              </a:ext>
            </a:extLst>
          </p:cNvPr>
          <p:cNvSpPr/>
          <p:nvPr/>
        </p:nvSpPr>
        <p:spPr>
          <a:xfrm>
            <a:off x="5413382" y="5367948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A465FA1D-5F5C-493A-92B9-BE5CE345003C}"/>
              </a:ext>
            </a:extLst>
          </p:cNvPr>
          <p:cNvSpPr/>
          <p:nvPr/>
        </p:nvSpPr>
        <p:spPr>
          <a:xfrm>
            <a:off x="2558564" y="4969658"/>
            <a:ext cx="1973942" cy="197394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CA8C5228-00CB-4BBD-A4C5-79F93164FC4B}"/>
              </a:ext>
            </a:extLst>
          </p:cNvPr>
          <p:cNvSpPr/>
          <p:nvPr/>
        </p:nvSpPr>
        <p:spPr>
          <a:xfrm>
            <a:off x="7698623" y="4468589"/>
            <a:ext cx="928980" cy="928980"/>
          </a:xfrm>
          <a:prstGeom prst="ellipse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57000">
                <a:schemeClr val="bg1">
                  <a:alpha val="73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彩妆">
            <a:hlinkClick r:id="" action="ppaction://media"/>
            <a:extLst>
              <a:ext uri="{FF2B5EF4-FFF2-40B4-BE49-F238E27FC236}">
                <a16:creationId xmlns:a16="http://schemas.microsoft.com/office/drawing/2014/main" id="{783AE2D2-5105-4197-B03A-4383085AD2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7671" y="-876354"/>
            <a:ext cx="609600" cy="609600"/>
          </a:xfrm>
          <a:prstGeom prst="rect">
            <a:avLst/>
          </a:prstGeom>
        </p:spPr>
      </p:pic>
      <p:pic>
        <p:nvPicPr>
          <p:cNvPr id="4" name="图片 3" descr="图片包含 白板, 文字&#10;&#10;已生成高可信度的说明">
            <a:extLst>
              <a:ext uri="{FF2B5EF4-FFF2-40B4-BE49-F238E27FC236}">
                <a16:creationId xmlns:a16="http://schemas.microsoft.com/office/drawing/2014/main" id="{2DF0B03F-9B29-4EF7-8212-E369A66D7E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/>
          <a:stretch/>
        </p:blipFill>
        <p:spPr>
          <a:xfrm rot="5400000" flipH="1">
            <a:off x="2718889" y="-2540073"/>
            <a:ext cx="6892929" cy="1221182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C1C4FF3-513F-4AB5-91E5-5EC30126EE4A}"/>
              </a:ext>
            </a:extLst>
          </p:cNvPr>
          <p:cNvSpPr txBox="1"/>
          <p:nvPr/>
        </p:nvSpPr>
        <p:spPr>
          <a:xfrm>
            <a:off x="6554440" y="2137206"/>
            <a:ext cx="1107996" cy="5270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b="1" dirty="0">
                <a:solidFill>
                  <a:srgbClr val="598E44"/>
                </a:solidFill>
                <a:cs typeface="+mn-ea"/>
                <a:sym typeface="+mn-lt"/>
              </a:rPr>
              <a:t>猜猜他是谁</a:t>
            </a:r>
            <a:endParaRPr lang="zh-CN" altLang="en-US" sz="7200" b="1" dirty="0">
              <a:solidFill>
                <a:srgbClr val="006600">
                  <a:alpha val="54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6EA4D95-A51C-4778-BD3E-014FC443098A}"/>
              </a:ext>
            </a:extLst>
          </p:cNvPr>
          <p:cNvSpPr/>
          <p:nvPr/>
        </p:nvSpPr>
        <p:spPr>
          <a:xfrm>
            <a:off x="9047424" y="5929048"/>
            <a:ext cx="2964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人物外貌描写</a:t>
            </a:r>
          </a:p>
        </p:txBody>
      </p:sp>
    </p:spTree>
    <p:extLst>
      <p:ext uri="{BB962C8B-B14F-4D97-AF65-F5344CB8AC3E}">
        <p14:creationId xmlns:p14="http://schemas.microsoft.com/office/powerpoint/2010/main" val="16353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直角三角形 31">
            <a:extLst>
              <a:ext uri="{FF2B5EF4-FFF2-40B4-BE49-F238E27FC236}">
                <a16:creationId xmlns:a16="http://schemas.microsoft.com/office/drawing/2014/main" id="{632345BC-14B0-4691-A952-21CEFF57493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29231">
            <a:off x="805766" y="997356"/>
            <a:ext cx="853017" cy="170815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直角三角形 32">
            <a:extLst>
              <a:ext uri="{FF2B5EF4-FFF2-40B4-BE49-F238E27FC236}">
                <a16:creationId xmlns:a16="http://schemas.microsoft.com/office/drawing/2014/main" id="{48B2D1B0-ECD3-4BE6-B14C-D12C3B4040C0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20752">
            <a:off x="2532332" y="176208"/>
            <a:ext cx="853016" cy="170603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直角三角形 33">
            <a:extLst>
              <a:ext uri="{FF2B5EF4-FFF2-40B4-BE49-F238E27FC236}">
                <a16:creationId xmlns:a16="http://schemas.microsoft.com/office/drawing/2014/main" id="{E5E13835-6FB4-4635-8E04-E4ED5C76FE6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 rot="16200000">
            <a:off x="1239521" y="-286824"/>
            <a:ext cx="853016" cy="17081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直角三角形 31">
            <a:extLst>
              <a:ext uri="{FF2B5EF4-FFF2-40B4-BE49-F238E27FC236}">
                <a16:creationId xmlns:a16="http://schemas.microsoft.com/office/drawing/2014/main" id="{8DAA5DB1-C9D0-46AB-A615-D9BD69733589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5400000">
            <a:off x="2092538" y="1421112"/>
            <a:ext cx="855133" cy="1720849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" fmla="*/ 0 w 673278"/>
              <a:gd name="connsiteY0" fmla="*/ 1346550 h 1356075"/>
              <a:gd name="connsiteX1" fmla="*/ 0 w 673278"/>
              <a:gd name="connsiteY1" fmla="*/ 0 h 1356075"/>
              <a:gd name="connsiteX2" fmla="*/ 673278 w 673278"/>
              <a:gd name="connsiteY2" fmla="*/ 1356075 h 1356075"/>
              <a:gd name="connsiteX3" fmla="*/ 0 w 673278"/>
              <a:gd name="connsiteY3" fmla="*/ 1346550 h 135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TextBox 49">
            <a:extLst>
              <a:ext uri="{FF2B5EF4-FFF2-40B4-BE49-F238E27FC236}">
                <a16:creationId xmlns:a16="http://schemas.microsoft.com/office/drawing/2014/main" id="{3C72706C-5BB6-4EC3-B312-27DA57A6B58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50149" y="621081"/>
            <a:ext cx="117263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9600" dirty="0">
                <a:cs typeface="+mn-ea"/>
                <a:sym typeface="+mn-lt"/>
              </a:rPr>
              <a:t>2</a:t>
            </a:r>
            <a:endParaRPr lang="zh-CN" altLang="en-US" sz="9600" dirty="0">
              <a:cs typeface="+mn-ea"/>
              <a:sym typeface="+mn-lt"/>
            </a:endParaRPr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B9479814-0644-46ED-B3CB-FFCDD3940E7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67531" y="880092"/>
            <a:ext cx="4569883" cy="117051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en-US" sz="54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第二小妙招</a:t>
            </a:r>
          </a:p>
        </p:txBody>
      </p:sp>
      <p:sp>
        <p:nvSpPr>
          <p:cNvPr id="39" name="直角三角形 38">
            <a:extLst>
              <a:ext uri="{FF2B5EF4-FFF2-40B4-BE49-F238E27FC236}">
                <a16:creationId xmlns:a16="http://schemas.microsoft.com/office/drawing/2014/main" id="{DD3A9287-47CC-4448-BB56-97F0304840BA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4161583">
            <a:off x="8789459" y="3819525"/>
            <a:ext cx="440267" cy="88265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直角三角形 39">
            <a:extLst>
              <a:ext uri="{FF2B5EF4-FFF2-40B4-BE49-F238E27FC236}">
                <a16:creationId xmlns:a16="http://schemas.microsoft.com/office/drawing/2014/main" id="{3A776ED6-1F7E-4DE9-852D-F1297E4C013B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10829231" flipH="1">
            <a:off x="9685867" y="4491567"/>
            <a:ext cx="201084" cy="40005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直角三角形 40">
            <a:extLst>
              <a:ext uri="{FF2B5EF4-FFF2-40B4-BE49-F238E27FC236}">
                <a16:creationId xmlns:a16="http://schemas.microsoft.com/office/drawing/2014/main" id="{5AC49772-1A04-4C36-BF1C-3272A456FA55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 rot="7455990" flipH="1">
            <a:off x="9932459" y="3891493"/>
            <a:ext cx="249767" cy="5016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直角三角形 41">
            <a:extLst>
              <a:ext uri="{FF2B5EF4-FFF2-40B4-BE49-F238E27FC236}">
                <a16:creationId xmlns:a16="http://schemas.microsoft.com/office/drawing/2014/main" id="{AA8C1CBC-F66A-41F9-900B-D71C22FC4CCC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>
          <a:xfrm rot="5456103" flipH="1">
            <a:off x="10258426" y="4729693"/>
            <a:ext cx="154516" cy="3090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77DC7DC6-E8EC-4BBC-A81A-EF9DB65F353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13250" y="3256294"/>
            <a:ext cx="8520589" cy="81915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写人物外貌要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按一定的顺序</a:t>
            </a:r>
          </a:p>
        </p:txBody>
      </p:sp>
    </p:spTree>
    <p:extLst>
      <p:ext uri="{BB962C8B-B14F-4D97-AF65-F5344CB8AC3E}">
        <p14:creationId xmlns:p14="http://schemas.microsoft.com/office/powerpoint/2010/main" val="3473524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8" grpId="0"/>
      <p:bldP spid="39" grpId="0" animBg="1"/>
      <p:bldP spid="40" grpId="0" animBg="1"/>
      <p:bldP spid="41" grpId="0" animBg="1"/>
      <p:bldP spid="42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8187E1-8E36-46FB-A9FA-66D917EF7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55467" cy="2714959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思考：用什么顺序来写人物外貌呢？</a:t>
            </a:r>
            <a:b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b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b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b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322A713-53CC-468A-BCB7-F20D7AA1BC67}"/>
              </a:ext>
            </a:extLst>
          </p:cNvPr>
          <p:cNvSpPr/>
          <p:nvPr/>
        </p:nvSpPr>
        <p:spPr>
          <a:xfrm>
            <a:off x="426689" y="1696504"/>
            <a:ext cx="66478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她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个子矮矮的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头上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扎着一对短短的小辫子。她那双乌黑的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眼睛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忽闪忽闪的，显出一副机灵的模样。有着挺挺的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鼻梁，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她那又白又嫩的脸上还有着一个小小的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嘴巴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。别看这嘴小，她可是能说出很多很多故事来的。</a:t>
            </a:r>
            <a:endParaRPr lang="zh-CN" altLang="en-US" sz="32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F80298C-AE6B-49D8-B815-9775BDAD5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54" y="1617044"/>
            <a:ext cx="3382990" cy="41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直角三角形 31">
            <a:extLst>
              <a:ext uri="{FF2B5EF4-FFF2-40B4-BE49-F238E27FC236}">
                <a16:creationId xmlns:a16="http://schemas.microsoft.com/office/drawing/2014/main" id="{632345BC-14B0-4691-A952-21CEFF57493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29231">
            <a:off x="805766" y="997356"/>
            <a:ext cx="853017" cy="170815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直角三角形 32">
            <a:extLst>
              <a:ext uri="{FF2B5EF4-FFF2-40B4-BE49-F238E27FC236}">
                <a16:creationId xmlns:a16="http://schemas.microsoft.com/office/drawing/2014/main" id="{48B2D1B0-ECD3-4BE6-B14C-D12C3B4040C0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20752">
            <a:off x="2532332" y="176208"/>
            <a:ext cx="853016" cy="170603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直角三角形 33">
            <a:extLst>
              <a:ext uri="{FF2B5EF4-FFF2-40B4-BE49-F238E27FC236}">
                <a16:creationId xmlns:a16="http://schemas.microsoft.com/office/drawing/2014/main" id="{E5E13835-6FB4-4635-8E04-E4ED5C76FE6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 rot="16200000">
            <a:off x="1239521" y="-286824"/>
            <a:ext cx="853016" cy="17081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直角三角形 31">
            <a:extLst>
              <a:ext uri="{FF2B5EF4-FFF2-40B4-BE49-F238E27FC236}">
                <a16:creationId xmlns:a16="http://schemas.microsoft.com/office/drawing/2014/main" id="{8DAA5DB1-C9D0-46AB-A615-D9BD69733589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5400000">
            <a:off x="2092538" y="1421112"/>
            <a:ext cx="855133" cy="1720849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" fmla="*/ 0 w 673278"/>
              <a:gd name="connsiteY0" fmla="*/ 1346550 h 1356075"/>
              <a:gd name="connsiteX1" fmla="*/ 0 w 673278"/>
              <a:gd name="connsiteY1" fmla="*/ 0 h 1356075"/>
              <a:gd name="connsiteX2" fmla="*/ 673278 w 673278"/>
              <a:gd name="connsiteY2" fmla="*/ 1356075 h 1356075"/>
              <a:gd name="connsiteX3" fmla="*/ 0 w 673278"/>
              <a:gd name="connsiteY3" fmla="*/ 1346550 h 135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TextBox 49">
            <a:extLst>
              <a:ext uri="{FF2B5EF4-FFF2-40B4-BE49-F238E27FC236}">
                <a16:creationId xmlns:a16="http://schemas.microsoft.com/office/drawing/2014/main" id="{3C72706C-5BB6-4EC3-B312-27DA57A6B58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50149" y="621081"/>
            <a:ext cx="117263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9600" dirty="0">
                <a:cs typeface="+mn-ea"/>
                <a:sym typeface="+mn-lt"/>
              </a:rPr>
              <a:t>2</a:t>
            </a:r>
            <a:endParaRPr lang="zh-CN" altLang="en-US" sz="9600" dirty="0">
              <a:cs typeface="+mn-ea"/>
              <a:sym typeface="+mn-lt"/>
            </a:endParaRPr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B9479814-0644-46ED-B3CB-FFCDD3940E7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67531" y="880092"/>
            <a:ext cx="4569883" cy="117051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en-US" sz="54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第二小妙招</a:t>
            </a:r>
          </a:p>
        </p:txBody>
      </p:sp>
      <p:sp>
        <p:nvSpPr>
          <p:cNvPr id="39" name="直角三角形 38">
            <a:extLst>
              <a:ext uri="{FF2B5EF4-FFF2-40B4-BE49-F238E27FC236}">
                <a16:creationId xmlns:a16="http://schemas.microsoft.com/office/drawing/2014/main" id="{DD3A9287-47CC-4448-BB56-97F0304840BA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4161583">
            <a:off x="8789459" y="3819525"/>
            <a:ext cx="440267" cy="88265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直角三角形 39">
            <a:extLst>
              <a:ext uri="{FF2B5EF4-FFF2-40B4-BE49-F238E27FC236}">
                <a16:creationId xmlns:a16="http://schemas.microsoft.com/office/drawing/2014/main" id="{3A776ED6-1F7E-4DE9-852D-F1297E4C013B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10829231" flipH="1">
            <a:off x="9685867" y="4491567"/>
            <a:ext cx="201084" cy="40005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直角三角形 40">
            <a:extLst>
              <a:ext uri="{FF2B5EF4-FFF2-40B4-BE49-F238E27FC236}">
                <a16:creationId xmlns:a16="http://schemas.microsoft.com/office/drawing/2014/main" id="{5AC49772-1A04-4C36-BF1C-3272A456FA55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 rot="7455990" flipH="1">
            <a:off x="9932459" y="3891493"/>
            <a:ext cx="249767" cy="5016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直角三角形 41">
            <a:extLst>
              <a:ext uri="{FF2B5EF4-FFF2-40B4-BE49-F238E27FC236}">
                <a16:creationId xmlns:a16="http://schemas.microsoft.com/office/drawing/2014/main" id="{AA8C1CBC-F66A-41F9-900B-D71C22FC4CCC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>
          <a:xfrm rot="5456103" flipH="1">
            <a:off x="10258426" y="4729693"/>
            <a:ext cx="154516" cy="3090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77DC7DC6-E8EC-4BBC-A81A-EF9DB65F353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257008" y="2514512"/>
            <a:ext cx="9675152" cy="28804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写人物外貌要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按一定的顺序</a:t>
            </a:r>
            <a:endParaRPr lang="en-US" altLang="zh-CN" sz="4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algn="ctr">
              <a:defRPr/>
            </a:pPr>
            <a:endParaRPr lang="en-US" altLang="zh-CN" sz="4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4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    一般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先写整体再写局部，</a:t>
            </a:r>
            <a:r>
              <a:rPr lang="zh-CN" altLang="en-US" sz="4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局部描写时按照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从上到下</a:t>
            </a:r>
            <a:r>
              <a:rPr lang="zh-CN" altLang="en-US" sz="4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的顺序。</a:t>
            </a:r>
          </a:p>
        </p:txBody>
      </p:sp>
    </p:spTree>
    <p:extLst>
      <p:ext uri="{BB962C8B-B14F-4D97-AF65-F5344CB8AC3E}">
        <p14:creationId xmlns:p14="http://schemas.microsoft.com/office/powerpoint/2010/main" val="175550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8" grpId="0"/>
      <p:bldP spid="39" grpId="0" animBg="1"/>
      <p:bldP spid="40" grpId="0" animBg="1"/>
      <p:bldP spid="41" grpId="0" animBg="1"/>
      <p:bldP spid="42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CC6FEE-E3A5-4557-B2D6-C225EBC68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14" y="693019"/>
            <a:ext cx="6015788" cy="4793381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他是个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健壮的人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上身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穿着白色运动背心，发达的肌肉在肩膀和两臂突起；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头发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又粗又黑；宽宽的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浓眉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下边，闪动着一双精明的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眼睛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。特别是在他笑的时候，露出满口洁白的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牙齿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，很引人注目。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38503B-674B-428F-BE6C-6F88E494C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86" y="991401"/>
            <a:ext cx="5013945" cy="32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直角三角形 31">
            <a:extLst>
              <a:ext uri="{FF2B5EF4-FFF2-40B4-BE49-F238E27FC236}">
                <a16:creationId xmlns:a16="http://schemas.microsoft.com/office/drawing/2014/main" id="{632345BC-14B0-4691-A952-21CEFF57493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29231">
            <a:off x="805766" y="997356"/>
            <a:ext cx="853017" cy="170815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直角三角形 32">
            <a:extLst>
              <a:ext uri="{FF2B5EF4-FFF2-40B4-BE49-F238E27FC236}">
                <a16:creationId xmlns:a16="http://schemas.microsoft.com/office/drawing/2014/main" id="{48B2D1B0-ECD3-4BE6-B14C-D12C3B4040C0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20752">
            <a:off x="2532332" y="176208"/>
            <a:ext cx="853016" cy="170603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直角三角形 33">
            <a:extLst>
              <a:ext uri="{FF2B5EF4-FFF2-40B4-BE49-F238E27FC236}">
                <a16:creationId xmlns:a16="http://schemas.microsoft.com/office/drawing/2014/main" id="{E5E13835-6FB4-4635-8E04-E4ED5C76FE6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 rot="16200000">
            <a:off x="1239521" y="-286824"/>
            <a:ext cx="853016" cy="17081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直角三角形 31">
            <a:extLst>
              <a:ext uri="{FF2B5EF4-FFF2-40B4-BE49-F238E27FC236}">
                <a16:creationId xmlns:a16="http://schemas.microsoft.com/office/drawing/2014/main" id="{8DAA5DB1-C9D0-46AB-A615-D9BD69733589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5400000">
            <a:off x="2092538" y="1421112"/>
            <a:ext cx="855133" cy="1720849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" fmla="*/ 0 w 673278"/>
              <a:gd name="connsiteY0" fmla="*/ 1346550 h 1356075"/>
              <a:gd name="connsiteX1" fmla="*/ 0 w 673278"/>
              <a:gd name="connsiteY1" fmla="*/ 0 h 1356075"/>
              <a:gd name="connsiteX2" fmla="*/ 673278 w 673278"/>
              <a:gd name="connsiteY2" fmla="*/ 1356075 h 1356075"/>
              <a:gd name="connsiteX3" fmla="*/ 0 w 673278"/>
              <a:gd name="connsiteY3" fmla="*/ 1346550 h 135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TextBox 49">
            <a:extLst>
              <a:ext uri="{FF2B5EF4-FFF2-40B4-BE49-F238E27FC236}">
                <a16:creationId xmlns:a16="http://schemas.microsoft.com/office/drawing/2014/main" id="{3C72706C-5BB6-4EC3-B312-27DA57A6B58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50149" y="621081"/>
            <a:ext cx="117263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9600" dirty="0">
                <a:cs typeface="+mn-ea"/>
                <a:sym typeface="+mn-lt"/>
              </a:rPr>
              <a:t>3</a:t>
            </a:r>
            <a:endParaRPr lang="zh-CN" altLang="en-US" sz="9600" dirty="0">
              <a:cs typeface="+mn-ea"/>
              <a:sym typeface="+mn-lt"/>
            </a:endParaRPr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B9479814-0644-46ED-B3CB-FFCDD3940E7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67531" y="880092"/>
            <a:ext cx="4569883" cy="117051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en-US" sz="54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第三小妙招</a:t>
            </a:r>
          </a:p>
        </p:txBody>
      </p:sp>
      <p:sp>
        <p:nvSpPr>
          <p:cNvPr id="39" name="直角三角形 38">
            <a:extLst>
              <a:ext uri="{FF2B5EF4-FFF2-40B4-BE49-F238E27FC236}">
                <a16:creationId xmlns:a16="http://schemas.microsoft.com/office/drawing/2014/main" id="{DD3A9287-47CC-4448-BB56-97F0304840BA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4161583">
            <a:off x="8789459" y="3819525"/>
            <a:ext cx="440267" cy="88265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直角三角形 39">
            <a:extLst>
              <a:ext uri="{FF2B5EF4-FFF2-40B4-BE49-F238E27FC236}">
                <a16:creationId xmlns:a16="http://schemas.microsoft.com/office/drawing/2014/main" id="{3A776ED6-1F7E-4DE9-852D-F1297E4C013B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10829231" flipH="1">
            <a:off x="9685867" y="4491567"/>
            <a:ext cx="201084" cy="40005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直角三角形 40">
            <a:extLst>
              <a:ext uri="{FF2B5EF4-FFF2-40B4-BE49-F238E27FC236}">
                <a16:creationId xmlns:a16="http://schemas.microsoft.com/office/drawing/2014/main" id="{5AC49772-1A04-4C36-BF1C-3272A456FA55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 rot="7455990" flipH="1">
            <a:off x="9932459" y="3891493"/>
            <a:ext cx="249767" cy="5016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直角三角形 41">
            <a:extLst>
              <a:ext uri="{FF2B5EF4-FFF2-40B4-BE49-F238E27FC236}">
                <a16:creationId xmlns:a16="http://schemas.microsoft.com/office/drawing/2014/main" id="{AA8C1CBC-F66A-41F9-900B-D71C22FC4CCC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>
          <a:xfrm rot="5456103" flipH="1">
            <a:off x="10258426" y="4729693"/>
            <a:ext cx="154516" cy="3090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77DC7DC6-E8EC-4BBC-A81A-EF9DB65F353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11953" y="2858478"/>
            <a:ext cx="10667558" cy="76435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巧用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修辞手法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描写人物外貌更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活灵活现</a:t>
            </a:r>
          </a:p>
        </p:txBody>
      </p:sp>
    </p:spTree>
    <p:extLst>
      <p:ext uri="{BB962C8B-B14F-4D97-AF65-F5344CB8AC3E}">
        <p14:creationId xmlns:p14="http://schemas.microsoft.com/office/powerpoint/2010/main" val="4080092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8" grpId="0"/>
      <p:bldP spid="39" grpId="0" animBg="1"/>
      <p:bldP spid="40" grpId="0" animBg="1"/>
      <p:bldP spid="41" grpId="0" animBg="1"/>
      <p:bldP spid="42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1F9B9C-D99B-4FBD-8C7B-A583B0E8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365126"/>
            <a:ext cx="10872537" cy="5333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他那鼻子太大了，衬得全身都小了。简直大得出奇，鼻梁是拱起的，鼻上全是疙瘩，颜色青紫，像茄子一样，鼻尖盖过嘴巴两三指宽。这样一个颜色青紫，疙疙瘩瘩的拱梁大鼻，使他那张脸奇丑无比。（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夸张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比喻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2929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F7B4E71F-F96A-4789-9EB7-B0E2CD61340A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外貌描写的三个小妙招</a:t>
            </a:r>
            <a:endParaRPr lang="en-US" altLang="zh-CN" sz="4000" b="1" dirty="0">
              <a:solidFill>
                <a:srgbClr val="0066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90D98DD-565F-4176-8DC4-E2C417D87D00}"/>
              </a:ext>
            </a:extLst>
          </p:cNvPr>
          <p:cNvCxnSpPr>
            <a:cxnSpLocks/>
            <a:stCxn id="44" idx="6"/>
          </p:cNvCxnSpPr>
          <p:nvPr/>
        </p:nvCxnSpPr>
        <p:spPr>
          <a:xfrm flipV="1">
            <a:off x="2336800" y="2350790"/>
            <a:ext cx="7766136" cy="2033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45A8C884-D675-4338-B0AD-1C8AEBD25FB4}"/>
              </a:ext>
            </a:extLst>
          </p:cNvPr>
          <p:cNvSpPr/>
          <p:nvPr/>
        </p:nvSpPr>
        <p:spPr>
          <a:xfrm>
            <a:off x="726782" y="2589840"/>
            <a:ext cx="2455459" cy="66953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594" algn="l"/>
              </a:tabLst>
              <a:defRPr/>
            </a:pP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B68E405C-2132-4332-A5A3-4158A0E5112A}"/>
              </a:ext>
            </a:extLst>
          </p:cNvPr>
          <p:cNvSpPr/>
          <p:nvPr/>
        </p:nvSpPr>
        <p:spPr>
          <a:xfrm>
            <a:off x="1867828" y="2129208"/>
            <a:ext cx="468972" cy="483824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1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6AC5CDEB-7F4B-4C82-B9CA-F017AF3EC06D}"/>
              </a:ext>
            </a:extLst>
          </p:cNvPr>
          <p:cNvSpPr/>
          <p:nvPr/>
        </p:nvSpPr>
        <p:spPr>
          <a:xfrm>
            <a:off x="5466463" y="2006758"/>
            <a:ext cx="524486" cy="52448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2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F5DD9444-3AD2-4564-9869-023B00ED8781}"/>
              </a:ext>
            </a:extLst>
          </p:cNvPr>
          <p:cNvSpPr/>
          <p:nvPr/>
        </p:nvSpPr>
        <p:spPr>
          <a:xfrm>
            <a:off x="9450759" y="2006758"/>
            <a:ext cx="524486" cy="524486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3</a:t>
            </a:r>
            <a:endParaRPr lang="zh-CN" altLang="en-US" sz="2800" dirty="0">
              <a:cs typeface="+mn-ea"/>
              <a:sym typeface="+mn-lt"/>
            </a:endParaRP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2B4B1698-1BDA-427E-B02C-286EC48EF666}"/>
              </a:ext>
            </a:extLst>
          </p:cNvPr>
          <p:cNvCxnSpPr/>
          <p:nvPr/>
        </p:nvCxnSpPr>
        <p:spPr>
          <a:xfrm>
            <a:off x="3522953" y="2986064"/>
            <a:ext cx="0" cy="2355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546FE63F-6068-41F5-9F72-179A704E9895}"/>
              </a:ext>
            </a:extLst>
          </p:cNvPr>
          <p:cNvCxnSpPr/>
          <p:nvPr/>
        </p:nvCxnSpPr>
        <p:spPr>
          <a:xfrm>
            <a:off x="6966096" y="2986064"/>
            <a:ext cx="0" cy="2355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672B6837-F5F7-4508-9757-AC45F59F738A}"/>
              </a:ext>
            </a:extLst>
          </p:cNvPr>
          <p:cNvSpPr/>
          <p:nvPr/>
        </p:nvSpPr>
        <p:spPr>
          <a:xfrm>
            <a:off x="289643" y="3337420"/>
            <a:ext cx="2890535" cy="1284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 抓住人物外貌中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最主要的特征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8820CBF-CCFA-4CFD-988E-64D43D16F255}"/>
              </a:ext>
            </a:extLst>
          </p:cNvPr>
          <p:cNvSpPr/>
          <p:nvPr/>
        </p:nvSpPr>
        <p:spPr>
          <a:xfrm>
            <a:off x="4070165" y="3337420"/>
            <a:ext cx="2348720" cy="1284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写人物外貌要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按一定的顺序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949DFD-91BD-4C76-897E-3009825673BE}"/>
              </a:ext>
            </a:extLst>
          </p:cNvPr>
          <p:cNvSpPr/>
          <p:nvPr/>
        </p:nvSpPr>
        <p:spPr>
          <a:xfrm>
            <a:off x="7614291" y="3259375"/>
            <a:ext cx="3430747" cy="1284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巧用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修辞手法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描写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人物外貌更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活灵活现</a:t>
            </a:r>
          </a:p>
        </p:txBody>
      </p:sp>
    </p:spTree>
    <p:extLst>
      <p:ext uri="{BB962C8B-B14F-4D97-AF65-F5344CB8AC3E}">
        <p14:creationId xmlns:p14="http://schemas.microsoft.com/office/powerpoint/2010/main" val="6751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44" grpId="0" animBg="1"/>
      <p:bldP spid="47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C00551-A7A8-483D-9E1C-4FAA5413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205472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习作指导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A252759-E89D-4E5C-94F2-EBD0DAE23D0A}"/>
              </a:ext>
            </a:extLst>
          </p:cNvPr>
          <p:cNvSpPr/>
          <p:nvPr/>
        </p:nvSpPr>
        <p:spPr>
          <a:xfrm>
            <a:off x="942340" y="1633567"/>
            <a:ext cx="10307320" cy="328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本次作文是选择一个同学或者老师，用几句话或一段话描写出他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她的外貌特征，不写出他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她的姓名，让大家猜猜你写的是谁。还可以在最后讲述一件有关他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她的趣事，给我们提供更多线索哦！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65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4FF3E-AD8B-4F30-A4C6-24C0DF46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" y="151765"/>
            <a:ext cx="10515600" cy="1325563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习作范文</a:t>
            </a:r>
            <a:b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17C49D4-8B37-46C0-BA17-C5B77A4A5D1C}"/>
              </a:ext>
            </a:extLst>
          </p:cNvPr>
          <p:cNvSpPr/>
          <p:nvPr/>
        </p:nvSpPr>
        <p:spPr>
          <a:xfrm>
            <a:off x="497840" y="897907"/>
            <a:ext cx="10281920" cy="596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猜猜他是谁</a:t>
            </a:r>
            <a:endParaRPr lang="en-US" altLang="zh-CN" sz="3200" b="1" dirty="0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他个子不高，身材却很结实。远远的脑袋上留着乌黑发亮的短头发。脸蛋胖乎乎的，淡淡的眉毛下长着一双小眼睛，笑起来眼睛总是眯成一条缝，可爱极了！他还有一张能说会道的小嘴巴，每次一激动就结结巴巴说不清楚话。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上周运动会开幕式表演，他忘记穿演出礼服，急得直跺脚，边跺脚边哭着说：“完了完了，我真的是要下决心改正着不长记性的坏习惯了”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40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F3F3EE3B-757A-4D8C-BC82-A7A8EC5383FF}"/>
              </a:ext>
            </a:extLst>
          </p:cNvPr>
          <p:cNvSpPr txBox="1"/>
          <p:nvPr/>
        </p:nvSpPr>
        <p:spPr>
          <a:xfrm>
            <a:off x="4936661" y="2875002"/>
            <a:ext cx="278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cs typeface="+mn-ea"/>
                <a:sym typeface="+mn-lt"/>
              </a:rPr>
              <a:t>谢谢</a:t>
            </a: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E454A14A-DF0E-4445-8CD2-326CD300BC41}"/>
              </a:ext>
            </a:extLst>
          </p:cNvPr>
          <p:cNvSpPr/>
          <p:nvPr/>
        </p:nvSpPr>
        <p:spPr>
          <a:xfrm>
            <a:off x="39621" y="6873499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C6C7268-3861-45A6-86FA-71E006048B9C}"/>
              </a:ext>
            </a:extLst>
          </p:cNvPr>
          <p:cNvSpPr/>
          <p:nvPr/>
        </p:nvSpPr>
        <p:spPr>
          <a:xfrm>
            <a:off x="397248" y="607590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2111C09F-E485-44FB-9EF6-69D92FA680B7}"/>
              </a:ext>
            </a:extLst>
          </p:cNvPr>
          <p:cNvSpPr/>
          <p:nvPr/>
        </p:nvSpPr>
        <p:spPr>
          <a:xfrm>
            <a:off x="-538464" y="498504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266B75BD-CD20-42F9-B28E-3CA091EC3624}"/>
              </a:ext>
            </a:extLst>
          </p:cNvPr>
          <p:cNvSpPr/>
          <p:nvPr/>
        </p:nvSpPr>
        <p:spPr>
          <a:xfrm>
            <a:off x="-940274" y="594072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ECED6D48-85E6-46CE-97FD-68CE162E9647}"/>
              </a:ext>
            </a:extLst>
          </p:cNvPr>
          <p:cNvSpPr/>
          <p:nvPr/>
        </p:nvSpPr>
        <p:spPr>
          <a:xfrm>
            <a:off x="-574696" y="686328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A31109DC-7942-4526-A6FD-DF09A709C96B}"/>
              </a:ext>
            </a:extLst>
          </p:cNvPr>
          <p:cNvSpPr/>
          <p:nvPr/>
        </p:nvSpPr>
        <p:spPr>
          <a:xfrm>
            <a:off x="-171822" y="668617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5B7B1344-B96B-4FB8-BF3F-93FE3BFD7F60}"/>
              </a:ext>
            </a:extLst>
          </p:cNvPr>
          <p:cNvSpPr/>
          <p:nvPr/>
        </p:nvSpPr>
        <p:spPr>
          <a:xfrm>
            <a:off x="1874204" y="659386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16466671-9A61-40C3-BE76-E4A8FEFFCAB4}"/>
              </a:ext>
            </a:extLst>
          </p:cNvPr>
          <p:cNvSpPr/>
          <p:nvPr/>
        </p:nvSpPr>
        <p:spPr>
          <a:xfrm>
            <a:off x="625975" y="7003560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0C2F4BC4-D648-4C72-B5C8-2C0C48138723}"/>
              </a:ext>
            </a:extLst>
          </p:cNvPr>
          <p:cNvSpPr/>
          <p:nvPr/>
        </p:nvSpPr>
        <p:spPr>
          <a:xfrm>
            <a:off x="1217233" y="713086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1F8C59A1-7467-4D4B-898A-9639C5C05CD9}"/>
              </a:ext>
            </a:extLst>
          </p:cNvPr>
          <p:cNvSpPr/>
          <p:nvPr/>
        </p:nvSpPr>
        <p:spPr>
          <a:xfrm>
            <a:off x="3118606" y="7072812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40692ED0-622E-41B6-8F9C-E44AB9DC6359}"/>
              </a:ext>
            </a:extLst>
          </p:cNvPr>
          <p:cNvSpPr/>
          <p:nvPr/>
        </p:nvSpPr>
        <p:spPr>
          <a:xfrm>
            <a:off x="2131635" y="7232469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3EE82FC0-640C-4C31-A2F3-1D9F84C31055}"/>
              </a:ext>
            </a:extLst>
          </p:cNvPr>
          <p:cNvSpPr/>
          <p:nvPr/>
        </p:nvSpPr>
        <p:spPr>
          <a:xfrm>
            <a:off x="-382375" y="5912572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7EC0559B-C82D-449B-A9F4-5B764AC7D4AA}"/>
              </a:ext>
            </a:extLst>
          </p:cNvPr>
          <p:cNvSpPr/>
          <p:nvPr/>
        </p:nvSpPr>
        <p:spPr>
          <a:xfrm>
            <a:off x="293447" y="601235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1ADA4A7C-7325-40CF-90F8-8D2DC3DF73F0}"/>
              </a:ext>
            </a:extLst>
          </p:cNvPr>
          <p:cNvSpPr/>
          <p:nvPr/>
        </p:nvSpPr>
        <p:spPr>
          <a:xfrm>
            <a:off x="1912697" y="707452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B2EDD5EE-FAD6-4F11-87ED-E5266AF8CB0E}"/>
              </a:ext>
            </a:extLst>
          </p:cNvPr>
          <p:cNvSpPr/>
          <p:nvPr/>
        </p:nvSpPr>
        <p:spPr>
          <a:xfrm>
            <a:off x="4798251" y="491126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B5FE4FE4-98FC-47F5-81F2-5AD828FF1D35}"/>
              </a:ext>
            </a:extLst>
          </p:cNvPr>
          <p:cNvSpPr/>
          <p:nvPr/>
        </p:nvSpPr>
        <p:spPr>
          <a:xfrm>
            <a:off x="2574004" y="670521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F0BEE6EC-3EBF-4E4C-8BF2-2D3627D31043}"/>
              </a:ext>
            </a:extLst>
          </p:cNvPr>
          <p:cNvSpPr/>
          <p:nvPr/>
        </p:nvSpPr>
        <p:spPr>
          <a:xfrm>
            <a:off x="1182358" y="640777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A424C1BE-7407-4867-8FD1-FC5D5B41B838}"/>
              </a:ext>
            </a:extLst>
          </p:cNvPr>
          <p:cNvSpPr/>
          <p:nvPr/>
        </p:nvSpPr>
        <p:spPr>
          <a:xfrm>
            <a:off x="-979425" y="460666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D7F7EBA4-C847-4B22-A29C-FEDE07EA31ED}"/>
              </a:ext>
            </a:extLst>
          </p:cNvPr>
          <p:cNvSpPr/>
          <p:nvPr/>
        </p:nvSpPr>
        <p:spPr>
          <a:xfrm>
            <a:off x="-508354" y="552593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AD2932D7-DF3F-4028-BD29-5B7122C77A67}"/>
              </a:ext>
            </a:extLst>
          </p:cNvPr>
          <p:cNvSpPr/>
          <p:nvPr/>
        </p:nvSpPr>
        <p:spPr>
          <a:xfrm>
            <a:off x="3793378" y="7150957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824770F2-32E7-41C7-A8FF-F3F32BDFE156}"/>
              </a:ext>
            </a:extLst>
          </p:cNvPr>
          <p:cNvSpPr/>
          <p:nvPr/>
        </p:nvSpPr>
        <p:spPr>
          <a:xfrm>
            <a:off x="1031128" y="728803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614F989B-82F5-451A-B290-078397AFEDCD}"/>
              </a:ext>
            </a:extLst>
          </p:cNvPr>
          <p:cNvSpPr/>
          <p:nvPr/>
        </p:nvSpPr>
        <p:spPr>
          <a:xfrm>
            <a:off x="-508354" y="61164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7880692A-1195-4C95-82B7-8C8ED36D27E6}"/>
              </a:ext>
            </a:extLst>
          </p:cNvPr>
          <p:cNvSpPr/>
          <p:nvPr/>
        </p:nvSpPr>
        <p:spPr>
          <a:xfrm>
            <a:off x="1503621" y="7247461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448D81D1-1445-4709-9708-325D9B7C3523}"/>
              </a:ext>
            </a:extLst>
          </p:cNvPr>
          <p:cNvSpPr/>
          <p:nvPr/>
        </p:nvSpPr>
        <p:spPr>
          <a:xfrm>
            <a:off x="431792" y="646423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3CC23FB4-C1DD-46ED-B0BD-DC21B57978C2}"/>
              </a:ext>
            </a:extLst>
          </p:cNvPr>
          <p:cNvSpPr/>
          <p:nvPr/>
        </p:nvSpPr>
        <p:spPr>
          <a:xfrm>
            <a:off x="-651669" y="6447862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BA72ECAC-CA83-43A0-8C4A-54514C224069}"/>
              </a:ext>
            </a:extLst>
          </p:cNvPr>
          <p:cNvSpPr/>
          <p:nvPr/>
        </p:nvSpPr>
        <p:spPr>
          <a:xfrm>
            <a:off x="4151531" y="4595042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4D553033-A2EE-4F15-BF17-2246DC43015A}"/>
              </a:ext>
            </a:extLst>
          </p:cNvPr>
          <p:cNvSpPr/>
          <p:nvPr/>
        </p:nvSpPr>
        <p:spPr>
          <a:xfrm>
            <a:off x="1061524" y="7381853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FD825353-9805-4F5B-BCE5-B21AFD1225B0}"/>
              </a:ext>
            </a:extLst>
          </p:cNvPr>
          <p:cNvSpPr/>
          <p:nvPr/>
        </p:nvSpPr>
        <p:spPr>
          <a:xfrm>
            <a:off x="1608315" y="6920061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BBFB204B-BF1C-4E5F-AB82-136CCF672E31}"/>
              </a:ext>
            </a:extLst>
          </p:cNvPr>
          <p:cNvSpPr/>
          <p:nvPr/>
        </p:nvSpPr>
        <p:spPr>
          <a:xfrm>
            <a:off x="598019" y="728803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5A40FB96-A8FE-4E94-85F4-9DDA7EA59CAE}"/>
              </a:ext>
            </a:extLst>
          </p:cNvPr>
          <p:cNvSpPr/>
          <p:nvPr/>
        </p:nvSpPr>
        <p:spPr>
          <a:xfrm>
            <a:off x="520035" y="7381853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5F091BF4-7DE1-4C47-B1B2-2F4B5129967F}"/>
              </a:ext>
            </a:extLst>
          </p:cNvPr>
          <p:cNvSpPr/>
          <p:nvPr/>
        </p:nvSpPr>
        <p:spPr>
          <a:xfrm>
            <a:off x="175223" y="6904933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BD4A59B5-2386-4B69-8C43-256302F4ECE0}"/>
              </a:ext>
            </a:extLst>
          </p:cNvPr>
          <p:cNvSpPr/>
          <p:nvPr/>
        </p:nvSpPr>
        <p:spPr>
          <a:xfrm>
            <a:off x="-412942" y="5772956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5EB39C0D-4D19-47DB-A923-01233B793CD4}"/>
              </a:ext>
            </a:extLst>
          </p:cNvPr>
          <p:cNvSpPr/>
          <p:nvPr/>
        </p:nvSpPr>
        <p:spPr>
          <a:xfrm>
            <a:off x="4266711" y="7175382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BA731FAC-22CF-466D-BF1E-322B995345A4}"/>
              </a:ext>
            </a:extLst>
          </p:cNvPr>
          <p:cNvSpPr/>
          <p:nvPr/>
        </p:nvSpPr>
        <p:spPr>
          <a:xfrm>
            <a:off x="1737929" y="7381853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4751590F-2DA2-4DF8-8CEE-CB2A5646EF3F}"/>
              </a:ext>
            </a:extLst>
          </p:cNvPr>
          <p:cNvSpPr/>
          <p:nvPr/>
        </p:nvSpPr>
        <p:spPr>
          <a:xfrm>
            <a:off x="427783" y="66515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90206742-CC19-458E-8F37-E4BA6D976ECE}"/>
              </a:ext>
            </a:extLst>
          </p:cNvPr>
          <p:cNvSpPr/>
          <p:nvPr/>
        </p:nvSpPr>
        <p:spPr>
          <a:xfrm>
            <a:off x="-81769" y="7381853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F50D128-29B6-4C7A-8DDE-A3684C7DC4FD}"/>
              </a:ext>
            </a:extLst>
          </p:cNvPr>
          <p:cNvSpPr/>
          <p:nvPr/>
        </p:nvSpPr>
        <p:spPr>
          <a:xfrm>
            <a:off x="5051895" y="5028732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C6A36204-03A5-455A-8F83-01457CA43AFD}"/>
              </a:ext>
            </a:extLst>
          </p:cNvPr>
          <p:cNvSpPr/>
          <p:nvPr/>
        </p:nvSpPr>
        <p:spPr>
          <a:xfrm>
            <a:off x="-491199" y="5417357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0E129D71-E356-4C19-BEF9-EBC539B38633}"/>
              </a:ext>
            </a:extLst>
          </p:cNvPr>
          <p:cNvSpPr/>
          <p:nvPr/>
        </p:nvSpPr>
        <p:spPr>
          <a:xfrm>
            <a:off x="-187687" y="6831348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03189F9C-B2C6-40AC-A6E7-BFE17D5F57E3}"/>
              </a:ext>
            </a:extLst>
          </p:cNvPr>
          <p:cNvSpPr/>
          <p:nvPr/>
        </p:nvSpPr>
        <p:spPr>
          <a:xfrm>
            <a:off x="329313" y="7425401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1DE6ABAD-6F99-44A2-AF2B-B197C0E8C75B}"/>
              </a:ext>
            </a:extLst>
          </p:cNvPr>
          <p:cNvSpPr/>
          <p:nvPr/>
        </p:nvSpPr>
        <p:spPr>
          <a:xfrm>
            <a:off x="-827225" y="6530088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B1F85051-EACE-4E2E-B621-71588441B24F}"/>
              </a:ext>
            </a:extLst>
          </p:cNvPr>
          <p:cNvSpPr/>
          <p:nvPr/>
        </p:nvSpPr>
        <p:spPr>
          <a:xfrm>
            <a:off x="614609" y="6766363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45735D20-6EB3-42E9-AF72-A5E3C3FD7A81}"/>
              </a:ext>
            </a:extLst>
          </p:cNvPr>
          <p:cNvSpPr/>
          <p:nvPr/>
        </p:nvSpPr>
        <p:spPr>
          <a:xfrm>
            <a:off x="-829563" y="6793577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B61F1AE0-74D1-4562-AC16-5CFE029096CF}"/>
              </a:ext>
            </a:extLst>
          </p:cNvPr>
          <p:cNvSpPr/>
          <p:nvPr/>
        </p:nvSpPr>
        <p:spPr>
          <a:xfrm>
            <a:off x="1556935" y="7272306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ECEAAE16-A249-4C6E-AEB7-BE401056AAEE}"/>
              </a:ext>
            </a:extLst>
          </p:cNvPr>
          <p:cNvSpPr/>
          <p:nvPr/>
        </p:nvSpPr>
        <p:spPr>
          <a:xfrm>
            <a:off x="-426689" y="661646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98785B2-5B12-47CB-B23C-D59F7CA7FC80}"/>
              </a:ext>
            </a:extLst>
          </p:cNvPr>
          <p:cNvSpPr/>
          <p:nvPr/>
        </p:nvSpPr>
        <p:spPr>
          <a:xfrm>
            <a:off x="-769690" y="7648105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6B039B02-10D2-4BB5-B3D5-5F2BB4642705}"/>
              </a:ext>
            </a:extLst>
          </p:cNvPr>
          <p:cNvSpPr/>
          <p:nvPr/>
        </p:nvSpPr>
        <p:spPr>
          <a:xfrm>
            <a:off x="16217" y="6201851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37D0C73E-9288-46E2-A396-C37E016248AB}"/>
              </a:ext>
            </a:extLst>
          </p:cNvPr>
          <p:cNvSpPr/>
          <p:nvPr/>
        </p:nvSpPr>
        <p:spPr>
          <a:xfrm>
            <a:off x="371108" y="6933850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AA2B84EF-5405-4EB3-B0B9-AD59D84B41D1}"/>
              </a:ext>
            </a:extLst>
          </p:cNvPr>
          <p:cNvSpPr/>
          <p:nvPr/>
        </p:nvSpPr>
        <p:spPr>
          <a:xfrm>
            <a:off x="1235726" y="6801430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4E2B8713-C0B8-4662-9F6F-66577F846090}"/>
              </a:ext>
            </a:extLst>
          </p:cNvPr>
          <p:cNvSpPr/>
          <p:nvPr/>
        </p:nvSpPr>
        <p:spPr>
          <a:xfrm>
            <a:off x="1911548" y="6901216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A0D36C64-5DAE-4C71-8487-76CBC215F2B7}"/>
              </a:ext>
            </a:extLst>
          </p:cNvPr>
          <p:cNvSpPr/>
          <p:nvPr/>
        </p:nvSpPr>
        <p:spPr>
          <a:xfrm>
            <a:off x="5581781" y="5144019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B27FF1D2-3465-4656-8BC9-3942F3A728BC}"/>
              </a:ext>
            </a:extLst>
          </p:cNvPr>
          <p:cNvSpPr/>
          <p:nvPr/>
        </p:nvSpPr>
        <p:spPr>
          <a:xfrm>
            <a:off x="553507" y="7114619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47A58F2C-70A7-4276-B522-E21D22ED5F32}"/>
              </a:ext>
            </a:extLst>
          </p:cNvPr>
          <p:cNvSpPr/>
          <p:nvPr/>
        </p:nvSpPr>
        <p:spPr>
          <a:xfrm>
            <a:off x="6032542" y="5086869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674CCF02-1C3B-40E8-97B0-DDDB3BD8C1AA}"/>
              </a:ext>
            </a:extLst>
          </p:cNvPr>
          <p:cNvSpPr/>
          <p:nvPr/>
        </p:nvSpPr>
        <p:spPr>
          <a:xfrm>
            <a:off x="0" y="5885916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B30D6279-4040-472C-A6C9-7A3F9DD73B16}"/>
              </a:ext>
            </a:extLst>
          </p:cNvPr>
          <p:cNvSpPr/>
          <p:nvPr/>
        </p:nvSpPr>
        <p:spPr>
          <a:xfrm>
            <a:off x="-1268186" y="6151709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6AD9D951-B2E9-4162-89BD-348E4E9C1C4E}"/>
              </a:ext>
            </a:extLst>
          </p:cNvPr>
          <p:cNvSpPr/>
          <p:nvPr/>
        </p:nvSpPr>
        <p:spPr>
          <a:xfrm>
            <a:off x="1959472" y="6435224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78E1B8CC-C47B-4FD1-8DA3-91B78BF1AC5A}"/>
              </a:ext>
            </a:extLst>
          </p:cNvPr>
          <p:cNvSpPr/>
          <p:nvPr/>
        </p:nvSpPr>
        <p:spPr>
          <a:xfrm>
            <a:off x="-548730" y="6902984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8817ECEF-4124-4C8D-BC4E-E812BA80EB86}"/>
              </a:ext>
            </a:extLst>
          </p:cNvPr>
          <p:cNvSpPr/>
          <p:nvPr/>
        </p:nvSpPr>
        <p:spPr>
          <a:xfrm>
            <a:off x="1889670" y="6589777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175D1C77-3903-4EF4-8182-D143F72D0038}"/>
              </a:ext>
            </a:extLst>
          </p:cNvPr>
          <p:cNvSpPr/>
          <p:nvPr/>
        </p:nvSpPr>
        <p:spPr>
          <a:xfrm>
            <a:off x="-735662" y="6074331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B7477C01-1670-4B1D-A285-AAD0F2C763C4}"/>
              </a:ext>
            </a:extLst>
          </p:cNvPr>
          <p:cNvSpPr/>
          <p:nvPr/>
        </p:nvSpPr>
        <p:spPr>
          <a:xfrm>
            <a:off x="2049893" y="7353095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259063A1-E6E1-4C1B-8F03-0430F7B414B0}"/>
              </a:ext>
            </a:extLst>
          </p:cNvPr>
          <p:cNvSpPr/>
          <p:nvPr/>
        </p:nvSpPr>
        <p:spPr>
          <a:xfrm>
            <a:off x="-843318" y="6441370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3B584015-9BBA-43D0-A7D1-48DF0E87143D}"/>
              </a:ext>
            </a:extLst>
          </p:cNvPr>
          <p:cNvSpPr/>
          <p:nvPr/>
        </p:nvSpPr>
        <p:spPr>
          <a:xfrm>
            <a:off x="-93213" y="6798393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9EBF45F3-9969-4783-9592-5C73394788B1}"/>
              </a:ext>
            </a:extLst>
          </p:cNvPr>
          <p:cNvSpPr/>
          <p:nvPr/>
        </p:nvSpPr>
        <p:spPr>
          <a:xfrm>
            <a:off x="1920066" y="668359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487AE68F-8E5B-45AA-AFB1-2C86E58ED47C}"/>
              </a:ext>
            </a:extLst>
          </p:cNvPr>
          <p:cNvSpPr/>
          <p:nvPr/>
        </p:nvSpPr>
        <p:spPr>
          <a:xfrm>
            <a:off x="2466857" y="6221803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7187F44A-9DBE-40D9-B7AC-338CFC80368E}"/>
              </a:ext>
            </a:extLst>
          </p:cNvPr>
          <p:cNvSpPr/>
          <p:nvPr/>
        </p:nvSpPr>
        <p:spPr>
          <a:xfrm>
            <a:off x="281332" y="7328307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4D8DC00A-55C8-4A0E-934E-8D7C68EBD475}"/>
              </a:ext>
            </a:extLst>
          </p:cNvPr>
          <p:cNvSpPr/>
          <p:nvPr/>
        </p:nvSpPr>
        <p:spPr>
          <a:xfrm>
            <a:off x="-464713" y="713861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9E270292-6AA7-4B7B-AB5B-BD5DD188F321}"/>
              </a:ext>
            </a:extLst>
          </p:cNvPr>
          <p:cNvSpPr/>
          <p:nvPr/>
        </p:nvSpPr>
        <p:spPr>
          <a:xfrm>
            <a:off x="2585076" y="6672200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椭圆 113">
            <a:extLst>
              <a:ext uri="{FF2B5EF4-FFF2-40B4-BE49-F238E27FC236}">
                <a16:creationId xmlns:a16="http://schemas.microsoft.com/office/drawing/2014/main" id="{82F93C14-3E99-4FBE-BE6D-F33746E0BF74}"/>
              </a:ext>
            </a:extLst>
          </p:cNvPr>
          <p:cNvSpPr/>
          <p:nvPr/>
        </p:nvSpPr>
        <p:spPr>
          <a:xfrm>
            <a:off x="189080" y="659798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6B438104-7901-4B68-B12D-34B7135EE186}"/>
              </a:ext>
            </a:extLst>
          </p:cNvPr>
          <p:cNvSpPr/>
          <p:nvPr/>
        </p:nvSpPr>
        <p:spPr>
          <a:xfrm>
            <a:off x="-320472" y="7328307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7BD530CF-D0A7-489F-BD18-4E9B8F8F5E46}"/>
              </a:ext>
            </a:extLst>
          </p:cNvPr>
          <p:cNvSpPr/>
          <p:nvPr/>
        </p:nvSpPr>
        <p:spPr>
          <a:xfrm>
            <a:off x="-827014" y="6915351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A465FA1D-5F5C-493A-92B9-BE5CE345003C}"/>
              </a:ext>
            </a:extLst>
          </p:cNvPr>
          <p:cNvSpPr/>
          <p:nvPr/>
        </p:nvSpPr>
        <p:spPr>
          <a:xfrm>
            <a:off x="935746" y="5493511"/>
            <a:ext cx="1973942" cy="197394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CA8C5228-00CB-4BBD-A4C5-79F93164FC4B}"/>
              </a:ext>
            </a:extLst>
          </p:cNvPr>
          <p:cNvSpPr/>
          <p:nvPr/>
        </p:nvSpPr>
        <p:spPr>
          <a:xfrm>
            <a:off x="1458227" y="6015992"/>
            <a:ext cx="928980" cy="928980"/>
          </a:xfrm>
          <a:prstGeom prst="ellipse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57000">
                <a:schemeClr val="bg1">
                  <a:alpha val="73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968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5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6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C 0.07123 -0.04398 0.06237 -0.16273 0.09011 -0.27847 " pathEditMode="relative" rAng="0" ptsTypes="AA">
                                      <p:cBhvr>
                                        <p:cTn id="18" dur="2714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C -0.01133 -0.10555 -0.06198 -0.18449 -0.00768 -0.31458 " pathEditMode="relative" rAng="0" ptsTypes="AA">
                                      <p:cBhvr>
                                        <p:cTn id="26" dur="340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15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9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0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1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2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44444E-6 C 0.06458 -0.13541 0.07708 -0.05138 0.13151 -0.18125 " pathEditMode="relative" rAng="0" ptsTypes="AA">
                                      <p:cBhvr>
                                        <p:cTn id="34" dur="306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7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8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9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0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 C 0.08372 -0.1206 0.14375 -0.01111 0.19831 -0.14097 " pathEditMode="relative" rAng="0" ptsTypes="AA">
                                      <p:cBhvr>
                                        <p:cTn id="42" dur="2924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5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6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7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8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C -0.04024 -0.14421 0.01732 -0.1956 -0.003 -0.34421 " pathEditMode="relative" rAng="0" ptsTypes="AA">
                                      <p:cBhvr>
                                        <p:cTn id="50" dur="219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3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4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5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6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C 0.00378 -0.22477 0.15391 -0.14306 0.13373 -0.29121 " pathEditMode="relative" rAng="0" ptsTypes="AA">
                                      <p:cBhvr>
                                        <p:cTn id="58" dur="234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61" dur="419" fill="hold">
                                          <p:stCondLst>
                                            <p:cond delay="2933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62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63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64" dur="38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C 0.03229 -0.19768 0.04193 -0.19837 0.1336 -0.2912 " pathEditMode="relative" rAng="0" ptsTypes="AA">
                                      <p:cBhvr>
                                        <p:cTn id="66" dur="219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69" dur="314" fill="hold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0" dur="3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1" dur="1" fill="hold">
                                          <p:stCondLst>
                                            <p:cond delay="251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72" dur="28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C 0.10703 -0.07315 0.10599 -0.1625 0.1336 -0.2912 " pathEditMode="relative" rAng="0" ptsTypes="AA">
                                      <p:cBhvr>
                                        <p:cTn id="74" dur="254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77" dur="407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78" dur="4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79" dur="1" fill="hold">
                                          <p:stCondLst>
                                            <p:cond delay="325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0" dur="3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C 0.00104 -0.11574 -0.11797 -0.13287 -0.09036 -0.26157 " pathEditMode="relative" rAng="0" ptsTypes="AA">
                                      <p:cBhvr>
                                        <p:cTn id="82" dur="350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85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86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87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88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C 0.07604 -0.05301 0.06667 -0.19607 0.09635 -0.33519 " pathEditMode="relative" rAng="0" ptsTypes="AA">
                                      <p:cBhvr>
                                        <p:cTn id="90" dur="3347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93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94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95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96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C 0.06419 -0.17314 0.07656 -0.06574 0.13073 -0.23171 " pathEditMode="relative" rAng="0" ptsTypes="AA">
                                      <p:cBhvr>
                                        <p:cTn id="98" dur="218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1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02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03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04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C -0.01484 -0.12338 -0.08021 -0.21551 -0.01003 -0.36713 " pathEditMode="relative" rAng="0" ptsTypes="AA">
                                      <p:cBhvr>
                                        <p:cTn id="106" dur="264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09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0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1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12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C 0.00287 -0.24884 0.12018 -0.15833 0.10443 -0.32222 " pathEditMode="relative" rAng="0" ptsTypes="AA">
                                      <p:cBhvr>
                                        <p:cTn id="114" dur="259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17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18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19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0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C -0.04479 -0.16574 -0.08151 -0.08634 -0.12148 -0.25023 " pathEditMode="relative" rAng="0" ptsTypes="AA">
                                      <p:cBhvr>
                                        <p:cTn id="122" dur="296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25" dur="273" fill="hold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26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27" dur="1" fill="hold">
                                          <p:stCondLst>
                                            <p:cond delay="218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28" dur="25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C -0.14011 -0.18588 0.06041 -0.25185 -0.01042 -0.44282 " pathEditMode="relative" rAng="0" ptsTypes="AA">
                                      <p:cBhvr>
                                        <p:cTn id="130" dur="268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2215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33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3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35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36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C 0.10481 -0.20695 0.17994 -0.01922 0.2483 -0.2419 " pathEditMode="relative" rAng="0" ptsTypes="AA">
                                      <p:cBhvr>
                                        <p:cTn id="138" dur="2965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1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42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43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44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C 0.00143 -0.15487 -0.16406 -0.17778 -0.12565 -0.34954 " pathEditMode="relative" rAng="0" ptsTypes="AA">
                                      <p:cBhvr>
                                        <p:cTn id="146" dur="2662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49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50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51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52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C 0.07122 -0.04398 0.06237 -0.16273 0.0901 -0.27847 " pathEditMode="relative" rAng="0" ptsTypes="AA">
                                      <p:cBhvr>
                                        <p:cTn id="154" dur="282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57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58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59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60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162" dur="384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65" dur="334" fill="hold">
                                          <p:stCondLst>
                                            <p:cond delay="234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66" dur="3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67" dur="1" fill="hold">
                                          <p:stCondLst>
                                            <p:cond delay="267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68" dur="30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C 0.03229 -0.19769 0.04193 -0.19838 0.13359 -0.2912 " pathEditMode="relative" rAng="0" ptsTypes="AA">
                                      <p:cBhvr>
                                        <p:cTn id="170" dur="2813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73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74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75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76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C 0.00104 -0.11574 -0.11797 -0.13287 -0.09037 -0.26158 " pathEditMode="relative" rAng="0" ptsTypes="AA">
                                      <p:cBhvr>
                                        <p:cTn id="178" dur="365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81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82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83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84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C 0.1069 -0.07315 0.10586 -0.1625 0.1336 -0.2912 " pathEditMode="relative" rAng="0" ptsTypes="AA">
                                      <p:cBhvr>
                                        <p:cTn id="186" dur="3444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89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90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91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192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C 0.07122 -0.04398 0.06237 -0.16273 0.0901 -0.27847 " pathEditMode="relative" rAng="0" ptsTypes="AA">
                                      <p:cBhvr>
                                        <p:cTn id="194" dur="271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197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198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199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00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C 0.07604 -0.05301 0.06666 -0.19607 0.09635 -0.33519 " pathEditMode="relative" rAng="0" ptsTypes="AA">
                                      <p:cBhvr>
                                        <p:cTn id="202" dur="3347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05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06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07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08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C 0.03321 -0.23611 0.0431 -0.23703 0.13764 -0.34768 " pathEditMode="relative" rAng="0" ptsTypes="AA">
                                      <p:cBhvr>
                                        <p:cTn id="210" dur="35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13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14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15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16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C 0.0013 -0.15486 -0.16407 -0.17778 -0.12566 -0.34954 " pathEditMode="relative" rAng="0" ptsTypes="AA">
                                      <p:cBhvr>
                                        <p:cTn id="218" dur="2662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17477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21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22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23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24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6471 -0.13541 0.07708 -0.05139 0.13151 -0.18125 " pathEditMode="relative" rAng="0" ptsTypes="AA">
                                      <p:cBhvr>
                                        <p:cTn id="226" dur="2229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29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30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31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32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7 0.16263 -0.03727 " pathEditMode="relative" rAng="0" ptsTypes="AA">
                                      <p:cBhvr>
                                        <p:cTn id="234" dur="384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37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38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39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40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C 0.1069 -0.07315 0.10586 -0.1625 0.13359 -0.29121 " pathEditMode="relative" rAng="0" ptsTypes="AA">
                                      <p:cBhvr>
                                        <p:cTn id="242" dur="344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4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4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C 0.07122 -0.04398 0.06237 -0.16273 0.0901 -0.27847 " pathEditMode="relative" rAng="0" ptsTypes="AA">
                                      <p:cBhvr>
                                        <p:cTn id="250" dur="2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5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5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96296E-6 C -0.01133 -0.10579 -0.06198 -0.18449 -0.00781 -0.31459 " pathEditMode="relative" rAng="0" ptsTypes="AA">
                                      <p:cBhvr>
                                        <p:cTn id="258" dur="2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15741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6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6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7.40741E-7 C 0.06472 -0.13542 0.07709 -0.05139 0.13151 -0.18125 " pathEditMode="relative" rAng="0" ptsTypes="AA">
                                      <p:cBhvr>
                                        <p:cTn id="266" dur="2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6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7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11111E-6 C 0.08372 -0.1206 0.14375 -0.01111 0.1983 -0.14097 " pathEditMode="relative" rAng="0" ptsTypes="AA">
                                      <p:cBhvr>
                                        <p:cTn id="274" dur="2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7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7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8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8 -0.05741 0.07317 0.02847 0.16263 -0.03727 " pathEditMode="relative" rAng="0" ptsTypes="AA">
                                      <p:cBhvr>
                                        <p:cTn id="282" dur="2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8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8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8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C 0.00378 -0.22477 0.15391 -0.14306 0.13373 -0.2912 " pathEditMode="relative" rAng="0" ptsTypes="AA">
                                      <p:cBhvr>
                                        <p:cTn id="290" dur="2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29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29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29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C 0.03229 -0.19768 0.04192 -0.19838 0.13359 -0.2912 " pathEditMode="relative" rAng="0" ptsTypes="AA">
                                      <p:cBhvr>
                                        <p:cTn id="298" dur="2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0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0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0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0.10703 -0.07315 0.10599 -0.1625 0.13359 -0.2912 " pathEditMode="relative" rAng="0" ptsTypes="AA">
                                      <p:cBhvr>
                                        <p:cTn id="306" dur="2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0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1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1.11111E-6 C 0.00143 -0.11574 -0.11797 -0.13287 -0.09023 -0.26158 " pathEditMode="relative" rAng="0" ptsTypes="AA">
                                      <p:cBhvr>
                                        <p:cTn id="314" dur="2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17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18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19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20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C 0.07122 -0.04398 0.06237 -0.16273 0.0901 -0.27847 " pathEditMode="relative" rAng="0" ptsTypes="AA">
                                      <p:cBhvr>
                                        <p:cTn id="322" dur="2714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2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2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C -0.01133 -0.10556 -0.06185 -0.18449 -0.00768 -0.31458 " pathEditMode="relative" rAng="0" ptsTypes="AA">
                                      <p:cBhvr>
                                        <p:cTn id="330" dur="3409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1574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33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34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35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36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C 0.06459 -0.13542 0.07709 -0.05139 0.13151 -0.18125 " pathEditMode="relative" rAng="0" ptsTypes="AA">
                                      <p:cBhvr>
                                        <p:cTn id="338" dur="306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41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42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43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44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96296E-6 C -0.0401 -0.14375 -0.07305 -0.07477 -0.10898 -0.21713 " pathEditMode="relative" rAng="0" ptsTypes="AA">
                                      <p:cBhvr>
                                        <p:cTn id="346" dur="3515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-10856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49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50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51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52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7.40741E-7 C 0.08372 -0.1206 0.14375 -0.01111 0.1983 -0.14097 " pathEditMode="relative" rAng="0" ptsTypes="AA">
                                      <p:cBhvr>
                                        <p:cTn id="354" dur="2924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57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58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59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60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362" dur="241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65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66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67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68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C -0.04024 -0.14421 0.01732 -0.1956 -0.003 -0.34421 " pathEditMode="relative" rAng="0" ptsTypes="AA">
                                      <p:cBhvr>
                                        <p:cTn id="370" dur="219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17222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73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74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75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76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C 0.00377 -0.22477 0.1539 -0.14305 0.13372 -0.2912 " pathEditMode="relative" rAng="0" ptsTypes="AA">
                                      <p:cBhvr>
                                        <p:cTn id="378" dur="234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81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82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83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84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C 0.07604 -0.05301 0.06667 -0.19607 0.09636 -0.33519 " pathEditMode="relative" rAng="0" ptsTypes="AA">
                                      <p:cBhvr>
                                        <p:cTn id="386" dur="3347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89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90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91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392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C 0.06433 -0.17315 0.0767 -0.06574 0.13086 -0.23171 " pathEditMode="relative" rAng="0" ptsTypes="AA">
                                      <p:cBhvr>
                                        <p:cTn id="394" dur="218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397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398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399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00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C -0.01471 -0.12338 -0.0802 -0.21551 -0.01002 -0.36713 " pathEditMode="relative" rAng="0" ptsTypes="AA">
                                      <p:cBhvr>
                                        <p:cTn id="402" dur="2645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4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05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06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07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08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C 0.00286 -0.24885 0.12018 -0.15834 0.10442 -0.32223 " pathEditMode="relative" rAng="0" ptsTypes="AA">
                                      <p:cBhvr>
                                        <p:cTn id="410" dur="2595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4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13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14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15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16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C -0.0448 -0.16551 -0.08152 -0.08634 -0.12149 -0.25023 " pathEditMode="relative" rAng="0" ptsTypes="AA">
                                      <p:cBhvr>
                                        <p:cTn id="418" dur="296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-12523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21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23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24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85185E-6 C 0.10481 -0.20694 0.17994 -0.01921 0.2483 -0.2419 " pathEditMode="relative" rAng="0" ptsTypes="AA">
                                      <p:cBhvr>
                                        <p:cTn id="426" dur="2965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42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29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30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31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32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C 0.0332 -0.23612 0.0431 -0.23704 0.13763 -0.34769 " pathEditMode="relative" rAng="0" ptsTypes="AA">
                                      <p:cBhvr>
                                        <p:cTn id="434" dur="35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4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37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38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39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40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C 0.00143 -0.15486 -0.16407 -0.17777 -0.12566 -0.34953 " pathEditMode="relative" rAng="0" ptsTypes="AA">
                                      <p:cBhvr>
                                        <p:cTn id="442" dur="2662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4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45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46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47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48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C 0.07122 -0.04398 0.06223 -0.16273 0.0901 -0.27847 " pathEditMode="relative" rAng="0" ptsTypes="AA">
                                      <p:cBhvr>
                                        <p:cTn id="450" dur="282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45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53" dur="293" fill="hold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54" dur="2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55" dur="1" fill="hold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56" dur="26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C 0.00377 -0.22476 0.15403 -0.14282 0.13372 -0.2912 " pathEditMode="relative" rAng="0" ptsTypes="AA">
                                      <p:cBhvr>
                                        <p:cTn id="458" dur="2298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4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61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62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63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64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466" dur="384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46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69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70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71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72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0.00104 -0.11574 -0.11797 -0.13287 -0.09037 -0.26158 " pathEditMode="relative" rAng="0" ptsTypes="AA">
                                      <p:cBhvr>
                                        <p:cTn id="474" dur="365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4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77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78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79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80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C 0.1069 -0.07314 0.10586 -0.1625 0.13359 -0.2912 " pathEditMode="relative" rAng="0" ptsTypes="AA">
                                      <p:cBhvr>
                                        <p:cTn id="482" dur="3444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48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85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86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87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88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C 0.07604 -0.05301 0.06667 -0.19606 0.09636 -0.33518 " pathEditMode="relative" rAng="0" ptsTypes="AA">
                                      <p:cBhvr>
                                        <p:cTn id="490" dur="3347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49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493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494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495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496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C 0.0332 -0.23611 0.0431 -0.23703 0.13763 -0.34768 " pathEditMode="relative" rAng="0" ptsTypes="AA">
                                      <p:cBhvr>
                                        <p:cTn id="498" dur="351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4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01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02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03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04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44444E-6 C 0.00156 -0.15487 -0.16406 -0.17778 -0.12552 -0.34954 " pathEditMode="relative" rAng="0" ptsTypes="AA">
                                      <p:cBhvr>
                                        <p:cTn id="506" dur="2662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5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09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10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11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12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C 0.06472 -0.13542 0.07708 -0.05139 0.13151 -0.18125 " pathEditMode="relative" rAng="0" ptsTypes="AA">
                                      <p:cBhvr>
                                        <p:cTn id="514" dur="2229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5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17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18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19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20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8 0.16263 -0.03726 " pathEditMode="relative" rAng="0" ptsTypes="AA">
                                      <p:cBhvr>
                                        <p:cTn id="522" dur="384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5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2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2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C 0.07122 -0.04398 0.06237 -0.16273 0.0901 -0.27847 " pathEditMode="relative" rAng="0" ptsTypes="AA">
                                      <p:cBhvr>
                                        <p:cTn id="530" dur="2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5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33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36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44444E-6 C 0.06446 -0.13541 0.07709 -0.05138 0.13151 -0.18125 " pathEditMode="relative" rAng="0" ptsTypes="AA">
                                      <p:cBhvr>
                                        <p:cTn id="538" dur="2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53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41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44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546" dur="2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54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49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52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C 0.00378 -0.22477 0.15391 -0.14306 0.13372 -0.2912 " pathEditMode="relative" rAng="0" ptsTypes="AA">
                                      <p:cBhvr>
                                        <p:cTn id="554" dur="2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55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57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60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0.03229 -0.19769 0.04192 -0.19838 0.13359 -0.2912 " pathEditMode="relative" rAng="0" ptsTypes="AA">
                                      <p:cBhvr>
                                        <p:cTn id="562" dur="2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56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 accumulate="none">
                                        <p:cTn id="565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 accumulate="none">
                                        <p:cTn id="56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 additive="base" accumulate="none">
                                        <p:cTn id="5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 accumulate="none">
                                        <p:cTn id="568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44444E-6 C 0.0013 -0.11575 -0.11797 -0.13287 -0.09024 -0.26158 " pathEditMode="relative" rAng="0" ptsTypes="AA">
                                      <p:cBhvr>
                                        <p:cTn id="570" dur="2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571" presetID="6" presetClass="emp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2" dur="125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3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597 2.59259E-6 " pathEditMode="relative" rAng="0" ptsTypes="AA">
                                      <p:cBhvr>
                                        <p:cTn id="574" dur="7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id="57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518 2.59259E-6 " pathEditMode="relative" rAng="0" ptsTypes="AA">
                                      <p:cBhvr>
                                        <p:cTn id="576" dur="7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6" grpId="0" animBg="1"/>
      <p:bldP spid="106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8" grpId="0" animBg="1"/>
      <p:bldP spid="1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直角三角形 31">
            <a:extLst>
              <a:ext uri="{FF2B5EF4-FFF2-40B4-BE49-F238E27FC236}">
                <a16:creationId xmlns:a16="http://schemas.microsoft.com/office/drawing/2014/main" id="{632345BC-14B0-4691-A952-21CEFF574935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10829231">
            <a:off x="673065" y="887042"/>
            <a:ext cx="853017" cy="170815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PA_直角三角形 32">
            <a:extLst>
              <a:ext uri="{FF2B5EF4-FFF2-40B4-BE49-F238E27FC236}">
                <a16:creationId xmlns:a16="http://schemas.microsoft.com/office/drawing/2014/main" id="{48B2D1B0-ECD3-4BE6-B14C-D12C3B4040C0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20752">
            <a:off x="2270320" y="-25972"/>
            <a:ext cx="853016" cy="170603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PA_直角三角形 33">
            <a:extLst>
              <a:ext uri="{FF2B5EF4-FFF2-40B4-BE49-F238E27FC236}">
                <a16:creationId xmlns:a16="http://schemas.microsoft.com/office/drawing/2014/main" id="{E5E13835-6FB4-4635-8E04-E4ED5C76FE67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>
          <a:xfrm rot="16200000">
            <a:off x="1028411" y="-397137"/>
            <a:ext cx="853016" cy="17081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PA_直角三角形 31">
            <a:extLst>
              <a:ext uri="{FF2B5EF4-FFF2-40B4-BE49-F238E27FC236}">
                <a16:creationId xmlns:a16="http://schemas.microsoft.com/office/drawing/2014/main" id="{8DAA5DB1-C9D0-46AB-A615-D9BD69733589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5400000">
            <a:off x="1966187" y="1252300"/>
            <a:ext cx="855133" cy="1720849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" fmla="*/ 0 w 673278"/>
              <a:gd name="connsiteY0" fmla="*/ 1346550 h 1356075"/>
              <a:gd name="connsiteX1" fmla="*/ 0 w 673278"/>
              <a:gd name="connsiteY1" fmla="*/ 0 h 1356075"/>
              <a:gd name="connsiteX2" fmla="*/ 673278 w 673278"/>
              <a:gd name="connsiteY2" fmla="*/ 1356075 h 1356075"/>
              <a:gd name="connsiteX3" fmla="*/ 0 w 673278"/>
              <a:gd name="connsiteY3" fmla="*/ 1346550 h 135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PA_文本框 49">
            <a:extLst>
              <a:ext uri="{FF2B5EF4-FFF2-40B4-BE49-F238E27FC236}">
                <a16:creationId xmlns:a16="http://schemas.microsoft.com/office/drawing/2014/main" id="{3C72706C-5BB6-4EC3-B312-27DA57A6B58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312937" y="456938"/>
            <a:ext cx="117263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9600" dirty="0">
                <a:cs typeface="+mn-ea"/>
                <a:sym typeface="+mn-lt"/>
              </a:rPr>
              <a:t>1</a:t>
            </a:r>
            <a:endParaRPr lang="zh-CN" altLang="en-US" sz="9600" dirty="0">
              <a:cs typeface="+mn-ea"/>
              <a:sym typeface="+mn-lt"/>
            </a:endParaRPr>
          </a:p>
        </p:txBody>
      </p:sp>
      <p:sp>
        <p:nvSpPr>
          <p:cNvPr id="37" name="PA_文本框 1">
            <a:extLst>
              <a:ext uri="{FF2B5EF4-FFF2-40B4-BE49-F238E27FC236}">
                <a16:creationId xmlns:a16="http://schemas.microsoft.com/office/drawing/2014/main" id="{BF5AC46C-69F9-4263-83EF-DFF66088EF5A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45611" y="456939"/>
            <a:ext cx="4569883" cy="105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800" b="1" dirty="0">
                <a:solidFill>
                  <a:srgbClr val="006600"/>
                </a:solidFill>
                <a:latin typeface="+mn-lt"/>
                <a:ea typeface="+mn-ea"/>
                <a:cs typeface="+mn-ea"/>
                <a:sym typeface="+mn-lt"/>
              </a:rPr>
              <a:t>游戏一：猜一猜</a:t>
            </a:r>
            <a:r>
              <a:rPr lang="en-US" altLang="zh-CN" sz="4800" b="1" dirty="0">
                <a:solidFill>
                  <a:srgbClr val="0066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4800" b="1" dirty="0">
              <a:solidFill>
                <a:srgbClr val="0066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PA_文本框 2">
            <a:extLst>
              <a:ext uri="{FF2B5EF4-FFF2-40B4-BE49-F238E27FC236}">
                <a16:creationId xmlns:a16="http://schemas.microsoft.com/office/drawing/2014/main" id="{B9479814-0644-46ED-B3CB-FFCDD3940E7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53640" y="2130567"/>
            <a:ext cx="7284719" cy="264793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个子不高不矮，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脸蛋不黑不白，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眼睛不大不小，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嘴巴不宽不窄。</a:t>
            </a:r>
          </a:p>
        </p:txBody>
      </p:sp>
      <p:sp>
        <p:nvSpPr>
          <p:cNvPr id="39" name="PA_直角三角形 38">
            <a:extLst>
              <a:ext uri="{FF2B5EF4-FFF2-40B4-BE49-F238E27FC236}">
                <a16:creationId xmlns:a16="http://schemas.microsoft.com/office/drawing/2014/main" id="{DD3A9287-47CC-4448-BB56-97F0304840BA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 rot="14161583">
            <a:off x="8789459" y="3819525"/>
            <a:ext cx="440267" cy="88265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PA_直角三角形 39">
            <a:extLst>
              <a:ext uri="{FF2B5EF4-FFF2-40B4-BE49-F238E27FC236}">
                <a16:creationId xmlns:a16="http://schemas.microsoft.com/office/drawing/2014/main" id="{3A776ED6-1F7E-4DE9-852D-F1297E4C013B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 rot="10829231" flipH="1">
            <a:off x="9685867" y="4491567"/>
            <a:ext cx="201084" cy="40005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PA_直角三角形 40">
            <a:extLst>
              <a:ext uri="{FF2B5EF4-FFF2-40B4-BE49-F238E27FC236}">
                <a16:creationId xmlns:a16="http://schemas.microsoft.com/office/drawing/2014/main" id="{5AC49772-1A04-4C36-BF1C-3272A456FA55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>
          <a:xfrm rot="7455990" flipH="1">
            <a:off x="9932459" y="3891493"/>
            <a:ext cx="249767" cy="5016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PA_直角三角形 41">
            <a:extLst>
              <a:ext uri="{FF2B5EF4-FFF2-40B4-BE49-F238E27FC236}">
                <a16:creationId xmlns:a16="http://schemas.microsoft.com/office/drawing/2014/main" id="{AA8C1CBC-F66A-41F9-900B-D71C22FC4CCC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>
          <a:xfrm rot="5456103" flipH="1">
            <a:off x="10258426" y="4729693"/>
            <a:ext cx="154516" cy="3090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1320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直角三角形 31">
            <a:extLst>
              <a:ext uri="{FF2B5EF4-FFF2-40B4-BE49-F238E27FC236}">
                <a16:creationId xmlns:a16="http://schemas.microsoft.com/office/drawing/2014/main" id="{632345BC-14B0-4691-A952-21CEFF574935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10829231">
            <a:off x="673065" y="887042"/>
            <a:ext cx="853017" cy="170815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PA_直角三角形 32">
            <a:extLst>
              <a:ext uri="{FF2B5EF4-FFF2-40B4-BE49-F238E27FC236}">
                <a16:creationId xmlns:a16="http://schemas.microsoft.com/office/drawing/2014/main" id="{48B2D1B0-ECD3-4BE6-B14C-D12C3B4040C0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20752">
            <a:off x="2270320" y="-25972"/>
            <a:ext cx="853016" cy="170603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PA_直角三角形 33">
            <a:extLst>
              <a:ext uri="{FF2B5EF4-FFF2-40B4-BE49-F238E27FC236}">
                <a16:creationId xmlns:a16="http://schemas.microsoft.com/office/drawing/2014/main" id="{E5E13835-6FB4-4635-8E04-E4ED5C76FE67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>
          <a:xfrm rot="16200000">
            <a:off x="1028411" y="-397137"/>
            <a:ext cx="853016" cy="17081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PA_直角三角形 31">
            <a:extLst>
              <a:ext uri="{FF2B5EF4-FFF2-40B4-BE49-F238E27FC236}">
                <a16:creationId xmlns:a16="http://schemas.microsoft.com/office/drawing/2014/main" id="{8DAA5DB1-C9D0-46AB-A615-D9BD69733589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5400000">
            <a:off x="1966187" y="1252300"/>
            <a:ext cx="855133" cy="1720849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" fmla="*/ 0 w 673278"/>
              <a:gd name="connsiteY0" fmla="*/ 1346550 h 1356075"/>
              <a:gd name="connsiteX1" fmla="*/ 0 w 673278"/>
              <a:gd name="connsiteY1" fmla="*/ 0 h 1356075"/>
              <a:gd name="connsiteX2" fmla="*/ 673278 w 673278"/>
              <a:gd name="connsiteY2" fmla="*/ 1356075 h 1356075"/>
              <a:gd name="connsiteX3" fmla="*/ 0 w 673278"/>
              <a:gd name="connsiteY3" fmla="*/ 1346550 h 135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PA_文本框 1">
            <a:extLst>
              <a:ext uri="{FF2B5EF4-FFF2-40B4-BE49-F238E27FC236}">
                <a16:creationId xmlns:a16="http://schemas.microsoft.com/office/drawing/2014/main" id="{BF5AC46C-69F9-4263-83EF-DFF66088EF5A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45611" y="456938"/>
            <a:ext cx="4569883" cy="105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800" b="1" dirty="0">
                <a:solidFill>
                  <a:srgbClr val="006600"/>
                </a:solidFill>
                <a:latin typeface="+mn-lt"/>
                <a:ea typeface="+mn-ea"/>
                <a:cs typeface="+mn-ea"/>
                <a:sym typeface="+mn-lt"/>
              </a:rPr>
              <a:t>游戏一：猜一猜</a:t>
            </a:r>
            <a:r>
              <a:rPr lang="en-US" altLang="zh-CN" sz="4800" b="1" dirty="0">
                <a:solidFill>
                  <a:srgbClr val="0066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4800" b="1" dirty="0">
              <a:solidFill>
                <a:srgbClr val="0066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PA_文本框 2">
            <a:extLst>
              <a:ext uri="{FF2B5EF4-FFF2-40B4-BE49-F238E27FC236}">
                <a16:creationId xmlns:a16="http://schemas.microsoft.com/office/drawing/2014/main" id="{B9479814-0644-46ED-B3CB-FFCDD3940E7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092960" y="2345720"/>
            <a:ext cx="5903425" cy="451228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他长着一张尖尖的猴脸，脸上长着金黄色的长毛。一双火眼金睛炯炯有神，一下就能分辨出谁是好人，谁是妖怪。头上戴着一个紧箍咒，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手拿一根金箍棒。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9" name="PA_直角三角形 38">
            <a:extLst>
              <a:ext uri="{FF2B5EF4-FFF2-40B4-BE49-F238E27FC236}">
                <a16:creationId xmlns:a16="http://schemas.microsoft.com/office/drawing/2014/main" id="{DD3A9287-47CC-4448-BB56-97F0304840BA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14161583">
            <a:off x="8789459" y="3819525"/>
            <a:ext cx="440267" cy="88265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PA_直角三角形 39">
            <a:extLst>
              <a:ext uri="{FF2B5EF4-FFF2-40B4-BE49-F238E27FC236}">
                <a16:creationId xmlns:a16="http://schemas.microsoft.com/office/drawing/2014/main" id="{3A776ED6-1F7E-4DE9-852D-F1297E4C013B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 rot="10829231" flipH="1">
            <a:off x="9685867" y="4491567"/>
            <a:ext cx="201084" cy="40005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PA_直角三角形 40">
            <a:extLst>
              <a:ext uri="{FF2B5EF4-FFF2-40B4-BE49-F238E27FC236}">
                <a16:creationId xmlns:a16="http://schemas.microsoft.com/office/drawing/2014/main" id="{5AC49772-1A04-4C36-BF1C-3272A456FA55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 rot="7455990" flipH="1">
            <a:off x="9932459" y="3891493"/>
            <a:ext cx="249767" cy="5016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PA_直角三角形 41">
            <a:extLst>
              <a:ext uri="{FF2B5EF4-FFF2-40B4-BE49-F238E27FC236}">
                <a16:creationId xmlns:a16="http://schemas.microsoft.com/office/drawing/2014/main" id="{AA8C1CBC-F66A-41F9-900B-D71C22FC4CCC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>
          <a:xfrm rot="5456103" flipH="1">
            <a:off x="10258426" y="4729693"/>
            <a:ext cx="154516" cy="3090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C60FAD-FB07-45A4-B7E0-C087D6DD3D6F}"/>
              </a:ext>
            </a:extLst>
          </p:cNvPr>
          <p:cNvGrpSpPr/>
          <p:nvPr/>
        </p:nvGrpSpPr>
        <p:grpSpPr>
          <a:xfrm>
            <a:off x="8175072" y="2112724"/>
            <a:ext cx="4009710" cy="4976720"/>
            <a:chOff x="5134290" y="1882734"/>
            <a:chExt cx="4009710" cy="4773235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E702DC5E-E6DB-4BAB-B9C8-8267BE6C8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 l="31003" t="38450" r="36513" b="8001"/>
            <a:stretch>
              <a:fillRect/>
            </a:stretch>
          </p:blipFill>
          <p:spPr bwMode="auto">
            <a:xfrm>
              <a:off x="5183560" y="3185592"/>
              <a:ext cx="3960440" cy="347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标题 1">
              <a:extLst>
                <a:ext uri="{FF2B5EF4-FFF2-40B4-BE49-F238E27FC236}">
                  <a16:creationId xmlns:a16="http://schemas.microsoft.com/office/drawing/2014/main" id="{84302EB9-AB77-42B8-8459-AE48DBD5A5C8}"/>
                </a:ext>
              </a:extLst>
            </p:cNvPr>
            <p:cNvSpPr txBox="1">
              <a:spLocks/>
            </p:cNvSpPr>
            <p:nvPr/>
          </p:nvSpPr>
          <p:spPr>
            <a:xfrm>
              <a:off x="5134290" y="1882734"/>
              <a:ext cx="3456384" cy="10801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孙悟空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A992709F-906B-4E12-A2CB-9024B6091AC6}"/>
              </a:ext>
            </a:extLst>
          </p:cNvPr>
          <p:cNvSpPr/>
          <p:nvPr/>
        </p:nvSpPr>
        <p:spPr>
          <a:xfrm>
            <a:off x="5210607" y="2396811"/>
            <a:ext cx="2501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尖尖的猴脸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E2684F7-858C-4496-BC12-993D2CB6CE08}"/>
              </a:ext>
            </a:extLst>
          </p:cNvPr>
          <p:cNvSpPr/>
          <p:nvPr/>
        </p:nvSpPr>
        <p:spPr>
          <a:xfrm>
            <a:off x="2532809" y="3508511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火眼金睛炯炯有神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B70BA70-3045-434B-A007-BD416B82450F}"/>
              </a:ext>
            </a:extLst>
          </p:cNvPr>
          <p:cNvSpPr/>
          <p:nvPr/>
        </p:nvSpPr>
        <p:spPr>
          <a:xfrm>
            <a:off x="3470319" y="4620211"/>
            <a:ext cx="4817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头上戴着一个紧箍咒，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8871733-91F4-4348-A905-F5A0B322C5C8}"/>
              </a:ext>
            </a:extLst>
          </p:cNvPr>
          <p:cNvSpPr/>
          <p:nvPr/>
        </p:nvSpPr>
        <p:spPr>
          <a:xfrm>
            <a:off x="2092960" y="5133654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手拿一根金箍棒。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60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直角三角形 31">
            <a:extLst>
              <a:ext uri="{FF2B5EF4-FFF2-40B4-BE49-F238E27FC236}">
                <a16:creationId xmlns:a16="http://schemas.microsoft.com/office/drawing/2014/main" id="{632345BC-14B0-4691-A952-21CEFF574935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10829231">
            <a:off x="673065" y="887042"/>
            <a:ext cx="853017" cy="170815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PA_直角三角形 32">
            <a:extLst>
              <a:ext uri="{FF2B5EF4-FFF2-40B4-BE49-F238E27FC236}">
                <a16:creationId xmlns:a16="http://schemas.microsoft.com/office/drawing/2014/main" id="{48B2D1B0-ECD3-4BE6-B14C-D12C3B4040C0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20752">
            <a:off x="2270320" y="-25972"/>
            <a:ext cx="853016" cy="170603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PA_直角三角形 33">
            <a:extLst>
              <a:ext uri="{FF2B5EF4-FFF2-40B4-BE49-F238E27FC236}">
                <a16:creationId xmlns:a16="http://schemas.microsoft.com/office/drawing/2014/main" id="{E5E13835-6FB4-4635-8E04-E4ED5C76FE67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>
          <a:xfrm rot="16200000">
            <a:off x="1028411" y="-397137"/>
            <a:ext cx="853016" cy="17081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PA_直角三角形 31">
            <a:extLst>
              <a:ext uri="{FF2B5EF4-FFF2-40B4-BE49-F238E27FC236}">
                <a16:creationId xmlns:a16="http://schemas.microsoft.com/office/drawing/2014/main" id="{8DAA5DB1-C9D0-46AB-A615-D9BD69733589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5400000">
            <a:off x="1966187" y="1252300"/>
            <a:ext cx="855133" cy="1720849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" fmla="*/ 0 w 673278"/>
              <a:gd name="connsiteY0" fmla="*/ 1346550 h 1356075"/>
              <a:gd name="connsiteX1" fmla="*/ 0 w 673278"/>
              <a:gd name="connsiteY1" fmla="*/ 0 h 1356075"/>
              <a:gd name="connsiteX2" fmla="*/ 673278 w 673278"/>
              <a:gd name="connsiteY2" fmla="*/ 1356075 h 1356075"/>
              <a:gd name="connsiteX3" fmla="*/ 0 w 673278"/>
              <a:gd name="connsiteY3" fmla="*/ 1346550 h 135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PA_文本框 1">
            <a:extLst>
              <a:ext uri="{FF2B5EF4-FFF2-40B4-BE49-F238E27FC236}">
                <a16:creationId xmlns:a16="http://schemas.microsoft.com/office/drawing/2014/main" id="{BF5AC46C-69F9-4263-83EF-DFF66088EF5A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45611" y="456938"/>
            <a:ext cx="4569883" cy="105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800" b="1" dirty="0">
                <a:solidFill>
                  <a:srgbClr val="006600"/>
                </a:solidFill>
                <a:latin typeface="+mn-lt"/>
                <a:ea typeface="+mn-ea"/>
                <a:cs typeface="+mn-ea"/>
                <a:sym typeface="+mn-lt"/>
              </a:rPr>
              <a:t>游戏一：猜一猜</a:t>
            </a:r>
            <a:r>
              <a:rPr lang="en-US" altLang="zh-CN" sz="4800" b="1" dirty="0">
                <a:solidFill>
                  <a:srgbClr val="0066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4800" b="1" dirty="0">
              <a:solidFill>
                <a:srgbClr val="0066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PA_文本框 2">
            <a:extLst>
              <a:ext uri="{FF2B5EF4-FFF2-40B4-BE49-F238E27FC236}">
                <a16:creationId xmlns:a16="http://schemas.microsoft.com/office/drawing/2014/main" id="{B9479814-0644-46ED-B3CB-FFCDD3940E7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092960" y="2345720"/>
            <a:ext cx="5903425" cy="451228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3200" dirty="0"/>
              <a:t>           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他长得圆身肥肚，嘴巴长长，耳朵大如蒲扇，活脱脱的一张猪脸。身上穿着件青不青、蓝不蓝的梭布衣服，脖子上系着一条花布手巾，手提一柄九齿钉耙。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9" name="PA_直角三角形 38">
            <a:extLst>
              <a:ext uri="{FF2B5EF4-FFF2-40B4-BE49-F238E27FC236}">
                <a16:creationId xmlns:a16="http://schemas.microsoft.com/office/drawing/2014/main" id="{DD3A9287-47CC-4448-BB56-97F0304840BA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14161583">
            <a:off x="8789459" y="3819525"/>
            <a:ext cx="440267" cy="88265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PA_直角三角形 39">
            <a:extLst>
              <a:ext uri="{FF2B5EF4-FFF2-40B4-BE49-F238E27FC236}">
                <a16:creationId xmlns:a16="http://schemas.microsoft.com/office/drawing/2014/main" id="{3A776ED6-1F7E-4DE9-852D-F1297E4C013B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 rot="10829231" flipH="1">
            <a:off x="9685867" y="4491567"/>
            <a:ext cx="201084" cy="40005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PA_直角三角形 40">
            <a:extLst>
              <a:ext uri="{FF2B5EF4-FFF2-40B4-BE49-F238E27FC236}">
                <a16:creationId xmlns:a16="http://schemas.microsoft.com/office/drawing/2014/main" id="{5AC49772-1A04-4C36-BF1C-3272A456FA55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 rot="7455990" flipH="1">
            <a:off x="9932459" y="3891493"/>
            <a:ext cx="249767" cy="5016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PA_直角三角形 41">
            <a:extLst>
              <a:ext uri="{FF2B5EF4-FFF2-40B4-BE49-F238E27FC236}">
                <a16:creationId xmlns:a16="http://schemas.microsoft.com/office/drawing/2014/main" id="{AA8C1CBC-F66A-41F9-900B-D71C22FC4CCC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>
          <a:xfrm rot="5456103" flipH="1">
            <a:off x="10258426" y="4729693"/>
            <a:ext cx="154516" cy="3090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992709F-906B-4E12-A2CB-9024B6091AC6}"/>
              </a:ext>
            </a:extLst>
          </p:cNvPr>
          <p:cNvSpPr/>
          <p:nvPr/>
        </p:nvSpPr>
        <p:spPr>
          <a:xfrm>
            <a:off x="3470319" y="2889063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耳朵大如蒲扇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E2684F7-858C-4496-BC12-993D2CB6CE08}"/>
              </a:ext>
            </a:extLst>
          </p:cNvPr>
          <p:cNvSpPr/>
          <p:nvPr/>
        </p:nvSpPr>
        <p:spPr>
          <a:xfrm>
            <a:off x="3933470" y="3508511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猪脸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8871733-91F4-4348-A905-F5A0B322C5C8}"/>
              </a:ext>
            </a:extLst>
          </p:cNvPr>
          <p:cNvSpPr/>
          <p:nvPr/>
        </p:nvSpPr>
        <p:spPr>
          <a:xfrm>
            <a:off x="3924860" y="5156437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九齿钉耙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20" name="Picture 2" descr="C:\Users\dell\AppData\Roaming\Tencent\Users\254336595\QQ\WinTemp\RichOle\QLBW[2~DON69[1@(G]BP$7L.png">
            <a:extLst>
              <a:ext uri="{FF2B5EF4-FFF2-40B4-BE49-F238E27FC236}">
                <a16:creationId xmlns:a16="http://schemas.microsoft.com/office/drawing/2014/main" id="{A5A2F035-7407-44F4-8290-30608D77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78987" y="2229882"/>
            <a:ext cx="3711918" cy="4742499"/>
          </a:xfrm>
          <a:prstGeom prst="rect">
            <a:avLst/>
          </a:prstGeom>
          <a:noFill/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7431D23-DEAD-4C43-91C9-FD52664BE5C5}"/>
              </a:ext>
            </a:extLst>
          </p:cNvPr>
          <p:cNvSpPr/>
          <p:nvPr/>
        </p:nvSpPr>
        <p:spPr>
          <a:xfrm>
            <a:off x="4387237" y="2345720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圆身肥肚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81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>
            <a:extLst>
              <a:ext uri="{FF2B5EF4-FFF2-40B4-BE49-F238E27FC236}">
                <a16:creationId xmlns:a16="http://schemas.microsoft.com/office/drawing/2014/main" id="{2C41AB8A-0AEA-4FFA-B5BC-D3E7E1F23875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什么是外貌描写？</a:t>
            </a:r>
            <a:endParaRPr lang="en-US" altLang="zh-CN" sz="4000" b="1" dirty="0">
              <a:solidFill>
                <a:srgbClr val="0066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39B47EC-050C-4B6B-873D-7043ACD7740C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8" name="TextBox 53">
            <a:extLst>
              <a:ext uri="{FF2B5EF4-FFF2-40B4-BE49-F238E27FC236}">
                <a16:creationId xmlns:a16="http://schemas.microsoft.com/office/drawing/2014/main" id="{8983CF6D-9E72-4900-82B7-DE7DD420668C}"/>
              </a:ext>
            </a:extLst>
          </p:cNvPr>
          <p:cNvSpPr txBox="1"/>
          <p:nvPr/>
        </p:nvSpPr>
        <p:spPr>
          <a:xfrm>
            <a:off x="711510" y="1562933"/>
            <a:ext cx="10688010" cy="3859306"/>
          </a:xfrm>
          <a:prstGeom prst="rect">
            <a:avLst/>
          </a:prstGeom>
          <a:noFill/>
        </p:spPr>
        <p:txBody>
          <a:bodyPr wrap="square" lIns="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    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   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外貌描写也叫肖像描写，就是描写人物外形各方面的特征，如人物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容貌、衣着、神情、身材、姿态、年龄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等。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endParaRPr lang="zh-CN" altLang="en-US" sz="36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7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直角三角形 31">
            <a:extLst>
              <a:ext uri="{FF2B5EF4-FFF2-40B4-BE49-F238E27FC236}">
                <a16:creationId xmlns:a16="http://schemas.microsoft.com/office/drawing/2014/main" id="{632345BC-14B0-4691-A952-21CEFF57493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29231">
            <a:off x="805766" y="997356"/>
            <a:ext cx="853017" cy="170815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直角三角形 32">
            <a:extLst>
              <a:ext uri="{FF2B5EF4-FFF2-40B4-BE49-F238E27FC236}">
                <a16:creationId xmlns:a16="http://schemas.microsoft.com/office/drawing/2014/main" id="{48B2D1B0-ECD3-4BE6-B14C-D12C3B4040C0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20752">
            <a:off x="2532332" y="176208"/>
            <a:ext cx="853016" cy="170603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直角三角形 33">
            <a:extLst>
              <a:ext uri="{FF2B5EF4-FFF2-40B4-BE49-F238E27FC236}">
                <a16:creationId xmlns:a16="http://schemas.microsoft.com/office/drawing/2014/main" id="{E5E13835-6FB4-4635-8E04-E4ED5C76FE6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 rot="16200000">
            <a:off x="1239521" y="-286824"/>
            <a:ext cx="853016" cy="17081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直角三角形 31">
            <a:extLst>
              <a:ext uri="{FF2B5EF4-FFF2-40B4-BE49-F238E27FC236}">
                <a16:creationId xmlns:a16="http://schemas.microsoft.com/office/drawing/2014/main" id="{8DAA5DB1-C9D0-46AB-A615-D9BD69733589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5400000">
            <a:off x="2092538" y="1421112"/>
            <a:ext cx="855133" cy="1720849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" fmla="*/ 0 w 673278"/>
              <a:gd name="connsiteY0" fmla="*/ 1346550 h 1356075"/>
              <a:gd name="connsiteX1" fmla="*/ 0 w 673278"/>
              <a:gd name="connsiteY1" fmla="*/ 0 h 1356075"/>
              <a:gd name="connsiteX2" fmla="*/ 673278 w 673278"/>
              <a:gd name="connsiteY2" fmla="*/ 1356075 h 1356075"/>
              <a:gd name="connsiteX3" fmla="*/ 0 w 673278"/>
              <a:gd name="connsiteY3" fmla="*/ 1346550 h 135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TextBox 49">
            <a:extLst>
              <a:ext uri="{FF2B5EF4-FFF2-40B4-BE49-F238E27FC236}">
                <a16:creationId xmlns:a16="http://schemas.microsoft.com/office/drawing/2014/main" id="{3C72706C-5BB6-4EC3-B312-27DA57A6B58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50149" y="621081"/>
            <a:ext cx="117263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9600" dirty="0">
                <a:cs typeface="+mn-ea"/>
                <a:sym typeface="+mn-lt"/>
              </a:rPr>
              <a:t>1</a:t>
            </a:r>
            <a:endParaRPr lang="zh-CN" altLang="en-US" sz="9600" dirty="0">
              <a:cs typeface="+mn-ea"/>
              <a:sym typeface="+mn-lt"/>
            </a:endParaRPr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B9479814-0644-46ED-B3CB-FFCDD3940E7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67531" y="880092"/>
            <a:ext cx="4569883" cy="117051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en-US" sz="54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第一小妙招</a:t>
            </a:r>
          </a:p>
        </p:txBody>
      </p:sp>
      <p:sp>
        <p:nvSpPr>
          <p:cNvPr id="39" name="直角三角形 38">
            <a:extLst>
              <a:ext uri="{FF2B5EF4-FFF2-40B4-BE49-F238E27FC236}">
                <a16:creationId xmlns:a16="http://schemas.microsoft.com/office/drawing/2014/main" id="{DD3A9287-47CC-4448-BB56-97F0304840BA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4161583">
            <a:off x="8789459" y="3819525"/>
            <a:ext cx="440267" cy="88265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直角三角形 39">
            <a:extLst>
              <a:ext uri="{FF2B5EF4-FFF2-40B4-BE49-F238E27FC236}">
                <a16:creationId xmlns:a16="http://schemas.microsoft.com/office/drawing/2014/main" id="{3A776ED6-1F7E-4DE9-852D-F1297E4C013B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10829231" flipH="1">
            <a:off x="9685867" y="4491567"/>
            <a:ext cx="201084" cy="40005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直角三角形 40">
            <a:extLst>
              <a:ext uri="{FF2B5EF4-FFF2-40B4-BE49-F238E27FC236}">
                <a16:creationId xmlns:a16="http://schemas.microsoft.com/office/drawing/2014/main" id="{5AC49772-1A04-4C36-BF1C-3272A456FA55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 rot="7455990" flipH="1">
            <a:off x="9932459" y="3891493"/>
            <a:ext cx="249767" cy="5016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直角三角形 41">
            <a:extLst>
              <a:ext uri="{FF2B5EF4-FFF2-40B4-BE49-F238E27FC236}">
                <a16:creationId xmlns:a16="http://schemas.microsoft.com/office/drawing/2014/main" id="{AA8C1CBC-F66A-41F9-900B-D71C22FC4CCC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>
          <a:xfrm rot="5456103" flipH="1">
            <a:off x="10258426" y="4729693"/>
            <a:ext cx="154516" cy="3090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77DC7DC6-E8EC-4BBC-A81A-EF9DB65F353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13250" y="3256294"/>
            <a:ext cx="8520589" cy="81915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抓住人物外貌中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最主要的特征</a:t>
            </a:r>
          </a:p>
        </p:txBody>
      </p:sp>
    </p:spTree>
    <p:extLst>
      <p:ext uri="{BB962C8B-B14F-4D97-AF65-F5344CB8AC3E}">
        <p14:creationId xmlns:p14="http://schemas.microsoft.com/office/powerpoint/2010/main" val="410261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8" grpId="0"/>
      <p:bldP spid="39" grpId="0" animBg="1"/>
      <p:bldP spid="40" grpId="0" animBg="1"/>
      <p:bldP spid="41" grpId="0" animBg="1"/>
      <p:bldP spid="42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直角三角形 38">
            <a:extLst>
              <a:ext uri="{FF2B5EF4-FFF2-40B4-BE49-F238E27FC236}">
                <a16:creationId xmlns:a16="http://schemas.microsoft.com/office/drawing/2014/main" id="{DD3A9287-47CC-4448-BB56-97F0304840BA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4161583">
            <a:off x="8789459" y="3819525"/>
            <a:ext cx="440267" cy="88265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直角三角形 39">
            <a:extLst>
              <a:ext uri="{FF2B5EF4-FFF2-40B4-BE49-F238E27FC236}">
                <a16:creationId xmlns:a16="http://schemas.microsoft.com/office/drawing/2014/main" id="{3A776ED6-1F7E-4DE9-852D-F1297E4C013B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10829231" flipH="1">
            <a:off x="9685867" y="4491567"/>
            <a:ext cx="201084" cy="40005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直角三角形 40">
            <a:extLst>
              <a:ext uri="{FF2B5EF4-FFF2-40B4-BE49-F238E27FC236}">
                <a16:creationId xmlns:a16="http://schemas.microsoft.com/office/drawing/2014/main" id="{5AC49772-1A04-4C36-BF1C-3272A456FA55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7455990" flipH="1">
            <a:off x="9932459" y="3891493"/>
            <a:ext cx="249767" cy="5016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直角三角形 41">
            <a:extLst>
              <a:ext uri="{FF2B5EF4-FFF2-40B4-BE49-F238E27FC236}">
                <a16:creationId xmlns:a16="http://schemas.microsoft.com/office/drawing/2014/main" id="{AA8C1CBC-F66A-41F9-900B-D71C22FC4CCC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>
          <a:xfrm rot="5456103" flipH="1">
            <a:off x="10258426" y="4729693"/>
            <a:ext cx="154516" cy="3090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77DC7DC6-E8EC-4BBC-A81A-EF9DB65F353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111101" y="164049"/>
            <a:ext cx="8530750" cy="73280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最主要的特征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9B9AF25-154F-4C5A-B549-7419DF8D8088}"/>
              </a:ext>
            </a:extLst>
          </p:cNvPr>
          <p:cNvSpPr/>
          <p:nvPr/>
        </p:nvSpPr>
        <p:spPr>
          <a:xfrm>
            <a:off x="751840" y="219143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   他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胖乎乎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的脸上，长着一对调皮的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大眼睛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，眼帘忽闪忽闪的，那两颗像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黑宝石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似的大眼珠只要一转，样子可爱极了。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9F892A-2266-4508-925E-933B5836DD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03263"/>
            <a:ext cx="4599993" cy="43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25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直角三角形 38">
            <a:extLst>
              <a:ext uri="{FF2B5EF4-FFF2-40B4-BE49-F238E27FC236}">
                <a16:creationId xmlns:a16="http://schemas.microsoft.com/office/drawing/2014/main" id="{DD3A9287-47CC-4448-BB56-97F0304840BA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4161583">
            <a:off x="8789459" y="3819525"/>
            <a:ext cx="440267" cy="88265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直角三角形 39">
            <a:extLst>
              <a:ext uri="{FF2B5EF4-FFF2-40B4-BE49-F238E27FC236}">
                <a16:creationId xmlns:a16="http://schemas.microsoft.com/office/drawing/2014/main" id="{3A776ED6-1F7E-4DE9-852D-F1297E4C013B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10829231" flipH="1">
            <a:off x="9685867" y="4491567"/>
            <a:ext cx="201084" cy="40005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直角三角形 40">
            <a:extLst>
              <a:ext uri="{FF2B5EF4-FFF2-40B4-BE49-F238E27FC236}">
                <a16:creationId xmlns:a16="http://schemas.microsoft.com/office/drawing/2014/main" id="{5AC49772-1A04-4C36-BF1C-3272A456FA55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7455990" flipH="1">
            <a:off x="9932459" y="3891493"/>
            <a:ext cx="249767" cy="5016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直角三角形 41">
            <a:extLst>
              <a:ext uri="{FF2B5EF4-FFF2-40B4-BE49-F238E27FC236}">
                <a16:creationId xmlns:a16="http://schemas.microsoft.com/office/drawing/2014/main" id="{AA8C1CBC-F66A-41F9-900B-D71C22FC4CCC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>
          <a:xfrm rot="5456103" flipH="1">
            <a:off x="10258426" y="4729693"/>
            <a:ext cx="154516" cy="3090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77DC7DC6-E8EC-4BBC-A81A-EF9DB65F353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111101" y="164049"/>
            <a:ext cx="8530750" cy="73280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最主要的特征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9B9AF25-154F-4C5A-B549-7419DF8D8088}"/>
              </a:ext>
            </a:extLst>
          </p:cNvPr>
          <p:cNvSpPr/>
          <p:nvPr/>
        </p:nvSpPr>
        <p:spPr>
          <a:xfrm>
            <a:off x="751840" y="219143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她的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眉毛细细的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，说话时一动一动的，就像两片随风飘动的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柳叶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61C713-EDC7-473E-AC8B-47B713DC91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/>
          <a:stretch/>
        </p:blipFill>
        <p:spPr>
          <a:xfrm>
            <a:off x="6451600" y="3795395"/>
            <a:ext cx="5740400" cy="30626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E3DAD0-D1E9-4C42-98E6-C0107E2ED3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1"/>
          <a:stretch/>
        </p:blipFill>
        <p:spPr>
          <a:xfrm>
            <a:off x="1245660" y="4690024"/>
            <a:ext cx="4581525" cy="210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8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824" y="378773"/>
            <a:ext cx="10830636" cy="60220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玩一玩，练一练</a:t>
            </a:r>
            <a:b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b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首先，挑选班上一位同学。</a:t>
            </a:r>
            <a:b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然后，让其他人说出他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她的一个外貌特点（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容貌、衣着、神情、身材、姿态、年龄等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），看谁介绍得最好。</a:t>
            </a:r>
            <a:b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b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b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23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AD49515-C54E-40A8-934E-0FE6E8DEECDE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A5japK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OY2qSiRl/wsdAwAANgwAACcAAAB1bml2ZXJzYWwvZmxhc2hfcHVibGlzaGluZ19zZXR0aW5ncy54bWzVVt1u2jAUvucpLE+9LGm7dutQoKoKaFVbQIVp61VlYkOs+ieLbSi92tPswfYkO46Bgtp16Q/SJhQRH5/znV9/cXx0KwWasNxwrep4t7qDEVOJplyN6/jLoL19iJGxRFEitGJ1rDRGR41KnLmh4CbtM2tB1SCAUaaW2TpOrc1qUTSdTqvcZLnf1cJZwDfVRMsoy5lhyrI8ygSZwZ+dZczgOUIJAHikVnOzRqWCUByQLjR1giFOIXLFfVJEtAUxKY6C2pAkN+NcO0VPtNA5ysfDOn53eOx/C50A1eSSKV8T0wChF9saoZT7KIjo8zuGUsbHKYS7t4/RlFObFq+R14+jhygFdkideJQTDTVQdg4vmSWUWBKWwZ9lt9YsBEFEZ4pIngxgB/n867g5uP581Wtdnp92zq4H3e754LQXgihsonWcOFp3FENA2uUJW/qJibUkSSFusBkRYVgcrYoWaiOt1oLzazTUAmpfWMEYySGjHSLZSjf6N1y1QXMXoxEkImZ1fJxzIjDilgieLI2NGxrLbdH19qomAiwYT4Yu+vjefahOkpLcsNWwFjvG1zxpfNVOUDTTDgl+w5DVCPJ3Et5Shlabg0a5loUUxsciIzh4nHA2ZfSoqOkc8E+OrsCFdGAJs5oJZoOH747foSEb6RxwGZnAZIOcm4BffRZwRoy5ByWLGLf656fN1vVpp9n6tuUTJHRCVPJMcGg4k5ndCD6ZIaXtwg7KkRBnWNEUymmxVya36svbYLh0IrT5rZuxAr3BlmzGy3Ma89cISrtNyaQ4iP5wFdBwBDm0JGDCRgJ0wZVjZQETopBWYoZIArRm/LGecO0MSMIBDtDm5REGe8RVsRoDtYHHnLK8FOTO7t77/YMPHw8/1arRrx8/t580mhN+TxDvLjD+yZOUv6T9h2wYR56lHydtm7t/k7OvWv0yZe10y2h1z8poXYaPQm/lg1AqBCCRcTgUQCOCS24ZfcuReEFbX/UtDjOxmbZuMOfXjPJ/k3JYLa91a/e4OHr0oul3JFdcQiE8hS1vp42D/R24GT66VakA2vpdv1H5DVBLAwQUAAIACAA5japKicSvuLICAABVCgAAIQAAAHVuaXZlcnNhbC9mbGFzaF9za2luX3NldHRpbmdzLnhtbJVWbW/bIBD+vl8RZd/r7jWdRCO1aSZV6tZqrfod2xcbBYMFOF3+/TjAMU7sxsupUnjuebjjuCMlesvE8sNsRjLJpXoGY5goNCItNmP59TxtjJHiIpPCgDAXQqqK8vny40/3IYljnlPJHaipmg3NoAuzcJ8pkhDj2wJtTJDJqqZi/yALeZHSbFso2Yj8bGrlvgbFmdha5uWPxWo9GoAzbe4NVL2c1ldo0yS1Aq0BU/q+Rjur4jQF3ka6dJ+Jmi7U+6c/ku2YZsbJbj6hjclqWkC/yFc3aON8YXfv38oC7X2Bgb/GUr98RhulcroH1d/87ivaqELWTf0/PVIrWWBB+5r3L/Gg4ZLmdvwwq0u0swI8EAY6ewuhPO6sdxEpfI3nnuC4KsmfsK5HDwJeesphuaFcA0napXfqUr49NsYOyIEQQx3pyWb9RBsNS6OawOqwjvcH3pjII1IAOsar5E0FK59wROzjHX+1unVvRZzfAYsSVLALYJRhB3bM37auJ8wI7JjPnOXwKPj+hH7s8Zr2jm9puM2o/F7bq771gqB22darXbVejPSAk6uj0AFoOZXMYakxnRdWAd4aSRzmU0pOciKC7lhBDZPiF/LSvTuMJsmRI7TacGMRwwyHoX5zOdpXOr4vt57Qjv5XoTucX8+MfcSv59QYmpWV/VXS81nQ2SmxhZknwwp8Ji0d1L3YyEjjYo+JKqq2oF6k5FPDCGlAT91e+tEao5MkqgFJhqtMwiZD5RdNlYJa21tj0LZNH/O8khUlt3/mlcEb5H3BiNMrTWm3E5QdujICQgsAVVnZ9qxfeE/VcMM47KCd/AhwBx47GdG2R8fa7cY8wMbEDReQSR0ZHoquU2Je3zEgeLV5DSu8Z0LXG5pqd7Te4J97ltvXDJsvJnkgNFNva+s/LaIF8d/Jf1BLAwQUAAIACAA5japKRnag/PICAABHCwAAJgAAAHVuaXZlcnNhbC9odG1sX3B1Ymxpc2hpbmdfc2V0dGluZ3MueG1szVbdTtswFL7vU1ieuKQBxjZWpUWIgkBjtKKdNq7Qaew2Fo6d2U5LudrT7MH2JDuO29IK1gVEp6mKGh+f850/ny+OD+8yScbcWKFVk+7WdyjhKtFMqFGTfumfbh9QYh0oBlIr3qRKU3LYqsV5MZDCpj3uHKpagjDKNnLXpKlzeSOKJpNJXdjc+F0tC4f4tp7oLMoNt1w5bqJcwhT/3DTnls4QKgDgk2k1M2vVaoTEAemzZoXkRDCMXAmfFMgzl0kaBa0BJLcjowvFjrXUhpjRoEnfHBz531wnILVFxpUviW2h0ItdAxgTPgiQPXHPScrFKMVo9/YpmQjm0vI18vpx9BilxA6Zg0c51lgC5WbwGXfAwEFYBn+O3zk7FwQRmyrIRNLHHeLTb9J2/+bsuntydXF++emm3+lc9M+7IYjSJlrFiaNVRzEGpAuT8IWfGJyDJMW40WYI0vI4WhbN1YZarQTn12SgJZa+tKJkiJHKaZMeGQGSEuFAimSx68CMuDsVEnPwtrv1oXL0ATDkm6RgLF92NN+xvopJ66suJCNTXRApbjlxmmBGRYZvKSfL5SZDo7NSKsE6YqVgnIwFn3B2WFZpBvgnR9foIivQEg9fLrkLHr4X4p4M+FAbxOUwxqOKcmEDfv1ZwDlY+wAK8xi3ehfn7ZOb88v2ybctnyCwMajkmeDYQp7lbiP4MCVKu7kdliOBwvKyKUywcq9KbvWXt8GKrJChza/djCXoDbZkM16e05i/RlDZbQrjchD9cJXQOIICWxIwcSPBcReq4FUBE1BEKzklkCBRWT/WY6ELi5IwwAHavjzCYE+EKlcj/HKgR8O4qQS5s7v3dv/d+w8HHxv16NePn9trjWYU3pXg3QUOP15L4gsif8yGceS582kadqb4Vyx8fdKrUqjLThWtzqcqWleB5rtLFF8pBKSFUTjmSAxSZMJx9ppNfkGj1n8vQxtfqVEbzGLtcft/kwirxfVo5T4UR09e2GooX738tmq/AVBLAwQUAAIACAA5japKRfj+kpgBAAAfBgAAHwAAAHVuaXZlcnNhbC9odG1sX3NraW5fc2V0dGluZ3MuanONlE1vwjAMhu/8iiq7Toh9dtsNDSZN4jBp3KYd0mJKRZpUSdrRIf776vDRJk0H8YW+PH0du7K3g6A+JCbBS7A1v83zh/1sNEBNywKubZ316BnqRLF0AfM0A5ZyIA5SHl89ybuG8BkTbkyj6hNtVcuPCPxnSZlq47nHQno05dFKn+GPB9z4wF+rtENZ+5JafY4KrQUfxoJr4HrIhcyoYcjVmzntCh1YlCDPoEsag2UamtNHNo4PIUabi0WWU17NRCKGEY3XiRQFX/TlX1U5yPqLr/fA6Dl8nVp2LFX6XUPmJp4+YfSTuQSl4JD3cYrhhRmNgLV8R+b8g1rG3YIcukxVqo/0+AajTec0gU6XnsYYNsZrr043Q4wup2Gj98TdLYZFMFqB7FhN7jEsUORFfsEHzKVIsCMdtNvzE8oEXaQ8OaQeYXg5vCza9nWvKdRcf0KsERLOCK08E5n1bY4Lxl57B1c5WWe+mWc+kfvE/mXlis0Wsu6j3UWCz18BoVrTeJXV+6FejnUjqFyDnAvB6gK+z13VzTXY/QFQSwMEFAACAAgAOY2q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OY2qSg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OY2qS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5japK0TugVX0BAABlFwAAFwAAAHVuaXZlcnNhbC91bml2ZXJzYWwucG5n6wzwc+flkuJiYGDg9fRwCWJgYOlhYGDO52ADiuxXdOQFUozFQe5ODOvOybwEcljSHX0dGRg29nP/SWQF8jkLPCKLGRj4DoMw4/H8FSkMDGK/PF0cQyri3t42XLU6QMIt8Ln9PhOzMKUlnEsEg37e43xyb/dBwSNfD67695jFzEK2ftv73xvXvd6oc/r22zJmoJkPuGt/nc9wXMz5966/wa1tb78kAwUZ9t3PcJ6/t/ni448WtRxA/oHSHrcvfG7rr7/+wgiSv24cddHkX7C1NROQU2C7WNT3s818OZDUjnkXu5ZtZgYrUpUAiQg0CYJ4iqOcUc4oZ5QzyhnljHJGOaOcUc4oZ5QzyhnljHJGOaOcUc4oZ5QzyhkWHMOzn2uqQIwHVW7as66V2trCx4p/70MaK378f1uudS0DdJDZ5BufW/L333+/KIJE7udvWXi+runijc8/baalWv4FDUU3vDeOupDhtN+6rz4+aMUn1e8MSSClnq5+LuucEpoAUEsDBBQAAgAIADmNqkohgr+ESgAAAGsAAAAbAAAAdW5pdmVyc2FsL3VuaXZlcnNhbC5wbmcueG1ss7GvyM1RKEstKs7Mz7NVMtQzULK34+WyKShKLctMLVeoAIoBBSFASaESyDVCcMszU0oyQCpMDBCCGamZ6RkltkoWpqZwQX2gmQBQSwECAAAUAAIACABDlFdHDcAxHsABAADaAwAADwAAAAAAAAABAAAAAAAAAAAAbm9uZS9wbGF5ZXIueG1sUEsBAgAAFAACAAgAOY2qShUOrShkBAAABxEAAB0AAAAAAAAAAQAAAAAA7QEAAHVuaXZlcnNhbC9jb21tb25fbWVzc2FnZXMubG5nUEsBAgAAFAACAAgAOY2qSiRl/wsdAwAANgwAACcAAAAAAAAAAQAAAAAAjAYAAHVuaXZlcnNhbC9mbGFzaF9wdWJsaXNoaW5nX3NldHRpbmdzLnhtbFBLAQIAABQAAgAIADmNqkqJxK+4sgIAAFUKAAAhAAAAAAAAAAEAAAAAAO4JAAB1bml2ZXJzYWwvZmxhc2hfc2tpbl9zZXR0aW5ncy54bWxQSwECAAAUAAIACAA5japKRnag/PICAABHCwAAJgAAAAAAAAABAAAAAADfDAAAdW5pdmVyc2FsL2h0bWxfcHVibGlzaGluZ19zZXR0aW5ncy54bWxQSwECAAAUAAIACAA5japKRfj+kpgBAAAfBgAAHwAAAAAAAAABAAAAAAAVEAAAdW5pdmVyc2FsL2h0bWxfc2tpbl9zZXR0aW5ncy5qc1BLAQIAABQAAgAIADmNqko9PC/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="/>
  <p:tag name="ISPRING_PRESENTATION_TITLE" val="日系小清新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8"/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9"/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0"/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1"/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4"/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3"/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22"/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直角三角形 31"/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1"/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2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8"/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9"/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0"/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1"/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4"/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3"/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22"/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直角三角形 31"/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1"/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2"/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4"/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8"/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9"/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0"/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1"/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直角三角形 3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4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3"/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22"/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直角三角形 3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直角三角形 31"/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直角三角形 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49"/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4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1"/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直角三角形 3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4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2"/>
  <p:tag name="PA" val="v3.2.0"/>
</p:tagLst>
</file>

<file path=ppt/theme/theme1.xml><?xml version="1.0" encoding="utf-8"?>
<a:theme xmlns:a="http://schemas.openxmlformats.org/drawingml/2006/main" name="Office 主题​​">
  <a:themeElements>
    <a:clrScheme name="新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91C17E"/>
      </a:accent1>
      <a:accent2>
        <a:srgbClr val="DFA6BA"/>
      </a:accent2>
      <a:accent3>
        <a:srgbClr val="B5C2CB"/>
      </a:accent3>
      <a:accent4>
        <a:srgbClr val="CEE0E8"/>
      </a:accent4>
      <a:accent5>
        <a:srgbClr val="E0D1D5"/>
      </a:accent5>
      <a:accent6>
        <a:srgbClr val="FAE5D6"/>
      </a:accent6>
      <a:hlink>
        <a:srgbClr val="867D98"/>
      </a:hlink>
      <a:folHlink>
        <a:srgbClr val="BFBFBF"/>
      </a:folHlink>
    </a:clrScheme>
    <a:fontScheme name="temp">
      <a:majorFont>
        <a:latin typeface="方正启体简体" panose="020F0302020204030204"/>
        <a:ea typeface="方正启体简体"/>
        <a:cs typeface=""/>
      </a:majorFont>
      <a:minorFont>
        <a:latin typeface="方正启体简体" panose="020F0502020204030204"/>
        <a:ea typeface="方正启体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91C17E"/>
    </a:accent1>
    <a:accent2>
      <a:srgbClr val="DFA6BA"/>
    </a:accent2>
    <a:accent3>
      <a:srgbClr val="B5C2CB"/>
    </a:accent3>
    <a:accent4>
      <a:srgbClr val="CEE0E8"/>
    </a:accent4>
    <a:accent5>
      <a:srgbClr val="E0D1D5"/>
    </a:accent5>
    <a:accent6>
      <a:srgbClr val="FAE5D6"/>
    </a:accent6>
    <a:hlink>
      <a:srgbClr val="867D98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91C17E"/>
    </a:accent1>
    <a:accent2>
      <a:srgbClr val="DFA6BA"/>
    </a:accent2>
    <a:accent3>
      <a:srgbClr val="B5C2CB"/>
    </a:accent3>
    <a:accent4>
      <a:srgbClr val="CEE0E8"/>
    </a:accent4>
    <a:accent5>
      <a:srgbClr val="E0D1D5"/>
    </a:accent5>
    <a:accent6>
      <a:srgbClr val="FAE5D6"/>
    </a:accent6>
    <a:hlink>
      <a:srgbClr val="867D98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91C17E"/>
    </a:accent1>
    <a:accent2>
      <a:srgbClr val="DFA6BA"/>
    </a:accent2>
    <a:accent3>
      <a:srgbClr val="B5C2CB"/>
    </a:accent3>
    <a:accent4>
      <a:srgbClr val="CEE0E8"/>
    </a:accent4>
    <a:accent5>
      <a:srgbClr val="E0D1D5"/>
    </a:accent5>
    <a:accent6>
      <a:srgbClr val="FAE5D6"/>
    </a:accent6>
    <a:hlink>
      <a:srgbClr val="867D98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91C17E"/>
    </a:accent1>
    <a:accent2>
      <a:srgbClr val="DFA6BA"/>
    </a:accent2>
    <a:accent3>
      <a:srgbClr val="B5C2CB"/>
    </a:accent3>
    <a:accent4>
      <a:srgbClr val="CEE0E8"/>
    </a:accent4>
    <a:accent5>
      <a:srgbClr val="E0D1D5"/>
    </a:accent5>
    <a:accent6>
      <a:srgbClr val="FAE5D6"/>
    </a:accent6>
    <a:hlink>
      <a:srgbClr val="867D98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91C17E"/>
    </a:accent1>
    <a:accent2>
      <a:srgbClr val="DFA6BA"/>
    </a:accent2>
    <a:accent3>
      <a:srgbClr val="B5C2CB"/>
    </a:accent3>
    <a:accent4>
      <a:srgbClr val="CEE0E8"/>
    </a:accent4>
    <a:accent5>
      <a:srgbClr val="E0D1D5"/>
    </a:accent5>
    <a:accent6>
      <a:srgbClr val="FAE5D6"/>
    </a:accent6>
    <a:hlink>
      <a:srgbClr val="867D98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91C17E"/>
    </a:accent1>
    <a:accent2>
      <a:srgbClr val="DFA6BA"/>
    </a:accent2>
    <a:accent3>
      <a:srgbClr val="B5C2CB"/>
    </a:accent3>
    <a:accent4>
      <a:srgbClr val="CEE0E8"/>
    </a:accent4>
    <a:accent5>
      <a:srgbClr val="E0D1D5"/>
    </a:accent5>
    <a:accent6>
      <a:srgbClr val="FAE5D6"/>
    </a:accent6>
    <a:hlink>
      <a:srgbClr val="867D98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91C17E"/>
    </a:accent1>
    <a:accent2>
      <a:srgbClr val="DFA6BA"/>
    </a:accent2>
    <a:accent3>
      <a:srgbClr val="B5C2CB"/>
    </a:accent3>
    <a:accent4>
      <a:srgbClr val="CEE0E8"/>
    </a:accent4>
    <a:accent5>
      <a:srgbClr val="E0D1D5"/>
    </a:accent5>
    <a:accent6>
      <a:srgbClr val="FAE5D6"/>
    </a:accent6>
    <a:hlink>
      <a:srgbClr val="867D9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776</Words>
  <Application>Microsoft Office PowerPoint</Application>
  <PresentationFormat>宽屏</PresentationFormat>
  <Paragraphs>79</Paragraphs>
  <Slides>19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楷体</vt:lpstr>
      <vt:lpstr>方正启体简体</vt:lpstr>
      <vt:lpstr>宋体</vt:lpstr>
      <vt:lpstr>等线</vt:lpstr>
      <vt:lpstr>黑体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玩一玩，练一练      首先，挑选班上一位同学。     然后，让其他人说出他/她的一个外貌特点（容貌、衣着、神情、身材、姿态、年龄等），看谁介绍得最好。   </vt:lpstr>
      <vt:lpstr>PowerPoint 演示文稿</vt:lpstr>
      <vt:lpstr>思考：用什么顺序来写人物外貌呢？    </vt:lpstr>
      <vt:lpstr>PowerPoint 演示文稿</vt:lpstr>
      <vt:lpstr>    他是个健壮的人。上身穿着白色运动背心，发达的肌肉在肩膀和两臂突起；头发又粗又黑；宽宽的浓眉下边，闪动着一双精明的眼睛。特别是在他笑的时候，露出满口洁白的牙齿，很引人注目。</vt:lpstr>
      <vt:lpstr>PowerPoint 演示文稿</vt:lpstr>
      <vt:lpstr>    他那鼻子太大了，衬得全身都小了。简直大得出奇，鼻梁是拱起的，鼻上全是疙瘩，颜色青紫，像茄子一样，鼻尖盖过嘴巴两三指宽。这样一个颜色青紫，疙疙瘩瘩的拱梁大鼻，使他那张脸奇丑无比。（夸张、比喻）</vt:lpstr>
      <vt:lpstr>PowerPoint 演示文稿</vt:lpstr>
      <vt:lpstr>习作指导</vt:lpstr>
      <vt:lpstr>习作范文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日系小清新</dc:title>
  <dc:creator>李佳宇</dc:creator>
  <cp:lastModifiedBy>qinghe liu</cp:lastModifiedBy>
  <cp:revision>400</cp:revision>
  <dcterms:created xsi:type="dcterms:W3CDTF">2017-05-12T01:42:55Z</dcterms:created>
  <dcterms:modified xsi:type="dcterms:W3CDTF">2018-10-18T11:59:23Z</dcterms:modified>
</cp:coreProperties>
</file>