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</p:sldMasterIdLst>
  <p:notesMasterIdLst>
    <p:notesMasterId r:id="rId11"/>
  </p:notesMasterIdLst>
  <p:sldIdLst>
    <p:sldId id="257" r:id="rId10"/>
    <p:sldId id="258" r:id="rId12"/>
    <p:sldId id="259" r:id="rId13"/>
    <p:sldId id="267" r:id="rId14"/>
    <p:sldId id="262" r:id="rId15"/>
    <p:sldId id="263" r:id="rId16"/>
    <p:sldId id="268" r:id="rId17"/>
    <p:sldId id="265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96994-C44C-4D01-891F-E611632E40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A3E68-6DFA-47B4-A825-52224A6015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2" Type="http://schemas.openxmlformats.org/officeDocument/2006/relationships/theme" Target="../theme/theme8.xml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2" Type="http://schemas.openxmlformats.org/officeDocument/2006/relationships/tags" Target="../tags/tag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tags" Target="../tags/tag3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9.xml"/><Relationship Id="rId4" Type="http://schemas.openxmlformats.org/officeDocument/2006/relationships/tags" Target="../tags/tag4.xml"/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xinqingxiangcebeijingfengmianppt_4538724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161290"/>
            <a:ext cx="10058400" cy="71812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17620" y="3245485"/>
            <a:ext cx="3514090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9600"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比拟</a:t>
            </a:r>
            <a:endParaRPr lang="zh-CN" altLang="en-US" sz="9600"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19"/>
    </mc:Choice>
    <mc:Fallback>
      <p:transition spd="slow" advTm="721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hehuazhiwufengmianbeijingppt_4546588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154305"/>
            <a:ext cx="10058400" cy="71666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69085" y="3429635"/>
            <a:ext cx="179133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 b="1">
                <a:solidFill>
                  <a:srgbClr val="000000"/>
                </a:solidFill>
              </a:rPr>
              <a:t>比拟</a:t>
            </a:r>
            <a:endParaRPr lang="zh-CN" altLang="en-US" sz="6000" b="1">
              <a:solidFill>
                <a:srgbClr val="000000"/>
              </a:solidFill>
            </a:endParaRPr>
          </a:p>
        </p:txBody>
      </p:sp>
      <p:sp>
        <p:nvSpPr>
          <p:cNvPr id="8" name="加号 7"/>
          <p:cNvSpPr/>
          <p:nvPr/>
        </p:nvSpPr>
        <p:spPr>
          <a:xfrm>
            <a:off x="5993130" y="3257550"/>
            <a:ext cx="1540510" cy="1327785"/>
          </a:xfrm>
          <a:prstGeom prst="mathPlu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01865" y="3429635"/>
            <a:ext cx="19716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 b="1">
                <a:solidFill>
                  <a:srgbClr val="000000"/>
                </a:solidFill>
                <a:sym typeface="+mn-ea"/>
              </a:rPr>
              <a:t>拟人</a:t>
            </a:r>
            <a:endParaRPr lang="zh-CN" altLang="en-US" sz="6000">
              <a:solidFill>
                <a:srgbClr val="0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51680" y="3429635"/>
            <a:ext cx="19335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 b="1">
                <a:solidFill>
                  <a:srgbClr val="000000"/>
                </a:solidFill>
              </a:rPr>
              <a:t>比喻</a:t>
            </a:r>
            <a:endParaRPr lang="zh-CN" altLang="en-US" sz="6000" b="1">
              <a:solidFill>
                <a:srgbClr val="000000"/>
              </a:solidFill>
            </a:endParaRPr>
          </a:p>
        </p:txBody>
      </p:sp>
      <p:sp>
        <p:nvSpPr>
          <p:cNvPr id="11" name="等于号 10"/>
          <p:cNvSpPr/>
          <p:nvPr/>
        </p:nvSpPr>
        <p:spPr>
          <a:xfrm>
            <a:off x="3136900" y="3576955"/>
            <a:ext cx="1414780" cy="720090"/>
          </a:xfrm>
          <a:prstGeom prst="mathEqual">
            <a:avLst>
              <a:gd name="adj1" fmla="val 36745"/>
              <a:gd name="adj2" fmla="val 1176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60420" y="2442210"/>
            <a:ext cx="167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9600">
                <a:solidFill>
                  <a:srgbClr val="002060"/>
                </a:solidFill>
              </a:rPr>
              <a:t>？</a:t>
            </a:r>
            <a:endParaRPr lang="zh-CN" altLang="en-US" sz="960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78"/>
    </mc:Choice>
    <mc:Fallback>
      <p:transition spd="slow" advTm="657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1610" y="92710"/>
            <a:ext cx="6595745" cy="10147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</a:rPr>
              <a:t>一、比拟的分类</a:t>
            </a:r>
            <a:endParaRPr lang="zh-CN" altLang="en-US" sz="60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5" name="左大括号 4"/>
          <p:cNvSpPr/>
          <p:nvPr/>
        </p:nvSpPr>
        <p:spPr>
          <a:xfrm>
            <a:off x="2903220" y="2132330"/>
            <a:ext cx="1152525" cy="3125470"/>
          </a:xfrm>
          <a:prstGeom prst="leftBrac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73810" y="3279775"/>
            <a:ext cx="1746885" cy="82994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>
                <a:solidFill>
                  <a:srgbClr val="002060"/>
                </a:solidFill>
                <a:latin typeface="华文行楷" panose="02010800040101010101" charset="-122"/>
                <a:ea typeface="华文行楷" panose="02010800040101010101" charset="-122"/>
              </a:rPr>
              <a:t>比拟</a:t>
            </a:r>
            <a:endParaRPr lang="zh-CN" altLang="en-US" sz="4800">
              <a:solidFill>
                <a:srgbClr val="002060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52265" y="1925320"/>
            <a:ext cx="1653540" cy="82994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>
                <a:solidFill>
                  <a:srgbClr val="002060"/>
                </a:solidFill>
                <a:latin typeface="华文行楷" panose="02010800040101010101" charset="-122"/>
                <a:ea typeface="华文行楷" panose="02010800040101010101" charset="-122"/>
              </a:rPr>
              <a:t>拟人</a:t>
            </a:r>
            <a:endParaRPr lang="zh-CN" altLang="en-US" sz="4800">
              <a:solidFill>
                <a:srgbClr val="002060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152265" y="4599305"/>
            <a:ext cx="1732280" cy="82994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800">
                <a:solidFill>
                  <a:srgbClr val="002060"/>
                </a:solidFill>
                <a:latin typeface="华文行楷" panose="02010800040101010101" charset="-122"/>
                <a:ea typeface="华文行楷" panose="02010800040101010101" charset="-122"/>
              </a:rPr>
              <a:t>拟物</a:t>
            </a:r>
            <a:endParaRPr lang="zh-CN" altLang="en-US" sz="4800">
              <a:solidFill>
                <a:srgbClr val="002060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781"/>
    </mc:Choice>
    <mc:Fallback>
      <p:transition spd="slow" advTm="97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2560" y="210185"/>
            <a:ext cx="33032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>
                <a:solidFill>
                  <a:srgbClr val="7030A0"/>
                </a:solidFill>
                <a:latin typeface="华文行楷" panose="02010800040101010101" charset="-122"/>
                <a:ea typeface="华文行楷" panose="02010800040101010101" charset="-122"/>
              </a:rPr>
              <a:t>二、概念：</a:t>
            </a:r>
            <a:endParaRPr lang="zh-CN" altLang="en-US" sz="4000">
              <a:solidFill>
                <a:srgbClr val="7030A0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2560" y="1009015"/>
            <a:ext cx="891667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FF0000"/>
                </a:solidFill>
              </a:rPr>
              <a:t>拟人</a:t>
            </a:r>
            <a:r>
              <a:rPr lang="zh-CN" altLang="en-US" sz="3200" b="1">
                <a:solidFill>
                  <a:srgbClr val="000000"/>
                </a:solidFill>
              </a:rPr>
              <a:t>：把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物</a:t>
            </a:r>
            <a:r>
              <a:rPr lang="zh-CN" altLang="en-US" sz="3200" b="1">
                <a:solidFill>
                  <a:srgbClr val="000000"/>
                </a:solidFill>
              </a:rPr>
              <a:t>当作</a:t>
            </a:r>
            <a:r>
              <a:rPr lang="zh-CN" altLang="en-US" sz="3200" b="1">
                <a:solidFill>
                  <a:srgbClr val="FF0000"/>
                </a:solidFill>
              </a:rPr>
              <a:t>人</a:t>
            </a:r>
            <a:r>
              <a:rPr lang="zh-CN" altLang="en-US" sz="3200" b="1">
                <a:solidFill>
                  <a:srgbClr val="000000"/>
                </a:solidFill>
              </a:rPr>
              <a:t>来写，赋予物以人的动作行为或思想感情的修辞手法。</a:t>
            </a:r>
            <a:endParaRPr lang="zh-CN" altLang="en-US" sz="3200" b="1">
              <a:solidFill>
                <a:srgbClr val="0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4795" y="2398395"/>
            <a:ext cx="4402455" cy="3538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70C0"/>
                </a:solidFill>
              </a:rPr>
              <a:t>例    这一圈小山在冬天特别可爱，好像是把济南放在一个小摇篮里，它们全安静不动地低声地说：</a:t>
            </a:r>
            <a:r>
              <a:rPr lang="en-US" altLang="zh-CN" sz="3200" b="1">
                <a:solidFill>
                  <a:srgbClr val="0070C0"/>
                </a:solidFill>
              </a:rPr>
              <a:t>“</a:t>
            </a:r>
            <a:r>
              <a:rPr lang="zh-CN" altLang="en-US" sz="3200" b="1">
                <a:solidFill>
                  <a:srgbClr val="0070C0"/>
                </a:solidFill>
              </a:rPr>
              <a:t>你们放心吧，这儿准保暖和。</a:t>
            </a:r>
            <a:r>
              <a:rPr lang="en-US" altLang="zh-CN" sz="3200" b="1">
                <a:solidFill>
                  <a:srgbClr val="0070C0"/>
                </a:solidFill>
              </a:rPr>
              <a:t>”</a:t>
            </a:r>
            <a:r>
              <a:rPr lang="zh-CN" altLang="en-US" sz="3200" b="1">
                <a:solidFill>
                  <a:srgbClr val="0070C0"/>
                </a:solidFill>
              </a:rPr>
              <a:t>（老舍《济南的冬天》）</a:t>
            </a:r>
            <a:endParaRPr lang="zh-CN" altLang="en-US" sz="3200" b="1">
              <a:solidFill>
                <a:srgbClr val="0070C0"/>
              </a:solidFill>
            </a:endParaRPr>
          </a:p>
        </p:txBody>
      </p:sp>
      <p:pic>
        <p:nvPicPr>
          <p:cNvPr id="7" name="图片 6" descr="timgCAP5MK6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0450" y="2397760"/>
            <a:ext cx="3931285" cy="35394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601"/>
    </mc:Choice>
    <mc:Fallback>
      <p:transition spd="slow" advTm="466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2014120313435939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-635"/>
            <a:ext cx="9145270" cy="685927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2235" y="328295"/>
            <a:ext cx="8691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FF0000"/>
                </a:solidFill>
              </a:rPr>
              <a:t>拟物</a:t>
            </a:r>
            <a:r>
              <a:rPr lang="zh-CN" altLang="en-US" sz="3200" b="1">
                <a:solidFill>
                  <a:srgbClr val="000000"/>
                </a:solidFill>
              </a:rPr>
              <a:t>：把</a:t>
            </a:r>
            <a:r>
              <a:rPr lang="zh-CN" altLang="en-US" sz="3200" b="1">
                <a:solidFill>
                  <a:srgbClr val="FF0000"/>
                </a:solidFill>
              </a:rPr>
              <a:t>人</a:t>
            </a:r>
            <a:r>
              <a:rPr lang="zh-CN" altLang="en-US" sz="3200" b="1">
                <a:solidFill>
                  <a:srgbClr val="000000"/>
                </a:solidFill>
              </a:rPr>
              <a:t>当作</a:t>
            </a:r>
            <a:r>
              <a:rPr lang="zh-CN" altLang="en-US" sz="3200" b="1">
                <a:solidFill>
                  <a:srgbClr val="FF0000"/>
                </a:solidFill>
              </a:rPr>
              <a:t>物</a:t>
            </a:r>
            <a:r>
              <a:rPr lang="zh-CN" altLang="en-US" sz="3200" b="1">
                <a:solidFill>
                  <a:srgbClr val="000000"/>
                </a:solidFill>
              </a:rPr>
              <a:t>来写，或把</a:t>
            </a:r>
            <a:r>
              <a:rPr lang="zh-CN" altLang="en-US" sz="3200" b="1">
                <a:solidFill>
                  <a:srgbClr val="FF0000"/>
                </a:solidFill>
              </a:rPr>
              <a:t>甲物</a:t>
            </a:r>
            <a:r>
              <a:rPr lang="zh-CN" altLang="en-US" sz="3200" b="1">
                <a:solidFill>
                  <a:srgbClr val="000000"/>
                </a:solidFill>
              </a:rPr>
              <a:t>当</a:t>
            </a:r>
            <a:r>
              <a:rPr lang="zh-CN" altLang="en-US" sz="3200" b="1">
                <a:solidFill>
                  <a:srgbClr val="FF0000"/>
                </a:solidFill>
              </a:rPr>
              <a:t>乙物</a:t>
            </a:r>
            <a:r>
              <a:rPr lang="zh-CN" altLang="en-US" sz="3200" b="1">
                <a:solidFill>
                  <a:srgbClr val="000000"/>
                </a:solidFill>
              </a:rPr>
              <a:t>来写。</a:t>
            </a:r>
            <a:endParaRPr lang="zh-CN" altLang="en-US" sz="3200" b="1">
              <a:solidFill>
                <a:srgbClr val="0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2240" y="1170305"/>
            <a:ext cx="8860155" cy="15684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70C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例</a:t>
            </a:r>
            <a:r>
              <a:rPr lang="en-US" altLang="zh-CN" sz="3200" b="1">
                <a:solidFill>
                  <a:srgbClr val="0070C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3200" b="1">
                <a:solidFill>
                  <a:srgbClr val="0070C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我到了自家的房外，我的母亲早已迎着出来了，接着便飞出了八岁的侄儿宏儿。（鲁迅《故乡》）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320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320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8910" y="3599815"/>
            <a:ext cx="8805545" cy="1076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70C0"/>
                </a:solidFill>
              </a:rPr>
              <a:t>例</a:t>
            </a:r>
            <a:r>
              <a:rPr lang="en-US" altLang="zh-CN" sz="3200" b="1">
                <a:solidFill>
                  <a:srgbClr val="0070C0"/>
                </a:solidFill>
              </a:rPr>
              <a:t>2. </a:t>
            </a:r>
            <a:r>
              <a:rPr lang="zh-CN" altLang="en-US" sz="3200" b="1">
                <a:solidFill>
                  <a:srgbClr val="0070C0"/>
                </a:solidFill>
              </a:rPr>
              <a:t>还有一问，是：</a:t>
            </a:r>
            <a:r>
              <a:rPr lang="en-US" altLang="zh-CN" sz="3200" b="1">
                <a:solidFill>
                  <a:srgbClr val="0070C0"/>
                </a:solidFill>
              </a:rPr>
              <a:t>“</a:t>
            </a:r>
            <a:r>
              <a:rPr lang="zh-CN" altLang="en-US" sz="3200" b="1">
                <a:solidFill>
                  <a:srgbClr val="0070C0"/>
                </a:solidFill>
              </a:rPr>
              <a:t>公理</a:t>
            </a:r>
            <a:r>
              <a:rPr lang="en-US" altLang="zh-CN" sz="3200" b="1">
                <a:solidFill>
                  <a:srgbClr val="0070C0"/>
                </a:solidFill>
              </a:rPr>
              <a:t>”</a:t>
            </a:r>
            <a:r>
              <a:rPr lang="zh-CN" altLang="en-US" sz="3200" b="1">
                <a:solidFill>
                  <a:srgbClr val="0070C0"/>
                </a:solidFill>
              </a:rPr>
              <a:t>几块钱一斤？（鲁迅《</a:t>
            </a:r>
            <a:r>
              <a:rPr lang="en-US" altLang="zh-CN" sz="3200" b="1">
                <a:solidFill>
                  <a:srgbClr val="0070C0"/>
                </a:solidFill>
              </a:rPr>
              <a:t>“</a:t>
            </a:r>
            <a:r>
              <a:rPr lang="zh-CN" altLang="en-US" sz="3200" b="1">
                <a:solidFill>
                  <a:srgbClr val="0070C0"/>
                </a:solidFill>
              </a:rPr>
              <a:t>公理</a:t>
            </a:r>
            <a:r>
              <a:rPr lang="en-US" altLang="zh-CN" sz="3200" b="1">
                <a:solidFill>
                  <a:srgbClr val="0070C0"/>
                </a:solidFill>
              </a:rPr>
              <a:t>”</a:t>
            </a:r>
            <a:r>
              <a:rPr lang="zh-CN" altLang="en-US" sz="3200" b="1">
                <a:solidFill>
                  <a:srgbClr val="0070C0"/>
                </a:solidFill>
              </a:rPr>
              <a:t>之所在》）</a:t>
            </a:r>
            <a:endParaRPr lang="zh-CN" altLang="en-US" sz="3200" b="1">
              <a:solidFill>
                <a:srgbClr val="0070C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2235" y="2842260"/>
            <a:ext cx="86918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[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分析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]  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把宏儿写成小鸟儿，能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飞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，用的是拟物。</a:t>
            </a:r>
            <a:endParaRPr lang="zh-CN" altLang="en-US" sz="2800" b="1" dirty="0">
              <a:solidFill>
                <a:srgbClr val="C808C6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1920" y="4975225"/>
            <a:ext cx="88988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[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分析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]  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把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公理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写成商品，值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钱</a:t>
            </a:r>
            <a:r>
              <a:rPr lang="en-US" altLang="zh-CN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800" b="1" dirty="0">
                <a:solidFill>
                  <a:srgbClr val="C808C6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，用的是拟物。</a:t>
            </a:r>
            <a:endParaRPr lang="zh-CN" altLang="en-US" sz="2800" b="1" dirty="0">
              <a:solidFill>
                <a:srgbClr val="C808C6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149"/>
    </mc:Choice>
    <mc:Fallback>
      <p:transition spd="slow" advTm="581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imgCA4Y4TU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342900"/>
            <a:ext cx="10058400" cy="75438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54380" y="767080"/>
            <a:ext cx="48387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333399"/>
                </a:solidFill>
              </a:rPr>
              <a:t>三、总结</a:t>
            </a:r>
            <a:endParaRPr lang="zh-CN" altLang="en-US" sz="4000" b="1">
              <a:solidFill>
                <a:srgbClr val="333399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1205" y="1692910"/>
            <a:ext cx="764159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sym typeface="+mn-ea"/>
              </a:rPr>
              <a:t>比拟</a:t>
            </a:r>
            <a:r>
              <a:rPr lang="zh-CN" altLang="en-US" sz="3600" b="1"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sym typeface="+mn-ea"/>
              </a:rPr>
              <a:t>包括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拟人</a:t>
            </a:r>
            <a:r>
              <a:rPr lang="zh-CN" altLang="en-US" sz="3600" b="1"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sym typeface="+mn-ea"/>
              </a:rPr>
              <a:t>和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拟物。</a:t>
            </a:r>
            <a:endParaRPr lang="zh-CN" altLang="en-US" sz="3600" b="1">
              <a:solidFill>
                <a:srgbClr val="FF0000"/>
              </a:solidFill>
              <a:sym typeface="+mn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b="1">
              <a:solidFill>
                <a:srgbClr val="FF0000"/>
              </a:solidFill>
              <a:sym typeface="+mn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sym typeface="+mn-ea"/>
              </a:rPr>
              <a:t>拟人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：把</a:t>
            </a:r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sym typeface="+mn-ea"/>
              </a:rPr>
              <a:t>物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当作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人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来写，赋予物以人的动作行为或思想感情的修辞手法。</a:t>
            </a:r>
            <a:endParaRPr lang="zh-CN" altLang="en-US" sz="3600" b="1">
              <a:solidFill>
                <a:srgbClr val="000000"/>
              </a:solidFill>
              <a:sym typeface="+mn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b="1">
              <a:solidFill>
                <a:srgbClr val="FF0000"/>
              </a:solidFill>
              <a:sym typeface="+mn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sym typeface="+mn-ea"/>
              </a:rPr>
              <a:t>拟物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：把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人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当作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物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来写，或把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甲物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当</a:t>
            </a:r>
            <a:r>
              <a:rPr lang="zh-CN" altLang="en-US" sz="3600" b="1">
                <a:solidFill>
                  <a:srgbClr val="FF0000"/>
                </a:solidFill>
                <a:sym typeface="+mn-ea"/>
              </a:rPr>
              <a:t>乙物</a:t>
            </a:r>
            <a:r>
              <a:rPr lang="zh-CN" altLang="en-US" sz="3600" b="1">
                <a:solidFill>
                  <a:srgbClr val="000000"/>
                </a:solidFill>
                <a:sym typeface="+mn-ea"/>
              </a:rPr>
              <a:t>来写。</a:t>
            </a:r>
            <a:endParaRPr lang="zh-CN" altLang="en-US" sz="3600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 b="1">
              <a:solidFill>
                <a:srgbClr val="000000"/>
              </a:solidFill>
              <a:sym typeface="+mn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6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409"/>
    </mc:Choice>
    <mc:Fallback>
      <p:transition spd="slow" advTm="3240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文本框 11266"/>
          <p:cNvSpPr txBox="1"/>
          <p:nvPr/>
        </p:nvSpPr>
        <p:spPr>
          <a:xfrm>
            <a:off x="136525" y="77470"/>
            <a:ext cx="8808720" cy="720725"/>
          </a:xfrm>
          <a:prstGeom prst="rect">
            <a:avLst/>
          </a:prstGeom>
          <a:noFill/>
          <a:ln w="9525">
            <a:noFill/>
          </a:ln>
        </p:spPr>
        <p:txBody>
          <a:bodyPr wrap="square" lIns="91436" tIns="45719" rIns="91436" bIns="45719">
            <a:spAutoFit/>
          </a:bodyPr>
          <a:lstStyle/>
          <a:p>
            <a:pPr algn="ctr" defTabSz="51435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100" b="1" dirty="0">
                <a:solidFill>
                  <a:srgbClr val="0070C0"/>
                </a:solidFill>
                <a:ea typeface="华文行楷" panose="02010800040101010101" charset="-122"/>
              </a:rPr>
              <a:t>四、判断下列句子属于拟人还是拟物？</a:t>
            </a:r>
            <a:endParaRPr lang="zh-CN" altLang="en-US" sz="4100" b="1" dirty="0">
              <a:solidFill>
                <a:srgbClr val="0070C0"/>
              </a:solidFill>
              <a:ea typeface="华文行楷" panose="0201080004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085" y="798195"/>
            <a:ext cx="9160510" cy="4818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" fontAlgn="base">
              <a:lnSpc>
                <a:spcPct val="10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  <a:sym typeface="+mn-ea"/>
              </a:rPr>
              <a:t>1.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sym typeface="+mn-ea"/>
              </a:rPr>
              <a:t>敌人夹着尾巴逃走了。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  <a:sym typeface="+mn-ea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000000"/>
                </a:solidFill>
                <a:sym typeface="+mn-ea"/>
              </a:rPr>
              <a:t>   </a:t>
            </a:r>
            <a:r>
              <a:rPr lang="en-US" altLang="zh-CN" sz="32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2.</a:t>
            </a:r>
            <a:r>
              <a:rPr lang="zh-CN" altLang="en-US" sz="32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忽然后面跑来了一只狼，慌慌张张地说：</a:t>
            </a:r>
            <a:r>
              <a:rPr lang="en-US" altLang="zh-CN" sz="32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32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慈悲的先生，救救我吧！</a:t>
            </a:r>
            <a:r>
              <a:rPr lang="en-US" altLang="zh-CN" sz="32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endParaRPr lang="en-US" altLang="zh-CN" sz="32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3.</a:t>
            </a:r>
            <a:r>
              <a:rPr lang="zh-CN" altLang="en-US" sz="32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车过鸭绿江，好像飞一样。</a:t>
            </a:r>
            <a:endParaRPr lang="zh-CN" altLang="en-US" sz="32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zh-CN" altLang="en-US" sz="3200" b="1" dirty="0">
              <a:solidFill>
                <a:srgbClr val="000000"/>
              </a:solidFill>
            </a:endParaRPr>
          </a:p>
          <a:p>
            <a:pPr indent="304800" fontAlgn="base">
              <a:lnSpc>
                <a:spcPct val="105000"/>
              </a:lnSpc>
              <a:spcBef>
                <a:spcPct val="50000"/>
              </a:spcBef>
              <a:spcAft>
                <a:spcPct val="0"/>
              </a:spcAft>
            </a:pPr>
            <a:endParaRPr lang="zh-CN" altLang="en-US" sz="3200">
              <a:solidFill>
                <a:srgbClr val="00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900930" y="798195"/>
            <a:ext cx="33451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</a:rPr>
              <a:t>（ </a:t>
            </a:r>
            <a:r>
              <a:rPr lang="zh-CN" altLang="en-US" sz="3600" b="1">
                <a:solidFill>
                  <a:srgbClr val="FF0000"/>
                </a:solidFill>
              </a:rPr>
              <a:t> 拟物 </a:t>
            </a:r>
            <a:r>
              <a:rPr lang="zh-CN" altLang="en-US" sz="3600" b="1">
                <a:solidFill>
                  <a:srgbClr val="000000"/>
                </a:solidFill>
              </a:rPr>
              <a:t>）</a:t>
            </a:r>
            <a:endParaRPr lang="zh-CN" altLang="en-US" sz="3600" b="1">
              <a:solidFill>
                <a:srgbClr val="0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00930" y="2150110"/>
            <a:ext cx="18332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</a:rPr>
              <a:t>（</a:t>
            </a:r>
            <a:r>
              <a:rPr lang="zh-CN" altLang="en-US" sz="3600" b="1">
                <a:solidFill>
                  <a:srgbClr val="FF0000"/>
                </a:solidFill>
              </a:rPr>
              <a:t>拟人</a:t>
            </a:r>
            <a:r>
              <a:rPr lang="zh-CN" altLang="en-US" sz="3600" b="1">
                <a:solidFill>
                  <a:srgbClr val="000000"/>
                </a:solidFill>
              </a:rPr>
              <a:t>）</a:t>
            </a:r>
            <a:endParaRPr lang="zh-CN" altLang="en-US" sz="3600" b="1">
              <a:solidFill>
                <a:srgbClr val="00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88940" y="2884805"/>
            <a:ext cx="21691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</a:rPr>
              <a:t>（ </a:t>
            </a:r>
            <a:r>
              <a:rPr lang="zh-CN" altLang="en-US" sz="3600" b="1">
                <a:solidFill>
                  <a:srgbClr val="FF0000"/>
                </a:solidFill>
              </a:rPr>
              <a:t> 拟物 </a:t>
            </a:r>
            <a:r>
              <a:rPr lang="zh-CN" altLang="en-US" sz="3600" b="1">
                <a:solidFill>
                  <a:srgbClr val="000000"/>
                </a:solidFill>
              </a:rPr>
              <a:t>）</a:t>
            </a:r>
            <a:endParaRPr lang="zh-CN" altLang="en-US" sz="3600" b="1">
              <a:solidFill>
                <a:srgbClr val="000000"/>
              </a:solidFill>
            </a:endParaRPr>
          </a:p>
        </p:txBody>
      </p:sp>
      <p:pic>
        <p:nvPicPr>
          <p:cNvPr id="15" name="图片 14" descr="timg[1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05125" y="3846830"/>
            <a:ext cx="2342515" cy="2171700"/>
          </a:xfrm>
          <a:prstGeom prst="rect">
            <a:avLst/>
          </a:prstGeom>
        </p:spPr>
      </p:pic>
      <p:pic>
        <p:nvPicPr>
          <p:cNvPr id="19" name="图片 18" descr="timg[3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6720" y="3543300"/>
            <a:ext cx="4283710" cy="2587625"/>
          </a:xfrm>
          <a:prstGeom prst="rect">
            <a:avLst/>
          </a:prstGeom>
        </p:spPr>
      </p:pic>
      <p:pic>
        <p:nvPicPr>
          <p:cNvPr id="20" name="图片 19" descr="timg[7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920" y="3489325"/>
            <a:ext cx="3136265" cy="275082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167"/>
    </mc:Choice>
    <mc:Fallback>
      <p:transition spd="slow" advTm="681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CAVSO8D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342900"/>
            <a:ext cx="10058400" cy="7543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94"/>
    </mc:Choice>
    <mc:Fallback>
      <p:transition spd="slow" advTm="429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3.5|1.2"/>
</p:tagLst>
</file>

<file path=ppt/tags/tag2.xml><?xml version="1.0" encoding="utf-8"?>
<p:tagLst xmlns:p="http://schemas.openxmlformats.org/presentationml/2006/main">
  <p:tag name="TIMING" val="|10.8|1.1"/>
</p:tagLst>
</file>

<file path=ppt/tags/tag3.xml><?xml version="1.0" encoding="utf-8"?>
<p:tagLst xmlns:p="http://schemas.openxmlformats.org/presentationml/2006/main">
  <p:tag name="TIMING" val="|14.3|22.2"/>
</p:tagLst>
</file>

<file path=ppt/tags/tag4.xml><?xml version="1.0" encoding="utf-8"?>
<p:tagLst xmlns:p="http://schemas.openxmlformats.org/presentationml/2006/main">
  <p:tag name="TIMING" val="|26.1|12.6|19.2|1.5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WPS 演示</Application>
  <PresentationFormat>全屏显示(4:3)</PresentationFormat>
  <Paragraphs>59</Paragraphs>
  <Slides>8</Slides>
  <Notes>1</Notes>
  <HiddenSlides>0</HiddenSlides>
  <MMClips>8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8</vt:i4>
      </vt:variant>
    </vt:vector>
  </HeadingPairs>
  <TitlesOfParts>
    <vt:vector size="24" baseType="lpstr">
      <vt:lpstr>Arial</vt:lpstr>
      <vt:lpstr>宋体</vt:lpstr>
      <vt:lpstr>Wingdings</vt:lpstr>
      <vt:lpstr>华文行楷</vt:lpstr>
      <vt:lpstr>楷体</vt:lpstr>
      <vt:lpstr>微软雅黑</vt:lpstr>
      <vt:lpstr>Arial Unicode MS</vt:lpstr>
      <vt:lpstr>Calibri</vt:lpstr>
      <vt:lpstr>默认设计模板</vt:lpstr>
      <vt:lpstr>1_默认设计模板</vt:lpstr>
      <vt:lpstr>2_默认设计模板</vt:lpstr>
      <vt:lpstr>3_默认设计模板</vt:lpstr>
      <vt:lpstr>5_默认设计模板</vt:lpstr>
      <vt:lpstr>7_默认设计模板</vt:lpstr>
      <vt:lpstr>6_默认设计模板</vt:lpstr>
      <vt:lpstr>4_默认设计模板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dell</cp:lastModifiedBy>
  <cp:revision>11</cp:revision>
  <dcterms:created xsi:type="dcterms:W3CDTF">2018-10-12T13:31:00Z</dcterms:created>
  <dcterms:modified xsi:type="dcterms:W3CDTF">2018-10-13T16:06:38Z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