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43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397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268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矩形 2"/>
            <p:cNvSpPr/>
            <p:nvPr/>
          </p:nvSpPr>
          <p:spPr>
            <a:xfrm>
              <a:off x="0" y="0"/>
              <a:ext cx="9144000" cy="218598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rgbClr val="B7E0EC"/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pic>
          <p:nvPicPr>
            <p:cNvPr id="4" name="图片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846638"/>
              <a:ext cx="9144000" cy="2011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图片 6" descr="荣德基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25" y="76200"/>
              <a:ext cx="15621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圆角矩形 5"/>
            <p:cNvSpPr/>
            <p:nvPr/>
          </p:nvSpPr>
          <p:spPr>
            <a:xfrm>
              <a:off x="958850" y="1708150"/>
              <a:ext cx="7226300" cy="134938"/>
            </a:xfrm>
            <a:prstGeom prst="roundRect">
              <a:avLst/>
            </a:prstGeom>
            <a:gradFill>
              <a:gsLst>
                <a:gs pos="0">
                  <a:srgbClr val="369434"/>
                </a:gs>
                <a:gs pos="100000">
                  <a:srgbClr val="89C270"/>
                </a:gs>
              </a:gsLst>
            </a:gradFill>
            <a:ln>
              <a:solidFill>
                <a:srgbClr val="539F36"/>
              </a:solidFill>
            </a:ln>
            <a:effectLst>
              <a:outerShdw blurRad="40000" dist="23000" dir="5400000" rotWithShape="0">
                <a:srgbClr val="000000">
                  <a:alpha val="2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</p:grpSp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D283-D303-4553-A322-AA9491F95D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99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43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78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82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16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94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65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86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81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6F437-67C2-4233-8187-66A5DA9FE259}" type="datetimeFigureOut">
              <a:rPr lang="zh-CN" altLang="en-US" smtClean="0"/>
              <a:t>2018-10-12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45FAC-5A95-4D53-A8D5-384826A93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420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图片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6475" y="311150"/>
            <a:ext cx="2586038" cy="60166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9939" name="组合 3"/>
          <p:cNvGrpSpPr>
            <a:grpSpLocks/>
          </p:cNvGrpSpPr>
          <p:nvPr/>
        </p:nvGrpSpPr>
        <p:grpSpPr bwMode="auto">
          <a:xfrm>
            <a:off x="558800" y="1190625"/>
            <a:ext cx="2593975" cy="666750"/>
            <a:chOff x="3711597" y="1189830"/>
            <a:chExt cx="2593669" cy="666750"/>
          </a:xfrm>
        </p:grpSpPr>
        <p:sp>
          <p:nvSpPr>
            <p:cNvPr id="5" name="圆角矩形 4"/>
            <p:cNvSpPr/>
            <p:nvPr/>
          </p:nvSpPr>
          <p:spPr>
            <a:xfrm>
              <a:off x="4527476" y="1327943"/>
              <a:ext cx="1777790" cy="44926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DDBE9"/>
                </a:gs>
                <a:gs pos="100000">
                  <a:schemeClr val="bg1"/>
                </a:gs>
              </a:gsLst>
            </a:gradFill>
            <a:ln>
              <a:solidFill>
                <a:srgbClr val="8FCEE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pic>
          <p:nvPicPr>
            <p:cNvPr id="39942" name="图片 9" descr="book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1597" y="1189830"/>
              <a:ext cx="108727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3" name="文本框 16"/>
            <p:cNvSpPr txBox="1">
              <a:spLocks noChangeArrowheads="1"/>
            </p:cNvSpPr>
            <p:nvPr/>
          </p:nvSpPr>
          <p:spPr bwMode="auto">
            <a:xfrm>
              <a:off x="4786874" y="1346993"/>
              <a:ext cx="151839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Adobe 黑体 Std R" pitchFamily="34" charset="-122"/>
                  <a:ea typeface="Adobe 黑体 Std R" pitchFamily="34" charset="-122"/>
                </a:rPr>
                <a:t>推荐阅读</a:t>
              </a:r>
            </a:p>
          </p:txBody>
        </p:sp>
      </p:grpSp>
      <p:sp>
        <p:nvSpPr>
          <p:cNvPr id="39940" name="矩形 1"/>
          <p:cNvSpPr>
            <a:spLocks noChangeArrowheads="1"/>
          </p:cNvSpPr>
          <p:nvPr/>
        </p:nvSpPr>
        <p:spPr bwMode="auto">
          <a:xfrm>
            <a:off x="1006475" y="1787525"/>
            <a:ext cx="7591425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黑体" pitchFamily="49" charset="-122"/>
                <a:ea typeface="黑体" pitchFamily="49" charset="-122"/>
              </a:rPr>
              <a:t>数字歌</a:t>
            </a:r>
          </a:p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一头牛，两匹马，</a:t>
            </a:r>
          </a:p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三只小羊找妈妈。</a:t>
            </a:r>
          </a:p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四只鸡，五只鸭，</a:t>
            </a:r>
          </a:p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六只小鸟叫喳喳。</a:t>
            </a:r>
          </a:p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七条鱼，八只虾，</a:t>
            </a:r>
          </a:p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九条小虫慢慢爬。</a:t>
            </a:r>
          </a:p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十个数字真有趣，</a:t>
            </a:r>
          </a:p>
          <a:p>
            <a:pPr algn="ctr">
              <a:lnSpc>
                <a:spcPct val="135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小朋友们笑哈哈。</a:t>
            </a:r>
          </a:p>
        </p:txBody>
      </p:sp>
    </p:spTree>
    <p:extLst>
      <p:ext uri="{BB962C8B-B14F-4D97-AF65-F5344CB8AC3E}">
        <p14:creationId xmlns:p14="http://schemas.microsoft.com/office/powerpoint/2010/main" val="14748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本占位符 50177"/>
          <p:cNvSpPr>
            <a:spLocks noGrp="1" noChangeArrowheads="1"/>
          </p:cNvSpPr>
          <p:nvPr>
            <p:ph idx="4294967295"/>
          </p:nvPr>
        </p:nvSpPr>
        <p:spPr>
          <a:xfrm>
            <a:off x="755650" y="2060575"/>
            <a:ext cx="7772400" cy="29527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zh-CN" altLang="en-US" sz="6000" b="1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sz="6000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观察教室里的物品，用上数量词给同学说一说。</a:t>
            </a:r>
            <a:endParaRPr lang="zh-CN" altLang="en-US" sz="600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7106" name="图片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530225"/>
            <a:ext cx="2584450" cy="60166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30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33450" y="1619250"/>
            <a:ext cx="7569200" cy="3968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5475" indent="-62547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比一比，谁填得多。</a:t>
            </a:r>
            <a:endParaRPr lang="en-US" altLang="zh-CN" sz="24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marL="1871980" indent="508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　　）             （　  　）</a:t>
            </a:r>
            <a:endParaRPr lang="en-US" altLang="zh-CN" sz="24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marL="1871980" indent="508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　　）             （　  　）</a:t>
            </a:r>
            <a:endParaRPr lang="en-US" altLang="zh-CN" sz="24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marL="1871980" indent="508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　　）             （　  　）　　　</a:t>
            </a:r>
          </a:p>
          <a:p>
            <a:pPr marL="1871980" indent="508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　　）             （　  　）</a:t>
            </a:r>
            <a:endParaRPr lang="en-US" altLang="zh-CN" sz="24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marL="1871980" indent="508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　　）             （　  　）</a:t>
            </a:r>
            <a:endParaRPr lang="en-US" altLang="zh-CN" sz="24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marL="1871980" indent="508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　　）             （　　  ）</a:t>
            </a:r>
          </a:p>
        </p:txBody>
      </p:sp>
      <p:sp>
        <p:nvSpPr>
          <p:cNvPr id="41987" name="矩形 2"/>
          <p:cNvSpPr>
            <a:spLocks noChangeArrowheads="1"/>
          </p:cNvSpPr>
          <p:nvPr/>
        </p:nvSpPr>
        <p:spPr bwMode="auto">
          <a:xfrm>
            <a:off x="1622425" y="2824163"/>
            <a:ext cx="80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zh-CN" altLang="en-US" sz="2400" b="1">
                <a:solidFill>
                  <a:srgbClr val="000000"/>
                </a:solidFill>
                <a:latin typeface="宋体" pitchFamily="2" charset="-122"/>
              </a:rPr>
              <a:t>一条</a:t>
            </a:r>
            <a:endParaRPr lang="zh-CN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988" name="矩形 8"/>
          <p:cNvSpPr>
            <a:spLocks noChangeArrowheads="1"/>
          </p:cNvSpPr>
          <p:nvPr/>
        </p:nvSpPr>
        <p:spPr bwMode="auto">
          <a:xfrm>
            <a:off x="4875213" y="2828925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zh-CN" altLang="en-US" sz="2400" b="1">
                <a:solidFill>
                  <a:srgbClr val="000000"/>
                </a:solidFill>
                <a:latin typeface="宋体" pitchFamily="2" charset="-122"/>
              </a:rPr>
              <a:t>一把</a:t>
            </a:r>
            <a:endParaRPr lang="zh-CN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989" name="矩形 9"/>
          <p:cNvSpPr>
            <a:spLocks noChangeArrowheads="1"/>
          </p:cNvSpPr>
          <p:nvPr/>
        </p:nvSpPr>
        <p:spPr bwMode="auto">
          <a:xfrm>
            <a:off x="1646238" y="4395788"/>
            <a:ext cx="80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zh-CN" altLang="en-US" sz="2400" b="1">
                <a:solidFill>
                  <a:srgbClr val="000000"/>
                </a:solidFill>
                <a:latin typeface="宋体" pitchFamily="2" charset="-122"/>
              </a:rPr>
              <a:t>一片</a:t>
            </a:r>
            <a:endParaRPr lang="zh-CN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990" name="矩形 10"/>
          <p:cNvSpPr>
            <a:spLocks noChangeArrowheads="1"/>
          </p:cNvSpPr>
          <p:nvPr/>
        </p:nvSpPr>
        <p:spPr bwMode="auto">
          <a:xfrm>
            <a:off x="4922838" y="4457700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zh-CN" altLang="en-US" sz="2400" b="1">
                <a:solidFill>
                  <a:srgbClr val="000000"/>
                </a:solidFill>
                <a:latin typeface="宋体" pitchFamily="2" charset="-122"/>
              </a:rPr>
              <a:t>一群</a:t>
            </a:r>
            <a:endParaRPr lang="zh-CN" altLang="en-US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2409825" y="2562225"/>
            <a:ext cx="482600" cy="4937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2419350" y="3074988"/>
            <a:ext cx="488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2419350" y="3074988"/>
            <a:ext cx="488950" cy="423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5654675" y="2547938"/>
            <a:ext cx="481013" cy="4937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5662613" y="3060700"/>
            <a:ext cx="488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5662613" y="3060700"/>
            <a:ext cx="488950" cy="423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2425700" y="4176713"/>
            <a:ext cx="482600" cy="4937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2435225" y="4689475"/>
            <a:ext cx="4873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2435225" y="4689475"/>
            <a:ext cx="487363" cy="423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5692775" y="4184650"/>
            <a:ext cx="482600" cy="4937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5702300" y="4695825"/>
            <a:ext cx="488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5702300" y="4695825"/>
            <a:ext cx="488950" cy="423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7106" name="图片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5888" y="434975"/>
            <a:ext cx="2586037" cy="60166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3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全屏显示(4:3)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1</cp:revision>
  <dcterms:created xsi:type="dcterms:W3CDTF">2018-10-12T03:21:29Z</dcterms:created>
  <dcterms:modified xsi:type="dcterms:W3CDTF">2018-10-12T03:22:00Z</dcterms:modified>
</cp:coreProperties>
</file>