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6F437-67C2-4233-8187-66A5DA9FE259}" type="datetimeFigureOut">
              <a:rPr lang="zh-CN" altLang="en-US" smtClean="0"/>
              <a:t>2018-10-12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5FAC-5A95-4D53-A8D5-384826A930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3438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6F437-67C2-4233-8187-66A5DA9FE259}" type="datetimeFigureOut">
              <a:rPr lang="zh-CN" altLang="en-US" smtClean="0"/>
              <a:t>2018-10-12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5FAC-5A95-4D53-A8D5-384826A930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3973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6F437-67C2-4233-8187-66A5DA9FE259}" type="datetimeFigureOut">
              <a:rPr lang="zh-CN" altLang="en-US" smtClean="0"/>
              <a:t>2018-10-12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5FAC-5A95-4D53-A8D5-384826A930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02684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6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矩形 2"/>
            <p:cNvSpPr/>
            <p:nvPr/>
          </p:nvSpPr>
          <p:spPr>
            <a:xfrm>
              <a:off x="0" y="0"/>
              <a:ext cx="9144000" cy="2185988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rgbClr val="B7E0EC"/>
                </a:gs>
              </a:gsLst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endParaRPr kumimoji="1" lang="zh-CN" altLang="en-US"/>
            </a:p>
          </p:txBody>
        </p:sp>
        <p:pic>
          <p:nvPicPr>
            <p:cNvPr id="4" name="图片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846638"/>
              <a:ext cx="9144000" cy="2011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图片 6" descr="荣德基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125" y="76200"/>
              <a:ext cx="1562100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圆角矩形 5"/>
            <p:cNvSpPr/>
            <p:nvPr/>
          </p:nvSpPr>
          <p:spPr>
            <a:xfrm>
              <a:off x="958850" y="1708150"/>
              <a:ext cx="7226300" cy="134938"/>
            </a:xfrm>
            <a:prstGeom prst="roundRect">
              <a:avLst/>
            </a:prstGeom>
            <a:gradFill>
              <a:gsLst>
                <a:gs pos="0">
                  <a:srgbClr val="369434"/>
                </a:gs>
                <a:gs pos="100000">
                  <a:srgbClr val="89C270"/>
                </a:gs>
              </a:gsLst>
            </a:gradFill>
            <a:ln>
              <a:solidFill>
                <a:srgbClr val="539F36"/>
              </a:solidFill>
            </a:ln>
            <a:effectLst>
              <a:outerShdw blurRad="40000" dist="23000" dir="5400000" rotWithShape="0">
                <a:srgbClr val="000000">
                  <a:alpha val="2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endParaRPr kumimoji="1" lang="zh-CN" altLang="en-US"/>
            </a:p>
          </p:txBody>
        </p:sp>
      </p:grpSp>
      <p:sp>
        <p:nvSpPr>
          <p:cNvPr id="7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8D283-D303-4553-A322-AA9491F95DC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6992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6F437-67C2-4233-8187-66A5DA9FE259}" type="datetimeFigureOut">
              <a:rPr lang="zh-CN" altLang="en-US" smtClean="0"/>
              <a:t>2018-10-12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5FAC-5A95-4D53-A8D5-384826A930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1434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6F437-67C2-4233-8187-66A5DA9FE259}" type="datetimeFigureOut">
              <a:rPr lang="zh-CN" altLang="en-US" smtClean="0"/>
              <a:t>2018-10-12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5FAC-5A95-4D53-A8D5-384826A930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4789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6F437-67C2-4233-8187-66A5DA9FE259}" type="datetimeFigureOut">
              <a:rPr lang="zh-CN" altLang="en-US" smtClean="0"/>
              <a:t>2018-10-12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5FAC-5A95-4D53-A8D5-384826A930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9820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6F437-67C2-4233-8187-66A5DA9FE259}" type="datetimeFigureOut">
              <a:rPr lang="zh-CN" altLang="en-US" smtClean="0"/>
              <a:t>2018-10-12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5FAC-5A95-4D53-A8D5-384826A930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3160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6F437-67C2-4233-8187-66A5DA9FE259}" type="datetimeFigureOut">
              <a:rPr lang="zh-CN" altLang="en-US" smtClean="0"/>
              <a:t>2018-10-12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5FAC-5A95-4D53-A8D5-384826A930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6948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6F437-67C2-4233-8187-66A5DA9FE259}" type="datetimeFigureOut">
              <a:rPr lang="zh-CN" altLang="en-US" smtClean="0"/>
              <a:t>2018-10-12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5FAC-5A95-4D53-A8D5-384826A930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5651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6F437-67C2-4233-8187-66A5DA9FE259}" type="datetimeFigureOut">
              <a:rPr lang="zh-CN" altLang="en-US" smtClean="0"/>
              <a:t>2018-10-12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5FAC-5A95-4D53-A8D5-384826A930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3862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6F437-67C2-4233-8187-66A5DA9FE259}" type="datetimeFigureOut">
              <a:rPr lang="zh-CN" altLang="en-US" smtClean="0"/>
              <a:t>2018-10-12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5FAC-5A95-4D53-A8D5-384826A930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4817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6F437-67C2-4233-8187-66A5DA9FE259}" type="datetimeFigureOut">
              <a:rPr lang="zh-CN" altLang="en-US" smtClean="0"/>
              <a:t>2018-10-12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45FAC-5A95-4D53-A8D5-384826A930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4208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图片 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6475" y="311150"/>
            <a:ext cx="2586038" cy="601663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grpSp>
        <p:nvGrpSpPr>
          <p:cNvPr id="39939" name="组合 3"/>
          <p:cNvGrpSpPr>
            <a:grpSpLocks/>
          </p:cNvGrpSpPr>
          <p:nvPr/>
        </p:nvGrpSpPr>
        <p:grpSpPr bwMode="auto">
          <a:xfrm>
            <a:off x="558800" y="1190625"/>
            <a:ext cx="2593975" cy="666750"/>
            <a:chOff x="3711597" y="1189830"/>
            <a:chExt cx="2593669" cy="666750"/>
          </a:xfrm>
        </p:grpSpPr>
        <p:sp>
          <p:nvSpPr>
            <p:cNvPr id="5" name="圆角矩形 4"/>
            <p:cNvSpPr/>
            <p:nvPr/>
          </p:nvSpPr>
          <p:spPr>
            <a:xfrm>
              <a:off x="4527476" y="1327943"/>
              <a:ext cx="1777790" cy="449262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ADDBE9"/>
                </a:gs>
                <a:gs pos="100000">
                  <a:schemeClr val="bg1"/>
                </a:gs>
              </a:gsLst>
            </a:gradFill>
            <a:ln>
              <a:solidFill>
                <a:srgbClr val="8FCEE4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endParaRPr kumimoji="1" lang="zh-CN" altLang="en-US"/>
            </a:p>
          </p:txBody>
        </p:sp>
        <p:pic>
          <p:nvPicPr>
            <p:cNvPr id="39942" name="图片 9" descr="book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11597" y="1189830"/>
              <a:ext cx="1087277" cy="666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9943" name="文本框 16"/>
            <p:cNvSpPr txBox="1">
              <a:spLocks noChangeArrowheads="1"/>
            </p:cNvSpPr>
            <p:nvPr/>
          </p:nvSpPr>
          <p:spPr bwMode="auto">
            <a:xfrm>
              <a:off x="4786874" y="1346993"/>
              <a:ext cx="1518392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400" b="1">
                  <a:latin typeface="Adobe 黑体 Std R" pitchFamily="34" charset="-122"/>
                  <a:ea typeface="Adobe 黑体 Std R" pitchFamily="34" charset="-122"/>
                </a:rPr>
                <a:t>推荐阅读</a:t>
              </a:r>
            </a:p>
          </p:txBody>
        </p:sp>
      </p:grpSp>
      <p:sp>
        <p:nvSpPr>
          <p:cNvPr id="39940" name="矩形 1"/>
          <p:cNvSpPr>
            <a:spLocks noChangeArrowheads="1"/>
          </p:cNvSpPr>
          <p:nvPr/>
        </p:nvSpPr>
        <p:spPr bwMode="auto">
          <a:xfrm>
            <a:off x="1006475" y="1787525"/>
            <a:ext cx="7591425" cy="450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35000"/>
              </a:lnSpc>
            </a:pPr>
            <a:r>
              <a:rPr lang="zh-CN" altLang="en-US" sz="2400" b="1">
                <a:latin typeface="黑体" pitchFamily="49" charset="-122"/>
                <a:ea typeface="黑体" pitchFamily="49" charset="-122"/>
              </a:rPr>
              <a:t>数字歌</a:t>
            </a:r>
          </a:p>
          <a:p>
            <a:pPr algn="ctr">
              <a:lnSpc>
                <a:spcPct val="135000"/>
              </a:lnSpc>
            </a:pPr>
            <a:r>
              <a:rPr lang="zh-CN" altLang="en-US" sz="2400" b="1">
                <a:latin typeface="楷体" pitchFamily="49" charset="-122"/>
                <a:ea typeface="楷体" pitchFamily="49" charset="-122"/>
              </a:rPr>
              <a:t>一头牛，两匹马，</a:t>
            </a:r>
          </a:p>
          <a:p>
            <a:pPr algn="ctr">
              <a:lnSpc>
                <a:spcPct val="135000"/>
              </a:lnSpc>
            </a:pPr>
            <a:r>
              <a:rPr lang="zh-CN" altLang="en-US" sz="2400" b="1">
                <a:latin typeface="楷体" pitchFamily="49" charset="-122"/>
                <a:ea typeface="楷体" pitchFamily="49" charset="-122"/>
              </a:rPr>
              <a:t>三只小羊找妈妈。</a:t>
            </a:r>
          </a:p>
          <a:p>
            <a:pPr algn="ctr">
              <a:lnSpc>
                <a:spcPct val="135000"/>
              </a:lnSpc>
            </a:pPr>
            <a:r>
              <a:rPr lang="zh-CN" altLang="en-US" sz="2400" b="1">
                <a:latin typeface="楷体" pitchFamily="49" charset="-122"/>
                <a:ea typeface="楷体" pitchFamily="49" charset="-122"/>
              </a:rPr>
              <a:t>四只鸡，五只鸭，</a:t>
            </a:r>
          </a:p>
          <a:p>
            <a:pPr algn="ctr">
              <a:lnSpc>
                <a:spcPct val="135000"/>
              </a:lnSpc>
            </a:pPr>
            <a:r>
              <a:rPr lang="zh-CN" altLang="en-US" sz="2400" b="1">
                <a:latin typeface="楷体" pitchFamily="49" charset="-122"/>
                <a:ea typeface="楷体" pitchFamily="49" charset="-122"/>
              </a:rPr>
              <a:t>六只小鸟叫喳喳。</a:t>
            </a:r>
          </a:p>
          <a:p>
            <a:pPr algn="ctr">
              <a:lnSpc>
                <a:spcPct val="135000"/>
              </a:lnSpc>
            </a:pPr>
            <a:r>
              <a:rPr lang="zh-CN" altLang="en-US" sz="2400" b="1">
                <a:latin typeface="楷体" pitchFamily="49" charset="-122"/>
                <a:ea typeface="楷体" pitchFamily="49" charset="-122"/>
              </a:rPr>
              <a:t>七条鱼，八只虾，</a:t>
            </a:r>
          </a:p>
          <a:p>
            <a:pPr algn="ctr">
              <a:lnSpc>
                <a:spcPct val="135000"/>
              </a:lnSpc>
            </a:pPr>
            <a:r>
              <a:rPr lang="zh-CN" altLang="en-US" sz="2400" b="1">
                <a:latin typeface="楷体" pitchFamily="49" charset="-122"/>
                <a:ea typeface="楷体" pitchFamily="49" charset="-122"/>
              </a:rPr>
              <a:t>九条小虫慢慢爬。</a:t>
            </a:r>
          </a:p>
          <a:p>
            <a:pPr algn="ctr">
              <a:lnSpc>
                <a:spcPct val="135000"/>
              </a:lnSpc>
            </a:pPr>
            <a:r>
              <a:rPr lang="zh-CN" altLang="en-US" sz="2400" b="1">
                <a:latin typeface="楷体" pitchFamily="49" charset="-122"/>
                <a:ea typeface="楷体" pitchFamily="49" charset="-122"/>
              </a:rPr>
              <a:t>十个数字真有趣，</a:t>
            </a:r>
          </a:p>
          <a:p>
            <a:pPr algn="ctr">
              <a:lnSpc>
                <a:spcPct val="135000"/>
              </a:lnSpc>
            </a:pPr>
            <a:r>
              <a:rPr lang="zh-CN" altLang="en-US" sz="2400" b="1">
                <a:latin typeface="楷体" pitchFamily="49" charset="-122"/>
                <a:ea typeface="楷体" pitchFamily="49" charset="-122"/>
              </a:rPr>
              <a:t>小朋友们笑哈哈。</a:t>
            </a:r>
          </a:p>
        </p:txBody>
      </p:sp>
    </p:spTree>
    <p:extLst>
      <p:ext uri="{BB962C8B-B14F-4D97-AF65-F5344CB8AC3E}">
        <p14:creationId xmlns:p14="http://schemas.microsoft.com/office/powerpoint/2010/main" val="147481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文本占位符 50177"/>
          <p:cNvSpPr>
            <a:spLocks noGrp="1" noChangeArrowheads="1"/>
          </p:cNvSpPr>
          <p:nvPr>
            <p:ph idx="4294967295"/>
          </p:nvPr>
        </p:nvSpPr>
        <p:spPr>
          <a:xfrm>
            <a:off x="755650" y="2060575"/>
            <a:ext cx="7772400" cy="2952750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zh-CN" altLang="en-US" sz="6000" b="1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     </a:t>
            </a:r>
            <a:r>
              <a:rPr lang="zh-CN" altLang="en-US" sz="6000" b="1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观察教室里的物品，用上数量词给同学说一说。</a:t>
            </a:r>
            <a:endParaRPr lang="zh-CN" altLang="en-US" sz="6000" smtClean="0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47106" name="图片 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33513" y="530225"/>
            <a:ext cx="2584450" cy="601663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9306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933450" y="1619250"/>
            <a:ext cx="7569200" cy="39687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625475" indent="-625475">
              <a:lnSpc>
                <a:spcPct val="150000"/>
              </a:lnSpc>
              <a:buFontTx/>
              <a:buNone/>
              <a:defRPr/>
            </a:pPr>
            <a:r>
              <a:rPr lang="zh-CN" altLang="en-US" sz="2400" b="1" dirty="0">
                <a:solidFill>
                  <a:prstClr val="black"/>
                </a:solidFill>
                <a:latin typeface="宋体" panose="02010600030101010101" pitchFamily="2" charset="-122"/>
              </a:rPr>
              <a:t>比一比，谁填得多。</a:t>
            </a:r>
            <a:endParaRPr lang="en-US" altLang="zh-CN" sz="2400" b="1" dirty="0">
              <a:solidFill>
                <a:prstClr val="black"/>
              </a:solidFill>
              <a:latin typeface="宋体" panose="02010600030101010101" pitchFamily="2" charset="-122"/>
            </a:endParaRPr>
          </a:p>
          <a:p>
            <a:pPr marL="1871980" indent="5080">
              <a:lnSpc>
                <a:spcPct val="150000"/>
              </a:lnSpc>
              <a:buFontTx/>
              <a:buNone/>
              <a:defRPr/>
            </a:pPr>
            <a:r>
              <a:rPr lang="zh-CN" altLang="en-US" sz="2400" b="1" dirty="0">
                <a:solidFill>
                  <a:prstClr val="black"/>
                </a:solidFill>
                <a:latin typeface="宋体" panose="02010600030101010101" pitchFamily="2" charset="-122"/>
              </a:rPr>
              <a:t>（　　）             （　  　）</a:t>
            </a:r>
            <a:endParaRPr lang="en-US" altLang="zh-CN" sz="2400" b="1" dirty="0">
              <a:solidFill>
                <a:prstClr val="black"/>
              </a:solidFill>
              <a:latin typeface="宋体" panose="02010600030101010101" pitchFamily="2" charset="-122"/>
            </a:endParaRPr>
          </a:p>
          <a:p>
            <a:pPr marL="1871980" indent="5080">
              <a:lnSpc>
                <a:spcPct val="150000"/>
              </a:lnSpc>
              <a:buFontTx/>
              <a:buNone/>
              <a:defRPr/>
            </a:pPr>
            <a:r>
              <a:rPr lang="zh-CN" altLang="en-US" sz="2400" b="1" dirty="0">
                <a:solidFill>
                  <a:prstClr val="black"/>
                </a:solidFill>
                <a:latin typeface="宋体" panose="02010600030101010101" pitchFamily="2" charset="-122"/>
              </a:rPr>
              <a:t>（　　）             （　  　）</a:t>
            </a:r>
            <a:endParaRPr lang="en-US" altLang="zh-CN" sz="2400" b="1" dirty="0">
              <a:solidFill>
                <a:prstClr val="black"/>
              </a:solidFill>
              <a:latin typeface="宋体" panose="02010600030101010101" pitchFamily="2" charset="-122"/>
            </a:endParaRPr>
          </a:p>
          <a:p>
            <a:pPr marL="1871980" indent="5080">
              <a:lnSpc>
                <a:spcPct val="150000"/>
              </a:lnSpc>
              <a:buFontTx/>
              <a:buNone/>
              <a:defRPr/>
            </a:pPr>
            <a:r>
              <a:rPr lang="zh-CN" altLang="en-US" sz="2400" b="1" dirty="0">
                <a:solidFill>
                  <a:prstClr val="black"/>
                </a:solidFill>
                <a:latin typeface="宋体" panose="02010600030101010101" pitchFamily="2" charset="-122"/>
              </a:rPr>
              <a:t>（　　）             （　  　）　　　</a:t>
            </a:r>
          </a:p>
          <a:p>
            <a:pPr marL="1871980" indent="5080">
              <a:lnSpc>
                <a:spcPct val="150000"/>
              </a:lnSpc>
              <a:buFontTx/>
              <a:buNone/>
              <a:defRPr/>
            </a:pPr>
            <a:r>
              <a:rPr lang="zh-CN" altLang="en-US" sz="2400" b="1" dirty="0">
                <a:solidFill>
                  <a:prstClr val="black"/>
                </a:solidFill>
                <a:latin typeface="宋体" panose="02010600030101010101" pitchFamily="2" charset="-122"/>
              </a:rPr>
              <a:t>（　　）             （　  　）</a:t>
            </a:r>
            <a:endParaRPr lang="en-US" altLang="zh-CN" sz="2400" b="1" dirty="0">
              <a:solidFill>
                <a:prstClr val="black"/>
              </a:solidFill>
              <a:latin typeface="宋体" panose="02010600030101010101" pitchFamily="2" charset="-122"/>
            </a:endParaRPr>
          </a:p>
          <a:p>
            <a:pPr marL="1871980" indent="5080">
              <a:lnSpc>
                <a:spcPct val="150000"/>
              </a:lnSpc>
              <a:buFontTx/>
              <a:buNone/>
              <a:defRPr/>
            </a:pPr>
            <a:r>
              <a:rPr lang="zh-CN" altLang="en-US" sz="2400" b="1" dirty="0">
                <a:solidFill>
                  <a:prstClr val="black"/>
                </a:solidFill>
                <a:latin typeface="宋体" panose="02010600030101010101" pitchFamily="2" charset="-122"/>
              </a:rPr>
              <a:t>（　　）             （　  　）</a:t>
            </a:r>
            <a:endParaRPr lang="en-US" altLang="zh-CN" sz="2400" b="1" dirty="0">
              <a:solidFill>
                <a:prstClr val="black"/>
              </a:solidFill>
              <a:latin typeface="宋体" panose="02010600030101010101" pitchFamily="2" charset="-122"/>
            </a:endParaRPr>
          </a:p>
          <a:p>
            <a:pPr marL="1871980" indent="5080">
              <a:lnSpc>
                <a:spcPct val="150000"/>
              </a:lnSpc>
              <a:buFontTx/>
              <a:buNone/>
              <a:defRPr/>
            </a:pPr>
            <a:r>
              <a:rPr lang="zh-CN" altLang="en-US" sz="2400" b="1" dirty="0">
                <a:solidFill>
                  <a:prstClr val="black"/>
                </a:solidFill>
                <a:latin typeface="宋体" panose="02010600030101010101" pitchFamily="2" charset="-122"/>
              </a:rPr>
              <a:t>（　　）             （　　  ）</a:t>
            </a:r>
          </a:p>
        </p:txBody>
      </p:sp>
      <p:sp>
        <p:nvSpPr>
          <p:cNvPr id="41987" name="矩形 2"/>
          <p:cNvSpPr>
            <a:spLocks noChangeArrowheads="1"/>
          </p:cNvSpPr>
          <p:nvPr/>
        </p:nvSpPr>
        <p:spPr bwMode="auto">
          <a:xfrm>
            <a:off x="1622425" y="2824163"/>
            <a:ext cx="8032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zh-CN" altLang="en-US" sz="2400" b="1">
                <a:solidFill>
                  <a:srgbClr val="000000"/>
                </a:solidFill>
                <a:latin typeface="宋体" pitchFamily="2" charset="-122"/>
              </a:rPr>
              <a:t>一条</a:t>
            </a:r>
            <a:endParaRPr lang="zh-CN" alt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41988" name="矩形 8"/>
          <p:cNvSpPr>
            <a:spLocks noChangeArrowheads="1"/>
          </p:cNvSpPr>
          <p:nvPr/>
        </p:nvSpPr>
        <p:spPr bwMode="auto">
          <a:xfrm>
            <a:off x="4875213" y="2828925"/>
            <a:ext cx="803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zh-CN" altLang="en-US" sz="2400" b="1">
                <a:solidFill>
                  <a:srgbClr val="000000"/>
                </a:solidFill>
                <a:latin typeface="宋体" pitchFamily="2" charset="-122"/>
              </a:rPr>
              <a:t>一把</a:t>
            </a:r>
            <a:endParaRPr lang="zh-CN" alt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41989" name="矩形 9"/>
          <p:cNvSpPr>
            <a:spLocks noChangeArrowheads="1"/>
          </p:cNvSpPr>
          <p:nvPr/>
        </p:nvSpPr>
        <p:spPr bwMode="auto">
          <a:xfrm>
            <a:off x="1646238" y="4395788"/>
            <a:ext cx="804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zh-CN" altLang="en-US" sz="2400" b="1">
                <a:solidFill>
                  <a:srgbClr val="000000"/>
                </a:solidFill>
                <a:latin typeface="宋体" pitchFamily="2" charset="-122"/>
              </a:rPr>
              <a:t>一片</a:t>
            </a:r>
            <a:endParaRPr lang="zh-CN" alt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41990" name="矩形 10"/>
          <p:cNvSpPr>
            <a:spLocks noChangeArrowheads="1"/>
          </p:cNvSpPr>
          <p:nvPr/>
        </p:nvSpPr>
        <p:spPr bwMode="auto">
          <a:xfrm>
            <a:off x="4922838" y="4457700"/>
            <a:ext cx="803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zh-CN" altLang="en-US" sz="2400" b="1">
                <a:solidFill>
                  <a:srgbClr val="000000"/>
                </a:solidFill>
                <a:latin typeface="宋体" pitchFamily="2" charset="-122"/>
              </a:rPr>
              <a:t>一群</a:t>
            </a:r>
            <a:endParaRPr lang="zh-CN" altLang="en-US">
              <a:solidFill>
                <a:srgbClr val="000000"/>
              </a:solidFill>
              <a:latin typeface="Arial" pitchFamily="34" charset="0"/>
            </a:endParaRPr>
          </a:p>
        </p:txBody>
      </p:sp>
      <p:cxnSp>
        <p:nvCxnSpPr>
          <p:cNvPr id="14" name="直接连接符 13"/>
          <p:cNvCxnSpPr/>
          <p:nvPr/>
        </p:nvCxnSpPr>
        <p:spPr>
          <a:xfrm flipV="1">
            <a:off x="2409825" y="2562225"/>
            <a:ext cx="482600" cy="4937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 flipV="1">
            <a:off x="2419350" y="3074988"/>
            <a:ext cx="4889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/>
        </p:nvCxnSpPr>
        <p:spPr>
          <a:xfrm>
            <a:off x="2419350" y="3074988"/>
            <a:ext cx="488950" cy="423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直接连接符 39"/>
          <p:cNvCxnSpPr/>
          <p:nvPr/>
        </p:nvCxnSpPr>
        <p:spPr>
          <a:xfrm flipV="1">
            <a:off x="5654675" y="2547938"/>
            <a:ext cx="481013" cy="4937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直接连接符 40"/>
          <p:cNvCxnSpPr/>
          <p:nvPr/>
        </p:nvCxnSpPr>
        <p:spPr>
          <a:xfrm flipV="1">
            <a:off x="5662613" y="3060700"/>
            <a:ext cx="4889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直接连接符 41"/>
          <p:cNvCxnSpPr/>
          <p:nvPr/>
        </p:nvCxnSpPr>
        <p:spPr>
          <a:xfrm>
            <a:off x="5662613" y="3060700"/>
            <a:ext cx="488950" cy="4238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直接连接符 42"/>
          <p:cNvCxnSpPr/>
          <p:nvPr/>
        </p:nvCxnSpPr>
        <p:spPr>
          <a:xfrm flipV="1">
            <a:off x="2425700" y="4176713"/>
            <a:ext cx="482600" cy="4937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直接连接符 43"/>
          <p:cNvCxnSpPr/>
          <p:nvPr/>
        </p:nvCxnSpPr>
        <p:spPr>
          <a:xfrm flipV="1">
            <a:off x="2435225" y="4689475"/>
            <a:ext cx="4873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直接连接符 44"/>
          <p:cNvCxnSpPr/>
          <p:nvPr/>
        </p:nvCxnSpPr>
        <p:spPr>
          <a:xfrm>
            <a:off x="2435225" y="4689475"/>
            <a:ext cx="487363" cy="4238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直接连接符 45"/>
          <p:cNvCxnSpPr/>
          <p:nvPr/>
        </p:nvCxnSpPr>
        <p:spPr>
          <a:xfrm flipV="1">
            <a:off x="5692775" y="4184650"/>
            <a:ext cx="482600" cy="4937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接连接符 46"/>
          <p:cNvCxnSpPr/>
          <p:nvPr/>
        </p:nvCxnSpPr>
        <p:spPr>
          <a:xfrm flipV="1">
            <a:off x="5702300" y="4695825"/>
            <a:ext cx="4889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直接连接符 47"/>
          <p:cNvCxnSpPr/>
          <p:nvPr/>
        </p:nvCxnSpPr>
        <p:spPr>
          <a:xfrm>
            <a:off x="5702300" y="4695825"/>
            <a:ext cx="488950" cy="4238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7106" name="图片 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85888" y="434975"/>
            <a:ext cx="2586037" cy="601663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932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全屏显示(4:3)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主题​​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微软用户</dc:creator>
  <cp:lastModifiedBy>微软用户</cp:lastModifiedBy>
  <cp:revision>1</cp:revision>
  <dcterms:created xsi:type="dcterms:W3CDTF">2018-10-12T03:21:29Z</dcterms:created>
  <dcterms:modified xsi:type="dcterms:W3CDTF">2018-10-12T03:22:00Z</dcterms:modified>
</cp:coreProperties>
</file>