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98" r:id="rId4"/>
    <p:sldId id="300" r:id="rId5"/>
    <p:sldId id="287" r:id="rId6"/>
    <p:sldId id="278" r:id="rId7"/>
    <p:sldId id="288" r:id="rId8"/>
    <p:sldId id="303" r:id="rId9"/>
    <p:sldId id="304" r:id="rId10"/>
    <p:sldId id="295" r:id="rId11"/>
    <p:sldId id="320" r:id="rId12"/>
    <p:sldId id="291" r:id="rId13"/>
    <p:sldId id="297" r:id="rId14"/>
    <p:sldId id="319" r:id="rId15"/>
    <p:sldId id="315" r:id="rId16"/>
    <p:sldId id="316" r:id="rId17"/>
  </p:sldIdLst>
  <p:sldSz cx="9144000" cy="51435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99CCFF"/>
    <a:srgbClr val="0066FF"/>
    <a:srgbClr val="CC3399"/>
    <a:srgbClr val="FF00FF"/>
    <a:srgbClr val="6F9824"/>
    <a:srgbClr val="8C3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6" y="-2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14EB7-18BB-4D4F-B1E8-7CFA05EA6254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CAB948-4069-4D05-AD20-DF82BE3B7686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1E1B5C-2894-4D09-8B57-30ED768FA585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715654-4646-4A67-BCAC-BDDBA1FADF00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11BFF7-7C0F-44F5-826D-34A258A54AB4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AF2ABE-66A3-43AE-83A4-DA6D1E571B65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CA513-DF9F-4FE9-B3FF-4691568B618C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4C5723-532E-460C-8B96-982D95AF313D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73DBD7-2F3F-48DB-9C31-C80C83BE38BA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4E47B8-2B60-40CD-93BD-2C5110A00C38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3A5E50-1ADF-4515-9BCD-2C741EB37534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C361D7-9E85-49AC-A85A-ABB2221E1CC0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noProof="1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noProof="1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74DC75-CF89-44A5-BF15-576930BB3CDE}" type="slidenum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rcRect l="18935" t="16144" r="16396" b="26212"/>
          <a:stretch>
            <a:fillRect/>
          </a:stretch>
        </p:blipFill>
        <p:spPr>
          <a:xfrm>
            <a:off x="4873625" y="1033463"/>
            <a:ext cx="2001838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78493" y="2664782"/>
            <a:ext cx="444990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di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kern="1200" cap="none" spc="0" normalizeH="0" baseline="0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猜猜他是谁</a:t>
            </a:r>
            <a:endParaRPr kumimoji="0" lang="zh-CN" altLang="en-US" sz="6000" b="1" kern="1200" cap="none" spc="0" normalizeH="0" baseline="0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12"/>
          <p:cNvSpPr/>
          <p:nvPr/>
        </p:nvSpPr>
        <p:spPr>
          <a:xfrm>
            <a:off x="1603772" y="1707356"/>
            <a:ext cx="5992415" cy="2168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这时，跑在我后面的他忽然</a:t>
            </a:r>
            <a:r>
              <a:rPr lang="zh-CN" altLang="en-US" sz="1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推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了我一下，而我也狠狠地推了他一下，谁知他没站稳，一屁股</a:t>
            </a:r>
            <a:r>
              <a:rPr lang="zh-CN" altLang="en-US" sz="1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摔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在地上，我怕他告诉老师，便赶紧跑过去</a:t>
            </a:r>
            <a:r>
              <a:rPr lang="zh-CN" altLang="en-US" sz="1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扶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他起来，其实当时我心里非常恨他的，但没办法，谁知他不但没哭，反而哈哈</a:t>
            </a:r>
            <a:r>
              <a:rPr lang="zh-CN" altLang="en-US" sz="1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笑</a:t>
            </a:r>
            <a:r>
              <a:rPr lang="zh-CN" altLang="en-US" sz="1800" b="1" dirty="0">
                <a:latin typeface="楷体" pitchFamily="49" charset="-122"/>
                <a:ea typeface="楷体" pitchFamily="49" charset="-122"/>
              </a:rPr>
              <a:t>了起来，你说他的性格怪不怪！</a:t>
            </a:r>
            <a:endParaRPr lang="en-US" altLang="zh-CN" sz="1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4970860" y="1322785"/>
            <a:ext cx="864394" cy="441722"/>
          </a:xfrm>
          <a:prstGeom prst="wedgeEllipseCallout">
            <a:avLst>
              <a:gd name="adj1" fmla="val -55517"/>
              <a:gd name="adj2" fmla="val 53595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动作</a:t>
            </a:r>
            <a:endParaRPr kumimoji="0" lang="zh-CN" altLang="en-US" sz="15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5967413" y="3482579"/>
            <a:ext cx="785813" cy="332185"/>
          </a:xfrm>
          <a:prstGeom prst="wedgeEllipseCallout">
            <a:avLst>
              <a:gd name="adj1" fmla="val 31455"/>
              <a:gd name="adj2" fmla="val -81373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神态</a:t>
            </a:r>
            <a:endParaRPr kumimoji="0" lang="zh-CN" altLang="en-US" sz="15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3772" y="1282304"/>
            <a:ext cx="8686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4" grpId="0" bldLvl="0" animBg="1"/>
      <p:bldP spid="5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12"/>
          <p:cNvSpPr/>
          <p:nvPr/>
        </p:nvSpPr>
        <p:spPr>
          <a:xfrm>
            <a:off x="539750" y="627063"/>
            <a:ext cx="7786688" cy="908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抓爱好，表情感。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矩形 12"/>
          <p:cNvSpPr/>
          <p:nvPr/>
        </p:nvSpPr>
        <p:spPr>
          <a:xfrm>
            <a:off x="827088" y="915988"/>
            <a:ext cx="7848600" cy="55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 eaLnBrk="1" hangingPunct="1">
              <a:lnSpc>
                <a:spcPct val="150000"/>
              </a:lnSpc>
            </a:pPr>
            <a:endParaRPr lang="zh-CN" altLang="en-US" sz="24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116013" y="1563688"/>
            <a:ext cx="2519363" cy="1368425"/>
          </a:xfrm>
          <a:prstGeom prst="wedgeRoundRectCallout">
            <a:avLst>
              <a:gd name="adj1" fmla="val 61179"/>
              <a:gd name="adj2" fmla="val 304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要让人猜出他是谁，写好人物的爱好很重要。</a:t>
            </a:r>
            <a:endParaRPr kumimoji="0" lang="zh-CN" altLang="en-US" sz="23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31875" y="3224213"/>
            <a:ext cx="2767013" cy="1504950"/>
          </a:xfrm>
          <a:prstGeom prst="wedgeRoundRectCallout">
            <a:avLst>
              <a:gd name="adj1" fmla="val 55186"/>
              <a:gd name="adj2" fmla="val -433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应该抓人物最主要的爱好，能突出人物的特点，表达积极向上的情感。</a:t>
            </a:r>
            <a:endParaRPr kumimoji="0" lang="zh-CN" altLang="en-US" sz="23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838" y="2909888"/>
            <a:ext cx="1157287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2154238"/>
            <a:ext cx="207327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12"/>
          <p:cNvSpPr/>
          <p:nvPr/>
        </p:nvSpPr>
        <p:spPr>
          <a:xfrm>
            <a:off x="696913" y="1463675"/>
            <a:ext cx="782637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他呀，平时很喜欢跑步，跳远，丢沙包，搞一些恶作剧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告诉你们，他搞起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恶作剧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是班上最厉害的，大家在厕所小便时，他就在这时趁机去打别人。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5292725" y="671513"/>
            <a:ext cx="2232025" cy="935038"/>
          </a:xfrm>
          <a:prstGeom prst="wedgeEllipseCallout">
            <a:avLst>
              <a:gd name="adj1" fmla="val -58632"/>
              <a:gd name="adj2" fmla="val 38399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爱好能突出人物的特点。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913" y="885825"/>
            <a:ext cx="11080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12"/>
          <p:cNvSpPr/>
          <p:nvPr/>
        </p:nvSpPr>
        <p:spPr>
          <a:xfrm>
            <a:off x="614363" y="1419225"/>
            <a:ext cx="7989887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7200"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400" b="1" dirty="0">
                <a:latin typeface="楷体" pitchFamily="49" charset="-122"/>
                <a:ea typeface="楷体" pitchFamily="49" charset="-122"/>
              </a:rPr>
              <a:t>他的小脸蛋儿圆嘟嘟的，好像一个光洁的大鸡蛋，可爱极了！                     </a:t>
            </a:r>
            <a:r>
              <a:rPr lang="zh-CN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脸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形状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想象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他的脸蛋儿鼓鼓的，白里透红，好像一朵盛开的桃花，洋溢着幸福的微笑。          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脸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形状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颜色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想象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他的脸蛋胖乎乎、红彤彤，像个圆圆的小皮球。 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 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脸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感觉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颜色</a:t>
            </a:r>
            <a:r>
              <a:rPr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想象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5805" y="871220"/>
            <a:ext cx="1116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03300" y="880745"/>
            <a:ext cx="7396480" cy="31997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我来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试一试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开头法</a:t>
            </a:r>
            <a:r>
              <a:rPr lang="en-US" altLang="zh-CN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altLang="zh-CN" sz="2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在我们班有这么一个人，个子小小的，不太引人注意。但同学们却为他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起了个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精怪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的雅号。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2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结尾法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他就是我的好朋友，你猜他是谁？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听了他这么多故事，你能猜出他是谁吗？</a:t>
            </a:r>
            <a:endParaRPr lang="zh-CN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1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47620" y="2387600"/>
            <a:ext cx="4246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谢谢观看</a:t>
            </a:r>
            <a:endParaRPr lang="zh-CN" altLang="en-US" sz="8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"/>
          <p:cNvSpPr/>
          <p:nvPr/>
        </p:nvSpPr>
        <p:spPr>
          <a:xfrm>
            <a:off x="755650" y="1763713"/>
            <a:ext cx="4895850" cy="2654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latinLnBrk="1" hangingPunct="1">
              <a:lnSpc>
                <a:spcPct val="130000"/>
              </a:lnSpc>
              <a:spcBef>
                <a:spcPct val="20000"/>
              </a:spcBef>
              <a:buClr>
                <a:srgbClr val="CC0066"/>
              </a:buClr>
              <a:buSzPct val="70000"/>
            </a:pP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   他</a:t>
            </a:r>
            <a:r>
              <a:rPr lang="zh-CN" altLang="en-US" sz="3200" b="1" dirty="0">
                <a:solidFill>
                  <a:srgbClr val="CC0066"/>
                </a:solidFill>
                <a:latin typeface="楷体_GB2312" panose="02010609030101010101" charset="-122"/>
                <a:ea typeface="楷体_GB2312" panose="02010609030101010101" charset="-122"/>
              </a:rPr>
              <a:t>黑脸短毛，长嘴大耳，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穿一件青不青、蓝不蓝的长衫衣服，提一柄九齿钉耙</a:t>
            </a:r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</a:rPr>
              <a:t>,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贪吃好睡。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363" name="Rectangle 1"/>
          <p:cNvSpPr/>
          <p:nvPr/>
        </p:nvSpPr>
        <p:spPr>
          <a:xfrm>
            <a:off x="2627313" y="627063"/>
            <a:ext cx="3889375" cy="9890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猜猜他是谁</a:t>
            </a:r>
            <a:r>
              <a:rPr lang="en-US" altLang="zh-CN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5713" y="1835150"/>
            <a:ext cx="1836737" cy="2681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1"/>
          <p:cNvSpPr/>
          <p:nvPr/>
        </p:nvSpPr>
        <p:spPr>
          <a:xfrm>
            <a:off x="635000" y="725488"/>
            <a:ext cx="5391150" cy="39703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SzPct val="70000"/>
            </a:pP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    它头上</a:t>
            </a:r>
            <a:r>
              <a:rPr lang="zh-CN" altLang="en-US" sz="2800" b="1" dirty="0">
                <a:solidFill>
                  <a:srgbClr val="CC0066"/>
                </a:solidFill>
                <a:latin typeface="楷体_GB2312" panose="02010609030101010101" charset="-122"/>
                <a:ea typeface="楷体_GB2312" panose="02010609030101010101" charset="-122"/>
              </a:rPr>
              <a:t>有卷毛，皮肤白皙，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脸上总是带着笑容，</a:t>
            </a:r>
            <a:r>
              <a:rPr lang="zh-CN" altLang="en-US" sz="2800" b="1" dirty="0">
                <a:solidFill>
                  <a:srgbClr val="CC0066"/>
                </a:solidFill>
                <a:latin typeface="楷体_GB2312" panose="02010609030101010101" charset="-122"/>
                <a:ea typeface="楷体_GB2312" panose="02010609030101010101" charset="-122"/>
              </a:rPr>
              <a:t>浓眉大眼，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长得帅气可爱。它带着超能铃铛，是青青草原上最聪明的小羊，一次次识破灰太狼的诡计，是羊村的小英雄，深受大家的喜爱。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6" name="图片 5" descr="4498052_184127066088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1431925"/>
            <a:ext cx="2500313" cy="272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1"/>
          <p:cNvSpPr/>
          <p:nvPr/>
        </p:nvSpPr>
        <p:spPr>
          <a:xfrm>
            <a:off x="525463" y="1276350"/>
            <a:ext cx="8150225" cy="34163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457200" eaLnBrk="1" hangingPunct="1">
              <a:lnSpc>
                <a:spcPct val="150000"/>
              </a:lnSpc>
            </a:pPr>
            <a:r>
              <a:rPr lang="zh-CN" altLang="zh-CN" sz="2400" b="1" dirty="0">
                <a:latin typeface="宋体" panose="02010600030101010101" pitchFamily="2" charset="-122"/>
              </a:rPr>
              <a:t>“猜猜他是谁”要求我们选择一个同学，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用几句话或一段话</a:t>
            </a:r>
            <a:r>
              <a:rPr lang="zh-CN" altLang="zh-CN" sz="2400" b="1" dirty="0">
                <a:latin typeface="宋体" panose="02010600030101010101" pitchFamily="2" charset="-122"/>
              </a:rPr>
              <a:t>写一写他。别人读了你写的内容，要能猜出你写的是谁。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indent="457200" eaLnBrk="1" hangingPunct="1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宋体" panose="02010600030101010101" pitchFamily="2" charset="-122"/>
              </a:rPr>
              <a:t>要想让人猜出他是谁，我们就要抓住给大家留下深刻印象的地方特写，写出人物的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与众不同</a:t>
            </a:r>
            <a:r>
              <a:rPr lang="zh-CN" altLang="zh-CN" sz="2400" b="1" dirty="0">
                <a:latin typeface="宋体" panose="02010600030101010101" pitchFamily="2" charset="-122"/>
              </a:rPr>
              <a:t>之处。</a:t>
            </a:r>
            <a:endParaRPr lang="zh-CN" altLang="zh-CN" sz="2400" b="1" dirty="0">
              <a:latin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zh-CN" altLang="zh-CN" sz="2400" b="1" dirty="0">
                <a:latin typeface="宋体" panose="02010600030101010101" pitchFamily="2" charset="-122"/>
              </a:rPr>
              <a:t>本次习作的重点是抓住人物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外貌</a:t>
            </a:r>
            <a:r>
              <a:rPr lang="zh-CN" altLang="zh-CN" sz="2400" b="1" dirty="0">
                <a:latin typeface="宋体" panose="02010600030101010101" pitchFamily="2" charset="-122"/>
              </a:rPr>
              <a:t>、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性格</a:t>
            </a:r>
            <a:r>
              <a:rPr lang="zh-CN" altLang="zh-CN" sz="2400" b="1" dirty="0">
                <a:latin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爱好</a:t>
            </a:r>
            <a:r>
              <a:rPr lang="zh-CN" altLang="zh-CN" sz="2400" b="1" dirty="0">
                <a:latin typeface="宋体" panose="02010600030101010101" pitchFamily="2" charset="-122"/>
              </a:rPr>
              <a:t>等主要特点来写作。</a:t>
            </a:r>
            <a:endParaRPr lang="zh-CN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19459" name="Rectangle 1"/>
          <p:cNvSpPr/>
          <p:nvPr/>
        </p:nvSpPr>
        <p:spPr>
          <a:xfrm>
            <a:off x="468313" y="662941"/>
            <a:ext cx="6543675" cy="6451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看看本次习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作对我们提出了哪些要求？ 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1"/>
          <a:srcRect t="21632" b="20747"/>
          <a:stretch>
            <a:fillRect/>
          </a:stretch>
        </p:blipFill>
        <p:spPr>
          <a:xfrm>
            <a:off x="3041650" y="0"/>
            <a:ext cx="3060700" cy="74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563" y="2157730"/>
            <a:ext cx="1152525" cy="131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标注 20"/>
          <p:cNvSpPr/>
          <p:nvPr/>
        </p:nvSpPr>
        <p:spPr>
          <a:xfrm>
            <a:off x="5527993" y="3157538"/>
            <a:ext cx="2987675" cy="1419225"/>
          </a:xfrm>
          <a:prstGeom prst="wedgeRoundRectCallout">
            <a:avLst>
              <a:gd name="adj1" fmla="val -60330"/>
              <a:gd name="adj2" fmla="val -5306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要选择爱好和他人不同的人来写，要写人物最重要的爱好。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5456555" y="988060"/>
            <a:ext cx="3437255" cy="1007745"/>
          </a:xfrm>
          <a:prstGeom prst="wedgeRoundRectCallout">
            <a:avLst>
              <a:gd name="adj1" fmla="val -60601"/>
              <a:gd name="adj2" fmla="val 589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选择的人物应该是大家熟悉的，还要有与众不同之处！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2"/>
          <a:srcRect t="21632" b="26700"/>
          <a:stretch>
            <a:fillRect/>
          </a:stretch>
        </p:blipFill>
        <p:spPr>
          <a:xfrm>
            <a:off x="3115310" y="27940"/>
            <a:ext cx="306070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05" y="1534478"/>
            <a:ext cx="2103438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12"/>
          <p:cNvSpPr/>
          <p:nvPr/>
        </p:nvSpPr>
        <p:spPr>
          <a:xfrm>
            <a:off x="601663" y="728663"/>
            <a:ext cx="7786688" cy="906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kumimoji="0" lang="en-US" sz="4000" b="1" i="0" u="none" strike="noStrike" kern="1200" cap="none" spc="0" normalizeH="0" baseline="0" noProof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</a:t>
            </a:r>
            <a:r>
              <a:rPr kumimoji="0" lang="zh-CN" altLang="en-US" sz="4000" b="1" i="0" u="none" strike="noStrike" kern="1200" cap="none" spc="0" normalizeH="0" baseline="0" noProof="1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抓特点，写外貌。</a:t>
            </a:r>
            <a:endParaRPr kumimoji="0" lang="zh-CN" altLang="en-US" sz="4000" b="1" i="0" u="none" strike="noStrike" kern="1200" cap="none" spc="0" normalizeH="0" baseline="0" noProof="1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6010275" y="1344613"/>
            <a:ext cx="2809875" cy="1290638"/>
          </a:xfrm>
          <a:prstGeom prst="wedgeRoundRectCallout">
            <a:avLst>
              <a:gd name="adj1" fmla="val -61118"/>
              <a:gd name="adj2" fmla="val 320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人物外貌描写主要包括人的容貌、体态、服饰、风度等。</a:t>
            </a:r>
            <a:endParaRPr kumimoji="0" lang="zh-CN" altLang="en-US" sz="2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1"/>
          <a:srcRect t="26169" b="25533"/>
          <a:stretch>
            <a:fillRect/>
          </a:stretch>
        </p:blipFill>
        <p:spPr>
          <a:xfrm>
            <a:off x="3041650" y="80963"/>
            <a:ext cx="306070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288" y="3054350"/>
            <a:ext cx="1152525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2255838"/>
            <a:ext cx="2103438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2370138"/>
            <a:ext cx="2103438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>
          <a:xfrm>
            <a:off x="1547813" y="822325"/>
            <a:ext cx="6911975" cy="1173163"/>
          </a:xfrm>
          <a:prstGeom prst="wedgeRoundRectCallout">
            <a:avLst>
              <a:gd name="adj1" fmla="val -53805"/>
              <a:gd name="adj2" fmla="val 488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外貌描写要精。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“精”就是要重点观察，局部细描，写出人物的与众不同之处，以便我们缩小目标，让读者如见其人。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98725" y="2211388"/>
            <a:ext cx="6005513" cy="2520950"/>
            <a:chOff x="2445668" y="2135275"/>
            <a:chExt cx="6005239" cy="2520280"/>
          </a:xfrm>
        </p:grpSpPr>
        <p:sp>
          <p:nvSpPr>
            <p:cNvPr id="9" name="矩形 8"/>
            <p:cNvSpPr/>
            <p:nvPr/>
          </p:nvSpPr>
          <p:spPr>
            <a:xfrm>
              <a:off x="2445668" y="2135275"/>
              <a:ext cx="6005239" cy="252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1865" y="2240022"/>
              <a:ext cx="5816335" cy="2309198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4572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他留着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短短的头发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，两道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剑眉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下一双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水汪汪的大眼睛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闪着智慧光芒。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黑里透红的脸蛋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上隐约有两个小酒窝。他一笑起来，那两颗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特大号的大门牙</a:t>
              </a: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就出来亮相了。</a:t>
              </a:r>
              <a:endPara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2484438" y="2643188"/>
            <a:ext cx="6003925" cy="1584325"/>
            <a:chOff x="2445668" y="2135275"/>
            <a:chExt cx="6005239" cy="1584176"/>
          </a:xfrm>
        </p:grpSpPr>
        <p:sp>
          <p:nvSpPr>
            <p:cNvPr id="9" name="矩形 8"/>
            <p:cNvSpPr/>
            <p:nvPr/>
          </p:nvSpPr>
          <p:spPr>
            <a:xfrm>
              <a:off x="2445668" y="2135275"/>
              <a:ext cx="6005239" cy="15841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1412" y="2282898"/>
              <a:ext cx="5816285" cy="1284167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4572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itchFamily="49" charset="-122"/>
                  <a:ea typeface="楷体" pitchFamily="49" charset="-122"/>
                  <a:cs typeface="+mn-cs"/>
                </a:rPr>
                <a:t> 一副蓝框眼镜架在鼻梁上，一对眼睛滴溜溜地转，颇有几分学问。</a:t>
              </a:r>
              <a:endPara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endParaRPr>
            </a:p>
          </p:txBody>
        </p:sp>
      </p:grpSp>
      <p:pic>
        <p:nvPicPr>
          <p:cNvPr id="24579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2370138"/>
            <a:ext cx="2103438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>
          <a:xfrm>
            <a:off x="1547813" y="784225"/>
            <a:ext cx="6911975" cy="1419225"/>
          </a:xfrm>
          <a:prstGeom prst="wedgeRoundRectCallout">
            <a:avLst>
              <a:gd name="adj1" fmla="val -53805"/>
              <a:gd name="adj2" fmla="val 488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外貌描写要深。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“深”就是选择能表现人物的思想品质、精神风貌、个性特征、气质情感的外貌特征重点描写，达到确认的目的。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12"/>
          <p:cNvSpPr/>
          <p:nvPr/>
        </p:nvSpPr>
        <p:spPr>
          <a:xfrm>
            <a:off x="539750" y="627063"/>
            <a:ext cx="7786688" cy="908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抓行为，显性格。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9288" y="3003550"/>
            <a:ext cx="1152525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3" descr="C:\Users\Administrator\Desktop\17e1884f61f242d2a7c5ee365a480b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255838"/>
            <a:ext cx="2103437" cy="207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圆角矩形标注 14"/>
          <p:cNvSpPr/>
          <p:nvPr/>
        </p:nvSpPr>
        <p:spPr>
          <a:xfrm>
            <a:off x="5867400" y="1265238"/>
            <a:ext cx="2811463" cy="1244600"/>
          </a:xfrm>
          <a:prstGeom prst="wedgeRoundRectCallout">
            <a:avLst>
              <a:gd name="adj1" fmla="val -55747"/>
              <a:gd name="adj2" fmla="val 464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除了外貌，还应该抓住人物的行为，突显人物的性格。</a:t>
            </a:r>
            <a:endParaRPr kumimoji="0" lang="zh-CN" altLang="en-US" sz="23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5940425" y="3441700"/>
            <a:ext cx="2738438" cy="1309688"/>
          </a:xfrm>
          <a:prstGeom prst="wedgeRoundRectCallout">
            <a:avLst>
              <a:gd name="adj1" fmla="val -57361"/>
              <a:gd name="adj2" fmla="val -552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描写行为可以结合人物的语言、动作、神态进行描写。</a:t>
            </a:r>
            <a:endParaRPr kumimoji="0" lang="zh-CN" altLang="en-US" sz="23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WPS 演示</Application>
  <PresentationFormat>全屏显示(16:9)</PresentationFormat>
  <Paragraphs>76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Calibri Light</vt:lpstr>
      <vt:lpstr>微软雅黑</vt:lpstr>
      <vt:lpstr>楷体_GB2312</vt:lpstr>
      <vt:lpstr>楷体</vt:lpstr>
      <vt:lpstr>Arial Unicode MS</vt:lpstr>
      <vt:lpstr>Calibri</vt:lpstr>
      <vt:lpstr>自定义设计方案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131</cp:revision>
  <dcterms:created xsi:type="dcterms:W3CDTF">2016-06-30T08:45:00Z</dcterms:created>
  <dcterms:modified xsi:type="dcterms:W3CDTF">2018-10-06T07:41:47Z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