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FFCC-4A8C-46CE-9B57-F2FF3E300358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F09B2-A204-45E5-98E7-59E3A88FC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457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0C1A51-2302-4320-8C1C-F26C11030F64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560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BBF69-C34B-478B-B177-EA78425DBA67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662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9" name="灯片编号占位符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FD07FB-FA45-4E46-AE15-35824231FDF0}" type="slidenum">
              <a:rPr lang="zh-CN" altLang="en-US" sz="1200"/>
              <a:pPr algn="r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765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B06A6-8DC0-47C6-B1AE-1A261C4D9B71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867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3DC26-83DC-49DC-9284-46F5BB207D4A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40BBA-7C3A-4ABD-8A2D-C0925744AB36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297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3072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A997A-247C-400E-A808-0C8DC793AB8F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页眉占位符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绿色圃中小学教育网http://www.lspjy.com</a:t>
            </a:r>
          </a:p>
        </p:txBody>
      </p:sp>
      <p:sp>
        <p:nvSpPr>
          <p:cNvPr id="3174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73C6D1-91EB-43A2-8068-4EE0DB5E4B1E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E981A5-0C74-4860-A8CA-C2D15EC4DCEA}" type="datetimeFigureOut">
              <a:rPr lang="zh-CN" altLang="en-US" smtClean="0"/>
              <a:t>2018/10/2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9FA5D-AAC6-461A-BFA0-00B4FDFC11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  <a:ea typeface="黑体" pitchFamily="49" charset="-122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665288" y="836613"/>
            <a:ext cx="44640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CN" sz="4600" b="0">
                <a:latin typeface="Arial" pitchFamily="34" charset="0"/>
                <a:ea typeface="宋体" pitchFamily="2" charset="-122"/>
              </a:rPr>
              <a:t>100</a:t>
            </a:r>
            <a:r>
              <a:rPr lang="zh-CN" altLang="en-US" sz="4600" b="0">
                <a:latin typeface="Arial" pitchFamily="34" charset="0"/>
                <a:ea typeface="宋体" pitchFamily="2" charset="-122"/>
              </a:rPr>
              <a:t>以内的加法</a:t>
            </a:r>
            <a:br>
              <a:rPr lang="zh-CN" altLang="en-US" sz="4600" b="0">
                <a:latin typeface="Arial" pitchFamily="34" charset="0"/>
                <a:ea typeface="宋体" pitchFamily="2" charset="-122"/>
              </a:rPr>
            </a:br>
            <a:r>
              <a:rPr lang="zh-CN" altLang="en-US" sz="4600" b="0">
                <a:latin typeface="Arial" pitchFamily="34" charset="0"/>
                <a:ea typeface="宋体" pitchFamily="2" charset="-122"/>
              </a:rPr>
              <a:t>和减法（二）</a:t>
            </a:r>
            <a:endParaRPr lang="en-US" altLang="zh-CN" sz="4600" b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11188" y="2420938"/>
            <a:ext cx="485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0">
                <a:latin typeface="Arial" pitchFamily="34" charset="0"/>
              </a:rPr>
              <a:t>进位加</a:t>
            </a:r>
          </a:p>
        </p:txBody>
      </p:sp>
      <p:pic>
        <p:nvPicPr>
          <p:cNvPr id="13316" name="Picture 5" descr="\\192.168.1.3\临时中转站1_以本人姓名建目录\开发中心-多媒体部\02美术部\晨会文件\04宁煌\人教数学教参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95250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一、复习导入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392113" y="1482725"/>
            <a:ext cx="6130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zh-CN" altLang="en-US" sz="3000"/>
              <a:t>（一）看谁算得又对又快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603375" y="2344738"/>
            <a:ext cx="707231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</a:rPr>
              <a:t>8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5</a:t>
            </a:r>
            <a:r>
              <a:rPr lang="en-US" altLang="en-US" sz="2400"/>
              <a:t>＝    </a:t>
            </a:r>
            <a:r>
              <a:rPr lang="en-US" altLang="zh-CN" sz="2400">
                <a:latin typeface="Arial" pitchFamily="34" charset="0"/>
              </a:rPr>
              <a:t>9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6</a:t>
            </a:r>
            <a:r>
              <a:rPr lang="en-US" altLang="en-US" sz="2400"/>
              <a:t>＝</a:t>
            </a:r>
            <a:r>
              <a:rPr lang="en-US" altLang="zh-CN" sz="2400"/>
              <a:t>    </a:t>
            </a:r>
            <a:r>
              <a:rPr lang="en-US" altLang="zh-CN" sz="2400">
                <a:latin typeface="Arial" pitchFamily="34" charset="0"/>
              </a:rPr>
              <a:t>7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5</a:t>
            </a:r>
            <a:r>
              <a:rPr lang="en-US" altLang="en-US" sz="2400"/>
              <a:t>＝</a:t>
            </a:r>
            <a:r>
              <a:rPr lang="en-US" altLang="zh-CN" sz="2400"/>
              <a:t>    </a:t>
            </a:r>
            <a:r>
              <a:rPr lang="en-US" altLang="zh-CN" sz="2400">
                <a:latin typeface="Arial" pitchFamily="34" charset="0"/>
              </a:rPr>
              <a:t>3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3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1</a:t>
            </a:r>
            <a:r>
              <a:rPr lang="en-US" altLang="en-US" sz="2400"/>
              <a:t>＝</a:t>
            </a:r>
            <a:r>
              <a:rPr lang="en-US" altLang="zh-CN" sz="2400">
                <a:latin typeface="Arial" pitchFamily="34" charset="0"/>
              </a:rPr>
              <a:t>        </a:t>
            </a:r>
            <a:endParaRPr lang="zh-CN" altLang="en-US" sz="2400"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Arial" pitchFamily="34" charset="0"/>
              </a:rPr>
              <a:t>5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6</a:t>
            </a:r>
            <a:r>
              <a:rPr lang="en-US" altLang="en-US" sz="2400"/>
              <a:t>＝</a:t>
            </a:r>
            <a:r>
              <a:rPr lang="en-US" altLang="zh-CN" sz="2400"/>
              <a:t>    </a:t>
            </a:r>
            <a:r>
              <a:rPr lang="en-US" altLang="zh-CN" sz="2400">
                <a:latin typeface="Arial" pitchFamily="34" charset="0"/>
              </a:rPr>
              <a:t>7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8</a:t>
            </a:r>
            <a:r>
              <a:rPr lang="en-US" altLang="en-US" sz="2400"/>
              <a:t>＝</a:t>
            </a:r>
            <a:r>
              <a:rPr lang="en-US" altLang="zh-CN" sz="2400"/>
              <a:t>    </a:t>
            </a:r>
            <a:r>
              <a:rPr lang="en-US" altLang="zh-CN" sz="2400">
                <a:latin typeface="Arial" pitchFamily="34" charset="0"/>
              </a:rPr>
              <a:t>8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8</a:t>
            </a:r>
            <a:r>
              <a:rPr lang="en-US" altLang="en-US" sz="2400"/>
              <a:t>＝</a:t>
            </a:r>
            <a:r>
              <a:rPr lang="en-US" altLang="zh-CN" sz="2400"/>
              <a:t>    </a:t>
            </a:r>
            <a:r>
              <a:rPr lang="en-US" altLang="zh-CN" sz="2400">
                <a:latin typeface="Arial" pitchFamily="34" charset="0"/>
              </a:rPr>
              <a:t>4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2</a:t>
            </a:r>
            <a:r>
              <a:rPr lang="en-US" altLang="en-US" sz="2400"/>
              <a:t>＋</a:t>
            </a:r>
            <a:r>
              <a:rPr lang="en-US" altLang="zh-CN" sz="2400">
                <a:latin typeface="Arial" pitchFamily="34" charset="0"/>
              </a:rPr>
              <a:t>1</a:t>
            </a:r>
            <a:r>
              <a:rPr lang="en-US" altLang="en-US" sz="2400"/>
              <a:t>＝</a:t>
            </a:r>
            <a:endParaRPr lang="zh-CN" altLang="en-US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40000" y="2286000"/>
            <a:ext cx="5238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501900" y="2832100"/>
            <a:ext cx="603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11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076700" y="2284413"/>
            <a:ext cx="606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064000" y="2832100"/>
            <a:ext cx="647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589588" y="2284413"/>
            <a:ext cx="7159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589588" y="2832100"/>
            <a:ext cx="7159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16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740650" y="2284413"/>
            <a:ext cx="4460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7731125" y="2832100"/>
            <a:ext cx="4460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66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392113" y="3441700"/>
            <a:ext cx="6130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zh-CN" altLang="en-US" sz="3000"/>
              <a:t>（二）帮小兔找到要拔的萝卜</a:t>
            </a:r>
          </a:p>
        </p:txBody>
      </p: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>
            <a:off x="3032125" y="5229225"/>
            <a:ext cx="1852613" cy="6572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直接连接符 65"/>
          <p:cNvCxnSpPr>
            <a:cxnSpLocks noChangeShapeType="1"/>
          </p:cNvCxnSpPr>
          <p:nvPr/>
        </p:nvCxnSpPr>
        <p:spPr bwMode="auto">
          <a:xfrm>
            <a:off x="5048250" y="5229225"/>
            <a:ext cx="1292225" cy="638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1692275" y="4149725"/>
            <a:ext cx="5922963" cy="2470150"/>
            <a:chOff x="947" y="2614"/>
            <a:chExt cx="3731" cy="1556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947" y="2614"/>
              <a:ext cx="1071" cy="1013"/>
              <a:chOff x="793" y="2553"/>
              <a:chExt cx="1071" cy="1013"/>
            </a:xfrm>
          </p:grpSpPr>
          <p:pic>
            <p:nvPicPr>
              <p:cNvPr id="14370" name="图片 51" descr="兔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116" t="30725" r="25430"/>
              <a:stretch>
                <a:fillRect/>
              </a:stretch>
            </p:blipFill>
            <p:spPr bwMode="auto">
              <a:xfrm>
                <a:off x="793" y="2553"/>
                <a:ext cx="858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52"/>
              <p:cNvSpPr txBox="1">
                <a:spLocks noChangeArrowheads="1"/>
              </p:cNvSpPr>
              <p:nvPr/>
            </p:nvSpPr>
            <p:spPr bwMode="auto">
              <a:xfrm>
                <a:off x="1284" y="2963"/>
                <a:ext cx="580" cy="26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34</a:t>
                </a:r>
                <a:r>
                  <a:rPr lang="en-US" altLang="en-US" sz="1800">
                    <a:solidFill>
                      <a:schemeClr val="bg1"/>
                    </a:solidFill>
                  </a:rPr>
                  <a:t>＋</a:t>
                </a: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endParaRPr lang="zh-CN" altLang="en-US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2219" y="2614"/>
              <a:ext cx="1118" cy="1013"/>
              <a:chOff x="2219" y="2614"/>
              <a:chExt cx="1118" cy="1013"/>
            </a:xfrm>
          </p:grpSpPr>
          <p:pic>
            <p:nvPicPr>
              <p:cNvPr id="14368" name="图片 51" descr="兔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116" t="30725" r="25430"/>
              <a:stretch>
                <a:fillRect/>
              </a:stretch>
            </p:blipFill>
            <p:spPr bwMode="auto">
              <a:xfrm>
                <a:off x="2219" y="2614"/>
                <a:ext cx="858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52"/>
              <p:cNvSpPr txBox="1">
                <a:spLocks noChangeArrowheads="1"/>
              </p:cNvSpPr>
              <p:nvPr/>
            </p:nvSpPr>
            <p:spPr bwMode="auto">
              <a:xfrm>
                <a:off x="2663" y="3024"/>
                <a:ext cx="674" cy="26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26</a:t>
                </a:r>
                <a:r>
                  <a:rPr lang="en-US" altLang="en-US" sz="1800">
                    <a:solidFill>
                      <a:schemeClr val="bg1"/>
                    </a:solidFill>
                  </a:rPr>
                  <a:t>＋</a:t>
                </a: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32</a:t>
                </a:r>
                <a:endParaRPr lang="zh-CN" altLang="en-US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3560" y="2614"/>
              <a:ext cx="1118" cy="1013"/>
              <a:chOff x="2219" y="2614"/>
              <a:chExt cx="1118" cy="1013"/>
            </a:xfrm>
          </p:grpSpPr>
          <p:pic>
            <p:nvPicPr>
              <p:cNvPr id="14366" name="图片 51" descr="兔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116" t="30725" r="25430"/>
              <a:stretch>
                <a:fillRect/>
              </a:stretch>
            </p:blipFill>
            <p:spPr bwMode="auto">
              <a:xfrm>
                <a:off x="2219" y="2614"/>
                <a:ext cx="858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2663" y="3024"/>
                <a:ext cx="674" cy="26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56</a:t>
                </a:r>
                <a:r>
                  <a:rPr lang="en-US" altLang="en-US" sz="1800">
                    <a:solidFill>
                      <a:schemeClr val="bg1"/>
                    </a:solidFill>
                  </a:rPr>
                  <a:t>＋</a:t>
                </a:r>
                <a:r>
                  <a:rPr lang="en-US" altLang="zh-CN" sz="1800">
                    <a:solidFill>
                      <a:schemeClr val="bg1"/>
                    </a:solidFill>
                    <a:latin typeface="Arial" charset="0"/>
                  </a:rPr>
                  <a:t>40</a:t>
                </a:r>
                <a:endParaRPr lang="zh-CN" altLang="en-US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1603" y="3640"/>
              <a:ext cx="513" cy="530"/>
              <a:chOff x="1603" y="3640"/>
              <a:chExt cx="513" cy="530"/>
            </a:xfrm>
          </p:grpSpPr>
          <p:pic>
            <p:nvPicPr>
              <p:cNvPr id="14364" name="图片 57" descr="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3" y="3640"/>
                <a:ext cx="513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5" name="TextBox 44"/>
              <p:cNvSpPr txBox="1">
                <a:spLocks noChangeArrowheads="1"/>
              </p:cNvSpPr>
              <p:nvPr/>
            </p:nvSpPr>
            <p:spPr bwMode="auto">
              <a:xfrm>
                <a:off x="1704" y="3753"/>
                <a:ext cx="27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>
                    <a:solidFill>
                      <a:srgbClr val="FF6600"/>
                    </a:solidFill>
                    <a:latin typeface="Arial" pitchFamily="34" charset="0"/>
                  </a:rPr>
                  <a:t>96</a:t>
                </a:r>
                <a:endParaRPr lang="zh-CN" altLang="en-US" sz="1800">
                  <a:solidFill>
                    <a:srgbClr val="FF66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2581" y="3640"/>
              <a:ext cx="513" cy="530"/>
              <a:chOff x="1603" y="3640"/>
              <a:chExt cx="513" cy="530"/>
            </a:xfrm>
          </p:grpSpPr>
          <p:pic>
            <p:nvPicPr>
              <p:cNvPr id="14362" name="图片 57" descr="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3" y="3640"/>
                <a:ext cx="513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3" name="TextBox 44"/>
              <p:cNvSpPr txBox="1">
                <a:spLocks noChangeArrowheads="1"/>
              </p:cNvSpPr>
              <p:nvPr/>
            </p:nvSpPr>
            <p:spPr bwMode="auto">
              <a:xfrm>
                <a:off x="1704" y="3753"/>
                <a:ext cx="27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>
                    <a:solidFill>
                      <a:srgbClr val="FF6600"/>
                    </a:solidFill>
                    <a:latin typeface="Arial" pitchFamily="34" charset="0"/>
                  </a:rPr>
                  <a:t>39</a:t>
                </a:r>
                <a:endParaRPr lang="zh-CN" altLang="en-US" sz="1800">
                  <a:solidFill>
                    <a:srgbClr val="FF66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3529" y="3640"/>
              <a:ext cx="513" cy="530"/>
              <a:chOff x="1603" y="3640"/>
              <a:chExt cx="513" cy="530"/>
            </a:xfrm>
          </p:grpSpPr>
          <p:pic>
            <p:nvPicPr>
              <p:cNvPr id="14360" name="图片 57" descr="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3" y="3640"/>
                <a:ext cx="513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1" name="TextBox 44"/>
              <p:cNvSpPr txBox="1">
                <a:spLocks noChangeArrowheads="1"/>
              </p:cNvSpPr>
              <p:nvPr/>
            </p:nvSpPr>
            <p:spPr bwMode="auto">
              <a:xfrm>
                <a:off x="1704" y="3753"/>
                <a:ext cx="27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>
                    <a:solidFill>
                      <a:srgbClr val="FF6600"/>
                    </a:solidFill>
                    <a:latin typeface="Arial" pitchFamily="34" charset="0"/>
                  </a:rPr>
                  <a:t>58</a:t>
                </a:r>
                <a:endParaRPr lang="zh-CN" altLang="en-US" sz="1800">
                  <a:solidFill>
                    <a:srgbClr val="FF6600"/>
                  </a:solidFill>
                  <a:latin typeface="Arial" pitchFamily="34" charset="0"/>
                </a:endParaRPr>
              </a:p>
            </p:txBody>
          </p:sp>
        </p:grpSp>
      </p:grpSp>
      <p:cxnSp>
        <p:nvCxnSpPr>
          <p:cNvPr id="68" name="直接连接符 67"/>
          <p:cNvCxnSpPr>
            <a:cxnSpLocks noChangeShapeType="1"/>
          </p:cNvCxnSpPr>
          <p:nvPr/>
        </p:nvCxnSpPr>
        <p:spPr bwMode="auto">
          <a:xfrm flipH="1">
            <a:off x="3390900" y="5233988"/>
            <a:ext cx="3965575" cy="736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9" grpId="0" autoUpdateAnimBg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二、探究新知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508625" y="260350"/>
            <a:ext cx="3108325" cy="1296988"/>
            <a:chOff x="3470" y="164"/>
            <a:chExt cx="1958" cy="817"/>
          </a:xfrm>
        </p:grpSpPr>
        <p:sp>
          <p:nvSpPr>
            <p:cNvPr id="15365" name="AutoShape 50"/>
            <p:cNvSpPr>
              <a:spLocks noChangeArrowheads="1"/>
            </p:cNvSpPr>
            <p:nvPr/>
          </p:nvSpPr>
          <p:spPr bwMode="auto">
            <a:xfrm>
              <a:off x="3470" y="663"/>
              <a:ext cx="1044" cy="318"/>
            </a:xfrm>
            <a:prstGeom prst="wedgeRoundRectCallout">
              <a:avLst>
                <a:gd name="adj1" fmla="val 64273"/>
                <a:gd name="adj2" fmla="val 503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怎样笔算？</a:t>
              </a:r>
              <a:endParaRPr lang="en-US" altLang="zh-CN"/>
            </a:p>
          </p:txBody>
        </p:sp>
        <p:pic>
          <p:nvPicPr>
            <p:cNvPr id="15366" name="Picture 51" descr="女天使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164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3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205038"/>
            <a:ext cx="66706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二、探究新知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24300" y="17732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>
                <a:latin typeface="Arial" pitchFamily="34" charset="0"/>
              </a:rPr>
              <a:t>35</a:t>
            </a:r>
            <a:r>
              <a:rPr lang="en-US" altLang="en-US" sz="3000"/>
              <a:t>＋</a:t>
            </a:r>
            <a:r>
              <a:rPr lang="en-US" altLang="zh-CN" sz="3000">
                <a:latin typeface="Arial" pitchFamily="34" charset="0"/>
              </a:rPr>
              <a:t>37</a:t>
            </a:r>
            <a:r>
              <a:rPr lang="zh-CN" altLang="en-US" sz="3000"/>
              <a:t>＝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346700" y="2565400"/>
            <a:ext cx="2195513" cy="2398713"/>
            <a:chOff x="3368" y="1616"/>
            <a:chExt cx="1383" cy="1511"/>
          </a:xfrm>
        </p:grpSpPr>
        <p:cxnSp>
          <p:nvCxnSpPr>
            <p:cNvPr id="16405" name="直接连接符 36"/>
            <p:cNvCxnSpPr>
              <a:cxnSpLocks noChangeShapeType="1"/>
            </p:cNvCxnSpPr>
            <p:nvPr/>
          </p:nvCxnSpPr>
          <p:spPr bwMode="auto">
            <a:xfrm>
              <a:off x="3465" y="2795"/>
              <a:ext cx="91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" name="TextBox 36"/>
            <p:cNvSpPr txBox="1"/>
            <p:nvPr/>
          </p:nvSpPr>
          <p:spPr>
            <a:xfrm>
              <a:off x="3612" y="1616"/>
              <a:ext cx="1139" cy="1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14350" indent="-514350">
                <a:buFontTx/>
                <a:buAutoNum type="ea1ChsPlain" startAt="10"/>
                <a:defRPr/>
              </a:pPr>
              <a:r>
                <a:rPr lang="zh-CN" altLang="en-US" sz="3000" dirty="0">
                  <a:latin typeface="+mn-lt"/>
                </a:rPr>
                <a:t>个</a:t>
              </a:r>
              <a:endParaRPr lang="en-US" altLang="zh-CN" sz="3000" dirty="0">
                <a:latin typeface="+mn-lt"/>
              </a:endParaRPr>
            </a:p>
            <a:p>
              <a:pPr marL="514350" indent="-514350">
                <a:defRPr/>
              </a:pPr>
              <a:r>
                <a:rPr lang="en-US" altLang="zh-CN" sz="3000" dirty="0">
                  <a:latin typeface="+mn-lt"/>
                </a:rPr>
                <a:t> 3   5</a:t>
              </a:r>
            </a:p>
            <a:p>
              <a:pPr marL="514350" indent="-514350">
                <a:defRPr/>
              </a:pPr>
              <a:endParaRPr lang="zh-CN" altLang="en-US" sz="3000" dirty="0">
                <a:latin typeface="+mn-lt"/>
              </a:endParaRPr>
            </a:p>
          </p:txBody>
        </p:sp>
        <p:sp>
          <p:nvSpPr>
            <p:cNvPr id="16407" name="TextBox 37"/>
            <p:cNvSpPr txBox="1">
              <a:spLocks noChangeArrowheads="1"/>
            </p:cNvSpPr>
            <p:nvPr/>
          </p:nvSpPr>
          <p:spPr bwMode="auto">
            <a:xfrm>
              <a:off x="3368" y="2377"/>
              <a:ext cx="113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zh-CN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 3   7</a:t>
              </a:r>
            </a:p>
            <a:p>
              <a:pPr marL="514350" indent="-514350"/>
              <a:endParaRPr lang="zh-CN" altLang="en-US" sz="3000">
                <a:latin typeface="Arial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162675" y="4397375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000">
                <a:latin typeface="Arial" pitchFamily="34" charset="0"/>
              </a:rPr>
              <a:t>  2</a:t>
            </a:r>
            <a:endParaRPr lang="zh-CN" altLang="en-US" sz="3000"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848350" y="4397375"/>
            <a:ext cx="7191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3000" dirty="0">
                <a:latin typeface="+mn-lt"/>
              </a:rPr>
              <a:t>7</a:t>
            </a:r>
            <a:endParaRPr lang="zh-CN" altLang="en-US" sz="3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6080125" y="3973513"/>
            <a:ext cx="7191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dirty="0">
                <a:solidFill>
                  <a:srgbClr val="FF0000"/>
                </a:solidFill>
                <a:latin typeface="+mn-lt"/>
              </a:rPr>
              <a:t>1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591175" y="1773238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3000">
                <a:latin typeface="Arial" pitchFamily="34" charset="0"/>
              </a:rPr>
              <a:t>72</a:t>
            </a:r>
            <a:r>
              <a:rPr lang="zh-CN" altLang="en-US" sz="3000">
                <a:latin typeface="Arial" pitchFamily="34" charset="0"/>
              </a:rPr>
              <a:t>（人）</a:t>
            </a:r>
          </a:p>
        </p:txBody>
      </p:sp>
      <p:grpSp>
        <p:nvGrpSpPr>
          <p:cNvPr id="3" name="组合 410"/>
          <p:cNvGrpSpPr>
            <a:grpSpLocks/>
          </p:cNvGrpSpPr>
          <p:nvPr/>
        </p:nvGrpSpPr>
        <p:grpSpPr bwMode="auto">
          <a:xfrm>
            <a:off x="2700338" y="4941888"/>
            <a:ext cx="735012" cy="595312"/>
            <a:chOff x="2699792" y="4797152"/>
            <a:chExt cx="936104" cy="720080"/>
          </a:xfrm>
        </p:grpSpPr>
        <p:cxnSp>
          <p:nvCxnSpPr>
            <p:cNvPr id="16403" name="直接连接符 405"/>
            <p:cNvCxnSpPr>
              <a:cxnSpLocks noChangeShapeType="1"/>
            </p:cNvCxnSpPr>
            <p:nvPr/>
          </p:nvCxnSpPr>
          <p:spPr bwMode="auto">
            <a:xfrm>
              <a:off x="3635896" y="4797152"/>
              <a:ext cx="0" cy="72008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404" name="直接箭头连接符 407"/>
            <p:cNvCxnSpPr>
              <a:cxnSpLocks noChangeShapeType="1"/>
            </p:cNvCxnSpPr>
            <p:nvPr/>
          </p:nvCxnSpPr>
          <p:spPr bwMode="auto">
            <a:xfrm flipH="1">
              <a:off x="2699792" y="5517232"/>
              <a:ext cx="922461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 type="stealth" w="med" len="med"/>
            </a:ln>
          </p:spPr>
        </p:cxnSp>
      </p:grpSp>
      <p:pic>
        <p:nvPicPr>
          <p:cNvPr id="45079" name="Picture 23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55900"/>
            <a:ext cx="41767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AutoShape 24"/>
          <p:cNvSpPr>
            <a:spLocks noChangeArrowheads="1"/>
          </p:cNvSpPr>
          <p:nvPr/>
        </p:nvSpPr>
        <p:spPr bwMode="auto">
          <a:xfrm>
            <a:off x="2916238" y="2924175"/>
            <a:ext cx="1727200" cy="1944688"/>
          </a:xfrm>
          <a:prstGeom prst="parallelogram">
            <a:avLst>
              <a:gd name="adj" fmla="val 42463"/>
            </a:avLst>
          </a:prstGeom>
          <a:noFill/>
          <a:ln w="1905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5081" name="Picture 25" descr="未标题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5013325"/>
            <a:ext cx="739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643438" y="4941888"/>
            <a:ext cx="4203700" cy="1644650"/>
            <a:chOff x="2925" y="3126"/>
            <a:chExt cx="2648" cy="1036"/>
          </a:xfrm>
        </p:grpSpPr>
        <p:sp>
          <p:nvSpPr>
            <p:cNvPr id="16401" name="AutoShape 22"/>
            <p:cNvSpPr>
              <a:spLocks noChangeArrowheads="1"/>
            </p:cNvSpPr>
            <p:nvPr/>
          </p:nvSpPr>
          <p:spPr bwMode="auto">
            <a:xfrm>
              <a:off x="2925" y="3430"/>
              <a:ext cx="1362" cy="566"/>
            </a:xfrm>
            <a:prstGeom prst="wedgeRoundRectCallout">
              <a:avLst>
                <a:gd name="adj1" fmla="val 65347"/>
                <a:gd name="adj2" fmla="val 1413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个位相加满十，</a:t>
              </a:r>
            </a:p>
            <a:p>
              <a:r>
                <a:rPr lang="zh-CN" altLang="en-US"/>
                <a:t>向十位进</a:t>
              </a:r>
              <a:r>
                <a:rPr lang="en-US" altLang="zh-CN">
                  <a:latin typeface="Arial" pitchFamily="34" charset="0"/>
                </a:rPr>
                <a:t>1</a:t>
              </a:r>
              <a:r>
                <a:rPr lang="zh-CN" altLang="en-US"/>
                <a:t>。</a:t>
              </a:r>
            </a:p>
          </p:txBody>
        </p:sp>
        <p:pic>
          <p:nvPicPr>
            <p:cNvPr id="16402" name="Picture 30" descr="03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4" y="3126"/>
              <a:ext cx="107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508625" y="260350"/>
            <a:ext cx="3108325" cy="1296988"/>
            <a:chOff x="3470" y="164"/>
            <a:chExt cx="1958" cy="817"/>
          </a:xfrm>
        </p:grpSpPr>
        <p:sp>
          <p:nvSpPr>
            <p:cNvPr id="16399" name="AutoShape 33"/>
            <p:cNvSpPr>
              <a:spLocks noChangeArrowheads="1"/>
            </p:cNvSpPr>
            <p:nvPr/>
          </p:nvSpPr>
          <p:spPr bwMode="auto">
            <a:xfrm>
              <a:off x="3470" y="663"/>
              <a:ext cx="1044" cy="318"/>
            </a:xfrm>
            <a:prstGeom prst="wedgeRoundRectCallout">
              <a:avLst>
                <a:gd name="adj1" fmla="val 64273"/>
                <a:gd name="adj2" fmla="val 503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怎样笔算？</a:t>
              </a:r>
              <a:endParaRPr lang="en-US" altLang="zh-CN"/>
            </a:p>
          </p:txBody>
        </p:sp>
        <p:pic>
          <p:nvPicPr>
            <p:cNvPr id="16400" name="Picture 34" descr="女天使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164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2" grpId="0"/>
      <p:bldP spid="43" grpId="0"/>
      <p:bldP spid="44" grpId="0"/>
      <p:bldP spid="45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3543300" y="2060575"/>
            <a:ext cx="2717800" cy="4705350"/>
            <a:chOff x="2232" y="1298"/>
            <a:chExt cx="1712" cy="2964"/>
          </a:xfrm>
        </p:grpSpPr>
        <p:pic>
          <p:nvPicPr>
            <p:cNvPr id="17449" name="Picture 3" descr="14-2"/>
            <p:cNvPicPr>
              <a:picLocks noChangeAspect="1" noChangeArrowheads="1"/>
            </p:cNvPicPr>
            <p:nvPr/>
          </p:nvPicPr>
          <p:blipFill>
            <a:blip r:embed="rId3" cstate="print"/>
            <a:srcRect r="48233"/>
            <a:stretch>
              <a:fillRect/>
            </a:stretch>
          </p:blipFill>
          <p:spPr bwMode="auto">
            <a:xfrm>
              <a:off x="2245" y="1298"/>
              <a:ext cx="1699" cy="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2232" y="1473"/>
              <a:ext cx="1166" cy="835"/>
              <a:chOff x="2232" y="1473"/>
              <a:chExt cx="1166" cy="835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2232" y="1790"/>
                <a:ext cx="629" cy="518"/>
                <a:chOff x="-840" y="3113"/>
                <a:chExt cx="629" cy="518"/>
              </a:xfrm>
            </p:grpSpPr>
            <p:sp>
              <p:nvSpPr>
                <p:cNvPr id="17455" name="Rectangle 32"/>
                <p:cNvSpPr>
                  <a:spLocks noChangeArrowheads="1"/>
                </p:cNvSpPr>
                <p:nvPr/>
              </p:nvSpPr>
              <p:spPr bwMode="auto">
                <a:xfrm>
                  <a:off x="-840" y="3113"/>
                  <a:ext cx="574" cy="51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altLang="zh-CN" sz="2400">
                      <a:latin typeface="Arial" pitchFamily="34" charset="0"/>
                    </a:rPr>
                    <a:t>3 7</a:t>
                  </a:r>
                </a:p>
                <a:p>
                  <a:pPr algn="r">
                    <a:lnSpc>
                      <a:spcPct val="100000"/>
                    </a:lnSpc>
                  </a:pPr>
                  <a:r>
                    <a:rPr lang="zh-CN" altLang="en-US" sz="2400"/>
                    <a:t>＋</a:t>
                  </a:r>
                  <a:r>
                    <a:rPr lang="en-US" altLang="zh-CN" sz="2400">
                      <a:latin typeface="Arial" pitchFamily="34" charset="0"/>
                    </a:rPr>
                    <a:t>4 1</a:t>
                  </a:r>
                </a:p>
              </p:txBody>
            </p:sp>
            <p:sp>
              <p:nvSpPr>
                <p:cNvPr id="17456" name="Line 33"/>
                <p:cNvSpPr>
                  <a:spLocks noChangeShapeType="1"/>
                </p:cNvSpPr>
                <p:nvPr/>
              </p:nvSpPr>
              <p:spPr bwMode="auto">
                <a:xfrm>
                  <a:off x="-783" y="3629"/>
                  <a:ext cx="57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2769" y="1473"/>
                <a:ext cx="629" cy="518"/>
                <a:chOff x="-840" y="3113"/>
                <a:chExt cx="629" cy="518"/>
              </a:xfrm>
            </p:grpSpPr>
            <p:sp>
              <p:nvSpPr>
                <p:cNvPr id="17453" name="Rectangle 32"/>
                <p:cNvSpPr>
                  <a:spLocks noChangeArrowheads="1"/>
                </p:cNvSpPr>
                <p:nvPr/>
              </p:nvSpPr>
              <p:spPr bwMode="auto">
                <a:xfrm>
                  <a:off x="-840" y="3113"/>
                  <a:ext cx="574" cy="51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altLang="zh-CN" sz="2400">
                      <a:latin typeface="Arial" pitchFamily="34" charset="0"/>
                    </a:rPr>
                    <a:t>5 3</a:t>
                  </a:r>
                </a:p>
                <a:p>
                  <a:pPr algn="r">
                    <a:lnSpc>
                      <a:spcPct val="100000"/>
                    </a:lnSpc>
                  </a:pPr>
                  <a:r>
                    <a:rPr lang="zh-CN" altLang="en-US" sz="2400"/>
                    <a:t>＋</a:t>
                  </a:r>
                  <a:r>
                    <a:rPr lang="en-US" altLang="zh-CN" sz="2400">
                      <a:latin typeface="Arial" pitchFamily="34" charset="0"/>
                    </a:rPr>
                    <a:t>3 5</a:t>
                  </a:r>
                </a:p>
              </p:txBody>
            </p:sp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>
                  <a:off x="-783" y="3629"/>
                  <a:ext cx="57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三、知识应用</a:t>
            </a:r>
          </a:p>
        </p:txBody>
      </p:sp>
      <p:sp>
        <p:nvSpPr>
          <p:cNvPr id="17412" name="Rectangle 86"/>
          <p:cNvSpPr>
            <a:spLocks noChangeArrowheads="1"/>
          </p:cNvSpPr>
          <p:nvPr/>
        </p:nvSpPr>
        <p:spPr bwMode="auto">
          <a:xfrm>
            <a:off x="611188" y="1619250"/>
            <a:ext cx="4032250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zh-CN" sz="3000">
                <a:latin typeface="Arial" pitchFamily="34" charset="0"/>
              </a:rPr>
              <a:t>1.</a:t>
            </a:r>
            <a:r>
              <a:rPr lang="en-US" altLang="zh-CN" sz="3000"/>
              <a:t> </a:t>
            </a:r>
            <a:r>
              <a:rPr lang="zh-CN" altLang="en-US" sz="3000"/>
              <a:t>算一算。</a:t>
            </a:r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4967288" y="3073400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4710113" y="3073400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3854450" y="3576638"/>
            <a:ext cx="350838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4105275" y="3581400"/>
            <a:ext cx="350838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8</a:t>
            </a:r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6118225" y="2535238"/>
            <a:ext cx="2684463" cy="3171825"/>
            <a:chOff x="3854" y="1597"/>
            <a:chExt cx="1691" cy="1998"/>
          </a:xfrm>
        </p:grpSpPr>
        <p:sp>
          <p:nvSpPr>
            <p:cNvPr id="17442" name="Text Box 5"/>
            <p:cNvSpPr txBox="1">
              <a:spLocks noChangeArrowheads="1"/>
            </p:cNvSpPr>
            <p:nvPr/>
          </p:nvSpPr>
          <p:spPr bwMode="auto">
            <a:xfrm>
              <a:off x="4122" y="2326"/>
              <a:ext cx="1343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>
                  <a:solidFill>
                    <a:srgbClr val="800000"/>
                  </a:solidFill>
                </a:rPr>
                <a:t>相同数位对齐；</a:t>
              </a:r>
            </a:p>
            <a:p>
              <a:pPr>
                <a:lnSpc>
                  <a:spcPct val="130000"/>
                </a:lnSpc>
              </a:pPr>
              <a:r>
                <a:rPr lang="zh-CN" altLang="en-US">
                  <a:solidFill>
                    <a:srgbClr val="800000"/>
                  </a:solidFill>
                </a:rPr>
                <a:t>从个位加起；</a:t>
              </a:r>
            </a:p>
            <a:p>
              <a:pPr>
                <a:lnSpc>
                  <a:spcPct val="130000"/>
                </a:lnSpc>
              </a:pPr>
              <a:r>
                <a:rPr lang="zh-CN" altLang="en-US">
                  <a:solidFill>
                    <a:srgbClr val="800000"/>
                  </a:solidFill>
                </a:rPr>
                <a:t>个位相加满十，</a:t>
              </a:r>
              <a:endParaRPr lang="en-US" altLang="zh-CN">
                <a:solidFill>
                  <a:srgbClr val="8000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solidFill>
                    <a:srgbClr val="800000"/>
                  </a:solidFill>
                </a:rPr>
                <a:t>向十位进</a:t>
              </a:r>
              <a:r>
                <a:rPr lang="en-US" altLang="zh-CN">
                  <a:solidFill>
                    <a:srgbClr val="800000"/>
                  </a:solidFill>
                  <a:latin typeface="Arial" pitchFamily="34" charset="0"/>
                </a:rPr>
                <a:t>1</a:t>
              </a:r>
              <a:r>
                <a:rPr lang="zh-CN" altLang="en-US">
                  <a:solidFill>
                    <a:srgbClr val="800000"/>
                  </a:solidFill>
                </a:rPr>
                <a:t>。</a:t>
              </a:r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3854" y="1858"/>
              <a:ext cx="169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笔算加法</a:t>
              </a:r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3955" y="1597"/>
              <a:ext cx="1516" cy="1998"/>
              <a:chOff x="3738" y="1265"/>
              <a:chExt cx="1446" cy="2078"/>
            </a:xfrm>
          </p:grpSpPr>
          <p:sp>
            <p:nvSpPr>
              <p:cNvPr id="17445" name="AutoShape 38"/>
              <p:cNvSpPr>
                <a:spLocks noChangeArrowheads="1"/>
              </p:cNvSpPr>
              <p:nvPr/>
            </p:nvSpPr>
            <p:spPr bwMode="auto">
              <a:xfrm>
                <a:off x="3738" y="1355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21" name="AutoShape 39"/>
              <p:cNvSpPr>
                <a:spLocks noChangeArrowheads="1"/>
              </p:cNvSpPr>
              <p:nvPr/>
            </p:nvSpPr>
            <p:spPr bwMode="gray">
              <a:xfrm>
                <a:off x="3874" y="1265"/>
                <a:ext cx="116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447" name="AutoShape 40"/>
              <p:cNvSpPr>
                <a:spLocks noChangeArrowheads="1"/>
              </p:cNvSpPr>
              <p:nvPr/>
            </p:nvSpPr>
            <p:spPr bwMode="auto">
              <a:xfrm flipH="1">
                <a:off x="4936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7448" name="AutoShape 41"/>
              <p:cNvSpPr>
                <a:spLocks noChangeArrowheads="1"/>
              </p:cNvSpPr>
              <p:nvPr/>
            </p:nvSpPr>
            <p:spPr bwMode="auto">
              <a:xfrm flipH="1">
                <a:off x="3939" y="1310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5076825" y="549275"/>
            <a:ext cx="3492500" cy="1330325"/>
            <a:chOff x="3364" y="164"/>
            <a:chExt cx="2200" cy="838"/>
          </a:xfrm>
        </p:grpSpPr>
        <p:sp>
          <p:nvSpPr>
            <p:cNvPr id="17440" name="AutoShape 53"/>
            <p:cNvSpPr>
              <a:spLocks noChangeArrowheads="1"/>
            </p:cNvSpPr>
            <p:nvPr/>
          </p:nvSpPr>
          <p:spPr bwMode="auto">
            <a:xfrm>
              <a:off x="3364" y="436"/>
              <a:ext cx="1089" cy="566"/>
            </a:xfrm>
            <a:prstGeom prst="wedgeRoundRectCallout">
              <a:avLst>
                <a:gd name="adj1" fmla="val 69741"/>
                <a:gd name="adj2" fmla="val 1272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笔算加法要</a:t>
              </a:r>
            </a:p>
            <a:p>
              <a:r>
                <a:rPr lang="zh-CN" altLang="en-US"/>
                <a:t>注意什么？</a:t>
              </a:r>
              <a:endParaRPr lang="en-US" altLang="zh-CN"/>
            </a:p>
          </p:txBody>
        </p:sp>
        <p:pic>
          <p:nvPicPr>
            <p:cNvPr id="17441" name="Picture 54" descr="女天使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4" y="164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1181100" y="2270125"/>
            <a:ext cx="2325688" cy="4587875"/>
            <a:chOff x="748" y="1430"/>
            <a:chExt cx="1465" cy="2890"/>
          </a:xfrm>
        </p:grpSpPr>
        <p:pic>
          <p:nvPicPr>
            <p:cNvPr id="17429" name="Picture 48" descr="14-2"/>
            <p:cNvPicPr>
              <a:picLocks noChangeAspect="1" noChangeArrowheads="1"/>
            </p:cNvPicPr>
            <p:nvPr/>
          </p:nvPicPr>
          <p:blipFill>
            <a:blip r:embed="rId3" cstate="print"/>
            <a:srcRect l="52861" t="-2982"/>
            <a:stretch>
              <a:fillRect/>
            </a:stretch>
          </p:blipFill>
          <p:spPr bwMode="auto">
            <a:xfrm>
              <a:off x="748" y="1430"/>
              <a:ext cx="1465" cy="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769" y="1529"/>
              <a:ext cx="1250" cy="1238"/>
              <a:chOff x="769" y="1529"/>
              <a:chExt cx="1250" cy="1238"/>
            </a:xfrm>
          </p:grpSpPr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1051" y="1529"/>
                <a:ext cx="629" cy="518"/>
                <a:chOff x="-840" y="3113"/>
                <a:chExt cx="629" cy="518"/>
              </a:xfrm>
            </p:grpSpPr>
            <p:sp>
              <p:nvSpPr>
                <p:cNvPr id="17438" name="Rectangle 32"/>
                <p:cNvSpPr>
                  <a:spLocks noChangeArrowheads="1"/>
                </p:cNvSpPr>
                <p:nvPr/>
              </p:nvSpPr>
              <p:spPr bwMode="auto">
                <a:xfrm>
                  <a:off x="-840" y="3113"/>
                  <a:ext cx="574" cy="51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altLang="zh-CN" sz="2400">
                      <a:latin typeface="Arial" pitchFamily="34" charset="0"/>
                    </a:rPr>
                    <a:t>2 8</a:t>
                  </a:r>
                </a:p>
                <a:p>
                  <a:pPr algn="r">
                    <a:lnSpc>
                      <a:spcPct val="100000"/>
                    </a:lnSpc>
                  </a:pPr>
                  <a:r>
                    <a:rPr lang="zh-CN" altLang="en-US" sz="2400"/>
                    <a:t>＋</a:t>
                  </a:r>
                  <a:r>
                    <a:rPr lang="en-US" altLang="zh-CN" sz="2400">
                      <a:latin typeface="Arial" pitchFamily="34" charset="0"/>
                    </a:rPr>
                    <a:t>6 5</a:t>
                  </a:r>
                </a:p>
              </p:txBody>
            </p:sp>
            <p:sp>
              <p:nvSpPr>
                <p:cNvPr id="17439" name="Line 33"/>
                <p:cNvSpPr>
                  <a:spLocks noChangeShapeType="1"/>
                </p:cNvSpPr>
                <p:nvPr/>
              </p:nvSpPr>
              <p:spPr bwMode="auto">
                <a:xfrm>
                  <a:off x="-783" y="3629"/>
                  <a:ext cx="57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71"/>
              <p:cNvGrpSpPr>
                <a:grpSpLocks/>
              </p:cNvGrpSpPr>
              <p:nvPr/>
            </p:nvGrpSpPr>
            <p:grpSpPr bwMode="auto">
              <a:xfrm>
                <a:off x="769" y="2249"/>
                <a:ext cx="629" cy="518"/>
                <a:chOff x="-840" y="3113"/>
                <a:chExt cx="629" cy="518"/>
              </a:xfrm>
            </p:grpSpPr>
            <p:sp>
              <p:nvSpPr>
                <p:cNvPr id="17436" name="Rectangle 32"/>
                <p:cNvSpPr>
                  <a:spLocks noChangeArrowheads="1"/>
                </p:cNvSpPr>
                <p:nvPr/>
              </p:nvSpPr>
              <p:spPr bwMode="auto">
                <a:xfrm>
                  <a:off x="-840" y="3113"/>
                  <a:ext cx="574" cy="51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altLang="zh-CN" sz="2400">
                      <a:latin typeface="Arial" pitchFamily="34" charset="0"/>
                    </a:rPr>
                    <a:t>2 3</a:t>
                  </a:r>
                </a:p>
                <a:p>
                  <a:pPr algn="r">
                    <a:lnSpc>
                      <a:spcPct val="100000"/>
                    </a:lnSpc>
                  </a:pPr>
                  <a:r>
                    <a:rPr lang="zh-CN" altLang="en-US" sz="2400"/>
                    <a:t>＋</a:t>
                  </a:r>
                  <a:r>
                    <a:rPr lang="en-US" altLang="zh-CN" sz="2400">
                      <a:latin typeface="Arial" pitchFamily="34" charset="0"/>
                    </a:rPr>
                    <a:t>4 7</a:t>
                  </a:r>
                </a:p>
              </p:txBody>
            </p:sp>
            <p:sp>
              <p:nvSpPr>
                <p:cNvPr id="17437" name="Line 33"/>
                <p:cNvSpPr>
                  <a:spLocks noChangeShapeType="1"/>
                </p:cNvSpPr>
                <p:nvPr/>
              </p:nvSpPr>
              <p:spPr bwMode="auto">
                <a:xfrm>
                  <a:off x="-783" y="3629"/>
                  <a:ext cx="57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74"/>
              <p:cNvGrpSpPr>
                <a:grpSpLocks/>
              </p:cNvGrpSpPr>
              <p:nvPr/>
            </p:nvGrpSpPr>
            <p:grpSpPr bwMode="auto">
              <a:xfrm>
                <a:off x="1390" y="2145"/>
                <a:ext cx="629" cy="518"/>
                <a:chOff x="-840" y="3113"/>
                <a:chExt cx="629" cy="518"/>
              </a:xfrm>
            </p:grpSpPr>
            <p:sp>
              <p:nvSpPr>
                <p:cNvPr id="17434" name="Rectangle 32"/>
                <p:cNvSpPr>
                  <a:spLocks noChangeArrowheads="1"/>
                </p:cNvSpPr>
                <p:nvPr/>
              </p:nvSpPr>
              <p:spPr bwMode="auto">
                <a:xfrm>
                  <a:off x="-840" y="3113"/>
                  <a:ext cx="574" cy="51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altLang="zh-CN" sz="2400">
                      <a:latin typeface="Arial" pitchFamily="34" charset="0"/>
                    </a:rPr>
                    <a:t>3 6</a:t>
                  </a:r>
                </a:p>
                <a:p>
                  <a:pPr algn="r">
                    <a:lnSpc>
                      <a:spcPct val="100000"/>
                    </a:lnSpc>
                  </a:pPr>
                  <a:r>
                    <a:rPr lang="zh-CN" altLang="en-US" sz="2400"/>
                    <a:t>＋</a:t>
                  </a:r>
                  <a:r>
                    <a:rPr lang="en-US" altLang="zh-CN" sz="2400">
                      <a:latin typeface="Arial" pitchFamily="34" charset="0"/>
                    </a:rPr>
                    <a:t>2 9</a:t>
                  </a:r>
                </a:p>
              </p:txBody>
            </p:sp>
            <p:sp>
              <p:nvSpPr>
                <p:cNvPr id="17435" name="Line 33"/>
                <p:cNvSpPr>
                  <a:spLocks noChangeShapeType="1"/>
                </p:cNvSpPr>
                <p:nvPr/>
              </p:nvSpPr>
              <p:spPr bwMode="auto">
                <a:xfrm>
                  <a:off x="-783" y="3629"/>
                  <a:ext cx="57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9" name="Rectangle 34"/>
          <p:cNvSpPr>
            <a:spLocks noChangeArrowheads="1"/>
          </p:cNvSpPr>
          <p:nvPr/>
        </p:nvSpPr>
        <p:spPr bwMode="auto">
          <a:xfrm>
            <a:off x="2227263" y="3140075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1970088" y="3140075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1781175" y="4302125"/>
            <a:ext cx="350838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1524000" y="4302125"/>
            <a:ext cx="350838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2763838" y="4143375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92" name="Rectangle 40"/>
          <p:cNvSpPr>
            <a:spLocks noChangeArrowheads="1"/>
          </p:cNvSpPr>
          <p:nvPr/>
        </p:nvSpPr>
        <p:spPr bwMode="auto">
          <a:xfrm>
            <a:off x="2513013" y="4143375"/>
            <a:ext cx="350837" cy="530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2136775" y="2954338"/>
            <a:ext cx="265113" cy="3111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1700213" y="4108450"/>
            <a:ext cx="265112" cy="3111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682875" y="3943350"/>
            <a:ext cx="265113" cy="3111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2" grpId="0"/>
      <p:bldP spid="81" grpId="0"/>
      <p:bldP spid="89" grpId="0"/>
      <p:bldP spid="90" grpId="0"/>
      <p:bldP spid="87" grpId="0"/>
      <p:bldP spid="88" grpId="0"/>
      <p:bldP spid="91" grpId="0"/>
      <p:bldP spid="92" grpId="0"/>
      <p:bldP spid="93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323850" y="2565400"/>
            <a:ext cx="7848600" cy="2597150"/>
            <a:chOff x="204" y="1616"/>
            <a:chExt cx="4944" cy="1636"/>
          </a:xfrm>
        </p:grpSpPr>
        <p:pic>
          <p:nvPicPr>
            <p:cNvPr id="18467" name="Picture 67" descr="未标题-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616"/>
              <a:ext cx="4944" cy="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476" y="1842"/>
              <a:ext cx="680" cy="769"/>
              <a:chOff x="476" y="1661"/>
              <a:chExt cx="680" cy="769"/>
            </a:xfrm>
          </p:grpSpPr>
          <p:sp>
            <p:nvSpPr>
              <p:cNvPr id="18477" name="Text Box 68"/>
              <p:cNvSpPr txBox="1">
                <a:spLocks noChangeArrowheads="1"/>
              </p:cNvSpPr>
              <p:nvPr/>
            </p:nvSpPr>
            <p:spPr bwMode="auto">
              <a:xfrm>
                <a:off x="476" y="1661"/>
                <a:ext cx="680" cy="5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/>
                  <a:t>  </a:t>
                </a:r>
                <a:r>
                  <a:rPr lang="en-US" altLang="zh-CN">
                    <a:latin typeface="Arial" pitchFamily="34" charset="0"/>
                  </a:rPr>
                  <a:t>4 9</a:t>
                </a:r>
              </a:p>
              <a:p>
                <a:r>
                  <a:rPr lang="zh-CN" altLang="en-US"/>
                  <a:t>＋</a:t>
                </a:r>
                <a:r>
                  <a:rPr lang="en-US" altLang="zh-CN">
                    <a:latin typeface="Arial" pitchFamily="34" charset="0"/>
                  </a:rPr>
                  <a:t>4 4</a:t>
                </a:r>
              </a:p>
            </p:txBody>
          </p:sp>
          <p:sp>
            <p:nvSpPr>
              <p:cNvPr id="18478" name="Line 72"/>
              <p:cNvSpPr>
                <a:spLocks noChangeShapeType="1"/>
              </p:cNvSpPr>
              <p:nvPr/>
            </p:nvSpPr>
            <p:spPr bwMode="auto">
              <a:xfrm>
                <a:off x="567" y="217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79" name="Text Box 74"/>
              <p:cNvSpPr txBox="1">
                <a:spLocks noChangeArrowheads="1"/>
              </p:cNvSpPr>
              <p:nvPr/>
            </p:nvSpPr>
            <p:spPr bwMode="auto">
              <a:xfrm>
                <a:off x="568" y="2142"/>
                <a:ext cx="470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latin typeface="Arial" pitchFamily="34" charset="0"/>
                  </a:rPr>
                  <a:t>8 3</a:t>
                </a:r>
              </a:p>
            </p:txBody>
          </p:sp>
        </p:grpSp>
        <p:grpSp>
          <p:nvGrpSpPr>
            <p:cNvPr id="4" name="Group 89"/>
            <p:cNvGrpSpPr>
              <a:grpSpLocks/>
            </p:cNvGrpSpPr>
            <p:nvPr/>
          </p:nvGrpSpPr>
          <p:grpSpPr bwMode="auto">
            <a:xfrm>
              <a:off x="2200" y="1842"/>
              <a:ext cx="680" cy="769"/>
              <a:chOff x="2200" y="1709"/>
              <a:chExt cx="680" cy="769"/>
            </a:xfrm>
          </p:grpSpPr>
          <p:sp>
            <p:nvSpPr>
              <p:cNvPr id="18474" name="Text Box 85"/>
              <p:cNvSpPr txBox="1">
                <a:spLocks noChangeArrowheads="1"/>
              </p:cNvSpPr>
              <p:nvPr/>
            </p:nvSpPr>
            <p:spPr bwMode="auto">
              <a:xfrm>
                <a:off x="2200" y="1709"/>
                <a:ext cx="680" cy="5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/>
                  <a:t>  </a:t>
                </a:r>
                <a:r>
                  <a:rPr lang="en-US" altLang="zh-CN">
                    <a:latin typeface="Arial" pitchFamily="34" charset="0"/>
                  </a:rPr>
                  <a:t>2 1</a:t>
                </a:r>
              </a:p>
              <a:p>
                <a:r>
                  <a:rPr lang="zh-CN" altLang="en-US"/>
                  <a:t>＋</a:t>
                </a:r>
                <a:r>
                  <a:rPr lang="en-US" altLang="zh-CN">
                    <a:latin typeface="Arial" pitchFamily="34" charset="0"/>
                  </a:rPr>
                  <a:t>3 9</a:t>
                </a:r>
              </a:p>
            </p:txBody>
          </p:sp>
          <p:sp>
            <p:nvSpPr>
              <p:cNvPr id="18475" name="Line 86"/>
              <p:cNvSpPr>
                <a:spLocks noChangeShapeType="1"/>
              </p:cNvSpPr>
              <p:nvPr/>
            </p:nvSpPr>
            <p:spPr bwMode="auto">
              <a:xfrm>
                <a:off x="2291" y="2223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76" name="Text Box 87"/>
              <p:cNvSpPr txBox="1">
                <a:spLocks noChangeArrowheads="1"/>
              </p:cNvSpPr>
              <p:nvPr/>
            </p:nvSpPr>
            <p:spPr bwMode="auto">
              <a:xfrm>
                <a:off x="2230" y="2190"/>
                <a:ext cx="470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latin typeface="Arial" pitchFamily="34" charset="0"/>
                  </a:rPr>
                  <a:t>6</a:t>
                </a:r>
              </a:p>
            </p:txBody>
          </p:sp>
        </p:grpSp>
        <p:grpSp>
          <p:nvGrpSpPr>
            <p:cNvPr id="5" name="Group 94"/>
            <p:cNvGrpSpPr>
              <a:grpSpLocks/>
            </p:cNvGrpSpPr>
            <p:nvPr/>
          </p:nvGrpSpPr>
          <p:grpSpPr bwMode="auto">
            <a:xfrm>
              <a:off x="3915" y="1842"/>
              <a:ext cx="680" cy="769"/>
              <a:chOff x="476" y="1661"/>
              <a:chExt cx="680" cy="769"/>
            </a:xfrm>
          </p:grpSpPr>
          <p:sp>
            <p:nvSpPr>
              <p:cNvPr id="18471" name="Text Box 95"/>
              <p:cNvSpPr txBox="1">
                <a:spLocks noChangeArrowheads="1"/>
              </p:cNvSpPr>
              <p:nvPr/>
            </p:nvSpPr>
            <p:spPr bwMode="auto">
              <a:xfrm>
                <a:off x="476" y="1661"/>
                <a:ext cx="680" cy="51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/>
                  <a:t>  </a:t>
                </a:r>
                <a:r>
                  <a:rPr lang="en-US" altLang="zh-CN">
                    <a:latin typeface="Arial" pitchFamily="34" charset="0"/>
                  </a:rPr>
                  <a:t>2 7</a:t>
                </a:r>
              </a:p>
              <a:p>
                <a:r>
                  <a:rPr lang="zh-CN" altLang="en-US"/>
                  <a:t>＋</a:t>
                </a:r>
                <a:r>
                  <a:rPr lang="en-US" altLang="zh-CN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8472" name="Line 96"/>
              <p:cNvSpPr>
                <a:spLocks noChangeShapeType="1"/>
              </p:cNvSpPr>
              <p:nvPr/>
            </p:nvSpPr>
            <p:spPr bwMode="auto">
              <a:xfrm>
                <a:off x="567" y="217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73" name="Text Box 97"/>
              <p:cNvSpPr txBox="1">
                <a:spLocks noChangeArrowheads="1"/>
              </p:cNvSpPr>
              <p:nvPr/>
            </p:nvSpPr>
            <p:spPr bwMode="auto">
              <a:xfrm>
                <a:off x="568" y="2142"/>
                <a:ext cx="470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>
                    <a:latin typeface="Arial" pitchFamily="34" charset="0"/>
                  </a:rPr>
                  <a:t>6 7</a:t>
                </a:r>
              </a:p>
            </p:txBody>
          </p:sp>
        </p:grpSp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三、知识应用</a:t>
            </a: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611188" y="1557338"/>
            <a:ext cx="7921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zh-CN" sz="3000">
                <a:latin typeface="Arial" pitchFamily="34" charset="0"/>
              </a:rPr>
              <a:t>2. </a:t>
            </a:r>
            <a:r>
              <a:rPr lang="zh-CN" altLang="en-US" sz="3000"/>
              <a:t>下面的计算对吗？把不对的改正过来。</a:t>
            </a:r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1728788" y="2781300"/>
            <a:ext cx="1479550" cy="1001713"/>
            <a:chOff x="1086" y="1752"/>
            <a:chExt cx="932" cy="631"/>
          </a:xfrm>
        </p:grpSpPr>
        <p:cxnSp>
          <p:nvCxnSpPr>
            <p:cNvPr id="18464" name="直接连接符 36"/>
            <p:cNvCxnSpPr>
              <a:cxnSpLocks noChangeShapeType="1"/>
            </p:cNvCxnSpPr>
            <p:nvPr/>
          </p:nvCxnSpPr>
          <p:spPr bwMode="auto">
            <a:xfrm>
              <a:off x="1130" y="2356"/>
              <a:ext cx="6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65" name="TextBox 54"/>
            <p:cNvSpPr txBox="1">
              <a:spLocks noChangeArrowheads="1"/>
            </p:cNvSpPr>
            <p:nvPr/>
          </p:nvSpPr>
          <p:spPr bwMode="auto">
            <a:xfrm>
              <a:off x="1338" y="1752"/>
              <a:ext cx="6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en-US" altLang="zh-CN" sz="2500">
                  <a:latin typeface="Arial" pitchFamily="34" charset="0"/>
                </a:rPr>
                <a:t>4  9</a:t>
              </a:r>
              <a:endParaRPr lang="zh-CN" altLang="en-US" sz="2500">
                <a:latin typeface="Arial" pitchFamily="34" charset="0"/>
              </a:endParaRPr>
            </a:p>
          </p:txBody>
        </p:sp>
        <p:sp>
          <p:nvSpPr>
            <p:cNvPr id="18466" name="TextBox 55"/>
            <p:cNvSpPr txBox="1">
              <a:spLocks noChangeArrowheads="1"/>
            </p:cNvSpPr>
            <p:nvPr/>
          </p:nvSpPr>
          <p:spPr bwMode="auto">
            <a:xfrm>
              <a:off x="1086" y="2037"/>
              <a:ext cx="9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zh-CN" altLang="en-US" sz="2500"/>
                <a:t>＋</a:t>
              </a:r>
              <a:r>
                <a:rPr lang="zh-CN" altLang="en-US" sz="1200"/>
                <a:t> </a:t>
              </a:r>
              <a:r>
                <a:rPr lang="en-US" altLang="zh-CN" sz="2500">
                  <a:latin typeface="Arial" pitchFamily="34" charset="0"/>
                </a:rPr>
                <a:t>4  4</a:t>
              </a:r>
              <a:endParaRPr lang="zh-CN" altLang="en-US" sz="2500">
                <a:latin typeface="Arial" pitchFamily="34" charset="0"/>
              </a:endParaRP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347913" y="3649663"/>
            <a:ext cx="60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3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017713" y="3649663"/>
            <a:ext cx="576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9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39963" y="3457575"/>
            <a:ext cx="4175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13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zh-CN" altLang="en-US" sz="13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087938" y="364807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0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746625" y="3649663"/>
            <a:ext cx="51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6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968875" y="3459163"/>
            <a:ext cx="361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13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zh-CN" altLang="en-US" sz="13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177213" y="364807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1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832725" y="3648075"/>
            <a:ext cx="511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500">
                <a:latin typeface="Arial" pitchFamily="34" charset="0"/>
              </a:rPr>
              <a:t>3</a:t>
            </a:r>
            <a:endParaRPr lang="zh-CN" altLang="en-US" sz="2500">
              <a:latin typeface="Arial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101013" y="3500438"/>
            <a:ext cx="317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13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zh-CN" altLang="en-US" sz="13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4716463" y="692150"/>
            <a:ext cx="3900487" cy="1279525"/>
            <a:chOff x="2971" y="436"/>
            <a:chExt cx="2457" cy="806"/>
          </a:xfrm>
        </p:grpSpPr>
        <p:sp>
          <p:nvSpPr>
            <p:cNvPr id="18462" name="AutoShape 53"/>
            <p:cNvSpPr>
              <a:spLocks noChangeArrowheads="1"/>
            </p:cNvSpPr>
            <p:nvPr/>
          </p:nvSpPr>
          <p:spPr bwMode="auto">
            <a:xfrm>
              <a:off x="2971" y="436"/>
              <a:ext cx="1542" cy="318"/>
            </a:xfrm>
            <a:prstGeom prst="wedgeRoundRectCallout">
              <a:avLst>
                <a:gd name="adj1" fmla="val 56681"/>
                <a:gd name="adj2" fmla="val 3553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1C1C1C"/>
                  </a:solidFill>
                </a:rPr>
                <a:t>相同数位要对齐。</a:t>
              </a:r>
              <a:endParaRPr lang="en-US" altLang="zh-CN">
                <a:solidFill>
                  <a:srgbClr val="1C1C1C"/>
                </a:solidFill>
              </a:endParaRPr>
            </a:p>
          </p:txBody>
        </p:sp>
        <p:pic>
          <p:nvPicPr>
            <p:cNvPr id="18463" name="Picture 54" descr="女天使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436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250825" y="4868863"/>
            <a:ext cx="3744913" cy="1797050"/>
            <a:chOff x="158" y="3067"/>
            <a:chExt cx="2359" cy="1132"/>
          </a:xfrm>
        </p:grpSpPr>
        <p:pic>
          <p:nvPicPr>
            <p:cNvPr id="18460" name="Picture 64" descr="未标题-9"/>
            <p:cNvPicPr>
              <a:picLocks noChangeAspect="1" noChangeArrowheads="1"/>
            </p:cNvPicPr>
            <p:nvPr/>
          </p:nvPicPr>
          <p:blipFill>
            <a:blip r:embed="rId5" cstate="print"/>
            <a:srcRect b="12654"/>
            <a:stretch>
              <a:fillRect/>
            </a:stretch>
          </p:blipFill>
          <p:spPr bwMode="auto">
            <a:xfrm>
              <a:off x="158" y="3067"/>
              <a:ext cx="922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AutoShape 65"/>
            <p:cNvSpPr>
              <a:spLocks noChangeArrowheads="1"/>
            </p:cNvSpPr>
            <p:nvPr/>
          </p:nvSpPr>
          <p:spPr bwMode="auto">
            <a:xfrm>
              <a:off x="1020" y="3339"/>
              <a:ext cx="1497" cy="566"/>
            </a:xfrm>
            <a:prstGeom prst="wedgeRoundRectCallout">
              <a:avLst>
                <a:gd name="adj1" fmla="val -60153"/>
                <a:gd name="adj2" fmla="val 1166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个位满十了，十</a:t>
              </a:r>
            </a:p>
            <a:p>
              <a:r>
                <a:rPr lang="zh-CN" altLang="en-US"/>
                <a:t>位别忘了加</a:t>
              </a:r>
              <a:r>
                <a:rPr lang="en-US" altLang="zh-CN">
                  <a:latin typeface="Arial" pitchFamily="34" charset="0"/>
                </a:rPr>
                <a:t>1</a:t>
              </a:r>
              <a:r>
                <a:rPr lang="zh-CN" altLang="en-US"/>
                <a:t>呦！</a:t>
              </a: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4427538" y="2781300"/>
            <a:ext cx="1479550" cy="1001713"/>
            <a:chOff x="1086" y="1752"/>
            <a:chExt cx="932" cy="631"/>
          </a:xfrm>
        </p:grpSpPr>
        <p:cxnSp>
          <p:nvCxnSpPr>
            <p:cNvPr id="18457" name="直接连接符 36"/>
            <p:cNvCxnSpPr>
              <a:cxnSpLocks noChangeShapeType="1"/>
            </p:cNvCxnSpPr>
            <p:nvPr/>
          </p:nvCxnSpPr>
          <p:spPr bwMode="auto">
            <a:xfrm>
              <a:off x="1130" y="2356"/>
              <a:ext cx="6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58" name="TextBox 54"/>
            <p:cNvSpPr txBox="1">
              <a:spLocks noChangeArrowheads="1"/>
            </p:cNvSpPr>
            <p:nvPr/>
          </p:nvSpPr>
          <p:spPr bwMode="auto">
            <a:xfrm>
              <a:off x="1338" y="1752"/>
              <a:ext cx="6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en-US" altLang="zh-CN" sz="2500">
                  <a:latin typeface="Arial" pitchFamily="34" charset="0"/>
                </a:rPr>
                <a:t>2  1</a:t>
              </a:r>
              <a:endParaRPr lang="zh-CN" altLang="en-US" sz="2500">
                <a:latin typeface="Arial" pitchFamily="34" charset="0"/>
              </a:endParaRPr>
            </a:p>
          </p:txBody>
        </p:sp>
        <p:sp>
          <p:nvSpPr>
            <p:cNvPr id="18459" name="TextBox 55"/>
            <p:cNvSpPr txBox="1">
              <a:spLocks noChangeArrowheads="1"/>
            </p:cNvSpPr>
            <p:nvPr/>
          </p:nvSpPr>
          <p:spPr bwMode="auto">
            <a:xfrm>
              <a:off x="1086" y="2037"/>
              <a:ext cx="9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zh-CN" altLang="en-US" sz="2500"/>
                <a:t>＋</a:t>
              </a:r>
              <a:r>
                <a:rPr lang="zh-CN" altLang="en-US" sz="1200"/>
                <a:t> </a:t>
              </a:r>
              <a:r>
                <a:rPr lang="en-US" altLang="zh-CN" sz="2500">
                  <a:latin typeface="Arial" pitchFamily="34" charset="0"/>
                </a:rPr>
                <a:t>3  9</a:t>
              </a:r>
              <a:endParaRPr lang="zh-CN" altLang="en-US" sz="2500">
                <a:latin typeface="Arial" pitchFamily="34" charset="0"/>
              </a:endParaRPr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7524750" y="2781300"/>
            <a:ext cx="1479550" cy="1001713"/>
            <a:chOff x="1086" y="1752"/>
            <a:chExt cx="932" cy="631"/>
          </a:xfrm>
        </p:grpSpPr>
        <p:cxnSp>
          <p:nvCxnSpPr>
            <p:cNvPr id="18454" name="直接连接符 36"/>
            <p:cNvCxnSpPr>
              <a:cxnSpLocks noChangeShapeType="1"/>
            </p:cNvCxnSpPr>
            <p:nvPr/>
          </p:nvCxnSpPr>
          <p:spPr bwMode="auto">
            <a:xfrm>
              <a:off x="1130" y="2356"/>
              <a:ext cx="6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55" name="TextBox 54"/>
            <p:cNvSpPr txBox="1">
              <a:spLocks noChangeArrowheads="1"/>
            </p:cNvSpPr>
            <p:nvPr/>
          </p:nvSpPr>
          <p:spPr bwMode="auto">
            <a:xfrm>
              <a:off x="1338" y="1752"/>
              <a:ext cx="6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en-US" altLang="zh-CN" sz="2500">
                  <a:latin typeface="Arial" pitchFamily="34" charset="0"/>
                </a:rPr>
                <a:t>2  7</a:t>
              </a:r>
              <a:endParaRPr lang="zh-CN" altLang="en-US" sz="2500">
                <a:latin typeface="Arial" pitchFamily="34" charset="0"/>
              </a:endParaRPr>
            </a:p>
          </p:txBody>
        </p:sp>
        <p:sp>
          <p:nvSpPr>
            <p:cNvPr id="18456" name="TextBox 55"/>
            <p:cNvSpPr txBox="1">
              <a:spLocks noChangeArrowheads="1"/>
            </p:cNvSpPr>
            <p:nvPr/>
          </p:nvSpPr>
          <p:spPr bwMode="auto">
            <a:xfrm>
              <a:off x="1086" y="2037"/>
              <a:ext cx="9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/>
              <a:r>
                <a:rPr lang="zh-CN" altLang="en-US" sz="2500"/>
                <a:t>＋  </a:t>
              </a:r>
              <a:r>
                <a:rPr lang="zh-CN" altLang="en-US" sz="1600"/>
                <a:t> </a:t>
              </a:r>
              <a:r>
                <a:rPr lang="en-US" altLang="zh-CN" sz="2500">
                  <a:latin typeface="Arial" pitchFamily="34" charset="0"/>
                </a:rPr>
                <a:t>4</a:t>
              </a:r>
              <a:endParaRPr lang="zh-CN" altLang="en-US" sz="2500">
                <a:latin typeface="Arial" pitchFamily="34" charset="0"/>
              </a:endParaRPr>
            </a:p>
          </p:txBody>
        </p:sp>
      </p:grpSp>
      <p:grpSp>
        <p:nvGrpSpPr>
          <p:cNvPr id="11" name="Group 119"/>
          <p:cNvGrpSpPr>
            <a:grpSpLocks/>
          </p:cNvGrpSpPr>
          <p:nvPr/>
        </p:nvGrpSpPr>
        <p:grpSpPr bwMode="auto">
          <a:xfrm>
            <a:off x="4640263" y="5048250"/>
            <a:ext cx="4249737" cy="1644650"/>
            <a:chOff x="2923" y="3180"/>
            <a:chExt cx="2677" cy="1036"/>
          </a:xfrm>
        </p:grpSpPr>
        <p:sp>
          <p:nvSpPr>
            <p:cNvPr id="18452" name="AutoShape 58"/>
            <p:cNvSpPr>
              <a:spLocks noChangeArrowheads="1"/>
            </p:cNvSpPr>
            <p:nvPr/>
          </p:nvSpPr>
          <p:spPr bwMode="auto">
            <a:xfrm>
              <a:off x="2923" y="3217"/>
              <a:ext cx="1513" cy="566"/>
            </a:xfrm>
            <a:prstGeom prst="wedgeRoundRectCallout">
              <a:avLst>
                <a:gd name="adj1" fmla="val 58264"/>
                <a:gd name="adj2" fmla="val 2473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个位的</a:t>
              </a:r>
              <a:r>
                <a:rPr lang="en-US" altLang="zh-CN">
                  <a:latin typeface="Arial" pitchFamily="34" charset="0"/>
                </a:rPr>
                <a:t>0</a:t>
              </a:r>
              <a:r>
                <a:rPr lang="zh-CN" altLang="en-US"/>
                <a:t>是用来占</a:t>
              </a:r>
            </a:p>
            <a:p>
              <a:r>
                <a:rPr lang="zh-CN" altLang="en-US"/>
                <a:t>位的，一定要写。</a:t>
              </a:r>
            </a:p>
          </p:txBody>
        </p:sp>
        <p:pic>
          <p:nvPicPr>
            <p:cNvPr id="18453" name="Picture 118" descr="03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21" y="3180"/>
              <a:ext cx="107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77" grpId="0"/>
      <p:bldP spid="78" grpId="0"/>
      <p:bldP spid="79" grpId="0"/>
      <p:bldP spid="86" grpId="0"/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2274888" y="2852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7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4903788" y="2852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5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7569200" y="28527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9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273300" y="40084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4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4903788" y="40084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7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567613" y="4008438"/>
            <a:ext cx="53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Arial" pitchFamily="34" charset="0"/>
              </a:rPr>
              <a:t>5</a:t>
            </a:r>
            <a:endParaRPr lang="zh-CN" altLang="en-US" sz="3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r>
              <a:rPr lang="zh-CN" altLang="en-US" sz="4000" ker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三、知识应用</a:t>
            </a:r>
            <a:endParaRPr lang="zh-CN" altLang="en-US" sz="4000" b="0" kern="0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745038" y="1017588"/>
            <a:ext cx="3744912" cy="1279525"/>
            <a:chOff x="3061" y="401"/>
            <a:chExt cx="2359" cy="806"/>
          </a:xfrm>
        </p:grpSpPr>
        <p:sp>
          <p:nvSpPr>
            <p:cNvPr id="19480" name="AutoShape 32"/>
            <p:cNvSpPr>
              <a:spLocks noChangeArrowheads="1"/>
            </p:cNvSpPr>
            <p:nvPr/>
          </p:nvSpPr>
          <p:spPr bwMode="auto">
            <a:xfrm>
              <a:off x="3061" y="481"/>
              <a:ext cx="1356" cy="318"/>
            </a:xfrm>
            <a:prstGeom prst="wedgeRoundRectCallout">
              <a:avLst>
                <a:gd name="adj1" fmla="val 60843"/>
                <a:gd name="adj2" fmla="val -440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/>
                <a:t>  下面藏着几？</a:t>
              </a:r>
              <a:endParaRPr kumimoji="1" lang="en-US" altLang="zh-CN"/>
            </a:p>
          </p:txBody>
        </p:sp>
        <p:pic>
          <p:nvPicPr>
            <p:cNvPr id="19481" name="Picture 33" descr="女天使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0" y="401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五角星 26"/>
            <p:cNvSpPr>
              <a:spLocks/>
            </p:cNvSpPr>
            <p:nvPr/>
          </p:nvSpPr>
          <p:spPr bwMode="auto">
            <a:xfrm>
              <a:off x="3095" y="527"/>
              <a:ext cx="224" cy="223"/>
            </a:xfrm>
            <a:custGeom>
              <a:avLst/>
              <a:gdLst>
                <a:gd name="T0" fmla="*/ 144463 w 288925"/>
                <a:gd name="T1" fmla="*/ 0 h 287337"/>
                <a:gd name="T2" fmla="*/ 0 w 288925"/>
                <a:gd name="T3" fmla="*/ 109753 h 287337"/>
                <a:gd name="T4" fmla="*/ 55180 w 288925"/>
                <a:gd name="T5" fmla="*/ 287336 h 287337"/>
                <a:gd name="T6" fmla="*/ 233745 w 288925"/>
                <a:gd name="T7" fmla="*/ 287336 h 287337"/>
                <a:gd name="T8" fmla="*/ 288925 w 288925"/>
                <a:gd name="T9" fmla="*/ 109753 h 28733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89284 w 288925"/>
                <a:gd name="T16" fmla="*/ 109753 h 287337"/>
                <a:gd name="T17" fmla="*/ 199641 w 288925"/>
                <a:gd name="T18" fmla="*/ 219504 h 287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925" h="287337">
                  <a:moveTo>
                    <a:pt x="0" y="109753"/>
                  </a:moveTo>
                  <a:lnTo>
                    <a:pt x="110360" y="109753"/>
                  </a:lnTo>
                  <a:lnTo>
                    <a:pt x="144463" y="0"/>
                  </a:lnTo>
                  <a:lnTo>
                    <a:pt x="178565" y="109753"/>
                  </a:lnTo>
                  <a:lnTo>
                    <a:pt x="288925" y="109753"/>
                  </a:lnTo>
                  <a:lnTo>
                    <a:pt x="199641" y="177583"/>
                  </a:lnTo>
                  <a:lnTo>
                    <a:pt x="233745" y="287336"/>
                  </a:lnTo>
                  <a:lnTo>
                    <a:pt x="144463" y="219504"/>
                  </a:lnTo>
                  <a:lnTo>
                    <a:pt x="55180" y="287336"/>
                  </a:lnTo>
                  <a:lnTo>
                    <a:pt x="89284" y="177583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FF9933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7" name="五角星 26"/>
          <p:cNvSpPr>
            <a:spLocks/>
          </p:cNvSpPr>
          <p:nvPr/>
        </p:nvSpPr>
        <p:spPr bwMode="auto">
          <a:xfrm>
            <a:off x="2276475" y="2905125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67" name="Rectangle 2"/>
          <p:cNvSpPr txBox="1">
            <a:spLocks noChangeArrowheads="1"/>
          </p:cNvSpPr>
          <p:nvPr/>
        </p:nvSpPr>
        <p:spPr bwMode="auto">
          <a:xfrm>
            <a:off x="611188" y="1557338"/>
            <a:ext cx="23764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zh-CN" sz="3000">
                <a:latin typeface="Arial" pitchFamily="34" charset="0"/>
              </a:rPr>
              <a:t>3. </a:t>
            </a:r>
            <a:endParaRPr lang="zh-CN" altLang="en-US" sz="3000"/>
          </a:p>
        </p:txBody>
      </p:sp>
      <p:sp>
        <p:nvSpPr>
          <p:cNvPr id="3" name="五角星 26"/>
          <p:cNvSpPr>
            <a:spLocks/>
          </p:cNvSpPr>
          <p:nvPr/>
        </p:nvSpPr>
        <p:spPr bwMode="auto">
          <a:xfrm>
            <a:off x="2276475" y="4057650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五角星 26"/>
          <p:cNvSpPr>
            <a:spLocks/>
          </p:cNvSpPr>
          <p:nvPr/>
        </p:nvSpPr>
        <p:spPr bwMode="auto">
          <a:xfrm>
            <a:off x="4910138" y="2905125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五角星 26"/>
          <p:cNvSpPr>
            <a:spLocks/>
          </p:cNvSpPr>
          <p:nvPr/>
        </p:nvSpPr>
        <p:spPr bwMode="auto">
          <a:xfrm>
            <a:off x="4910138" y="4057650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五角星 26"/>
          <p:cNvSpPr>
            <a:spLocks/>
          </p:cNvSpPr>
          <p:nvPr/>
        </p:nvSpPr>
        <p:spPr bwMode="auto">
          <a:xfrm>
            <a:off x="7567613" y="2905125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754063" y="2852738"/>
            <a:ext cx="7921625" cy="1793875"/>
            <a:chOff x="475" y="1797"/>
            <a:chExt cx="4990" cy="1130"/>
          </a:xfrm>
        </p:grpSpPr>
        <p:sp>
          <p:nvSpPr>
            <p:cNvPr id="19474" name="TextBox 99"/>
            <p:cNvSpPr txBox="1">
              <a:spLocks noChangeArrowheads="1"/>
            </p:cNvSpPr>
            <p:nvPr/>
          </p:nvSpPr>
          <p:spPr bwMode="auto">
            <a:xfrm>
              <a:off x="475" y="1797"/>
              <a:ext cx="16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26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48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4</a:t>
              </a:r>
              <a:endParaRPr lang="zh-CN" altLang="en-US" sz="3000">
                <a:latin typeface="Arial" pitchFamily="34" charset="0"/>
              </a:endParaRPr>
            </a:p>
          </p:txBody>
        </p:sp>
        <p:sp>
          <p:nvSpPr>
            <p:cNvPr id="19475" name="TextBox 99"/>
            <p:cNvSpPr txBox="1">
              <a:spLocks noChangeArrowheads="1"/>
            </p:cNvSpPr>
            <p:nvPr/>
          </p:nvSpPr>
          <p:spPr bwMode="auto">
            <a:xfrm>
              <a:off x="475" y="2523"/>
              <a:ext cx="16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37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12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9</a:t>
              </a:r>
              <a:endParaRPr lang="zh-CN" altLang="en-US" sz="3000">
                <a:latin typeface="Arial" pitchFamily="34" charset="0"/>
              </a:endParaRPr>
            </a:p>
          </p:txBody>
        </p:sp>
        <p:sp>
          <p:nvSpPr>
            <p:cNvPr id="19476" name="TextBox 99"/>
            <p:cNvSpPr txBox="1">
              <a:spLocks noChangeArrowheads="1"/>
            </p:cNvSpPr>
            <p:nvPr/>
          </p:nvSpPr>
          <p:spPr bwMode="auto">
            <a:xfrm>
              <a:off x="2134" y="1797"/>
              <a:ext cx="16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39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14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3</a:t>
              </a:r>
              <a:endParaRPr lang="zh-CN" altLang="en-US" sz="3000">
                <a:latin typeface="Arial" pitchFamily="34" charset="0"/>
              </a:endParaRPr>
            </a:p>
          </p:txBody>
        </p:sp>
        <p:sp>
          <p:nvSpPr>
            <p:cNvPr id="19477" name="TextBox 99"/>
            <p:cNvSpPr txBox="1">
              <a:spLocks noChangeArrowheads="1"/>
            </p:cNvSpPr>
            <p:nvPr/>
          </p:nvSpPr>
          <p:spPr bwMode="auto">
            <a:xfrm>
              <a:off x="2134" y="2523"/>
              <a:ext cx="16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54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16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0</a:t>
              </a:r>
              <a:endParaRPr lang="zh-CN" altLang="en-US" sz="3000">
                <a:latin typeface="Arial" pitchFamily="34" charset="0"/>
              </a:endParaRPr>
            </a:p>
          </p:txBody>
        </p:sp>
        <p:sp>
          <p:nvSpPr>
            <p:cNvPr id="19478" name="TextBox 99"/>
            <p:cNvSpPr txBox="1">
              <a:spLocks noChangeArrowheads="1"/>
            </p:cNvSpPr>
            <p:nvPr/>
          </p:nvSpPr>
          <p:spPr bwMode="auto">
            <a:xfrm>
              <a:off x="3808" y="1797"/>
              <a:ext cx="16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60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39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9</a:t>
              </a:r>
              <a:endParaRPr lang="zh-CN" altLang="en-US" sz="3000">
                <a:latin typeface="Arial" pitchFamily="34" charset="0"/>
              </a:endParaRPr>
            </a:p>
          </p:txBody>
        </p:sp>
        <p:sp>
          <p:nvSpPr>
            <p:cNvPr id="19479" name="TextBox 99"/>
            <p:cNvSpPr txBox="1">
              <a:spLocks noChangeArrowheads="1"/>
            </p:cNvSpPr>
            <p:nvPr/>
          </p:nvSpPr>
          <p:spPr bwMode="auto">
            <a:xfrm>
              <a:off x="3945" y="2523"/>
              <a:ext cx="14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000">
                  <a:latin typeface="Arial" pitchFamily="34" charset="0"/>
                </a:rPr>
                <a:t>45</a:t>
              </a:r>
              <a:r>
                <a:rPr lang="en-US" altLang="en-US" sz="3000"/>
                <a:t>＋</a:t>
              </a:r>
              <a:r>
                <a:rPr lang="en-US" altLang="zh-CN" sz="3000">
                  <a:latin typeface="Arial" pitchFamily="34" charset="0"/>
                </a:rPr>
                <a:t>8</a:t>
              </a:r>
              <a:r>
                <a:rPr lang="en-US" altLang="en-US" sz="3000"/>
                <a:t>＝ </a:t>
              </a:r>
              <a:r>
                <a:rPr lang="en-US" altLang="en-US" sz="1500"/>
                <a:t> </a:t>
              </a:r>
              <a:r>
                <a:rPr lang="en-US" altLang="zh-CN" sz="3000">
                  <a:latin typeface="Arial" pitchFamily="34" charset="0"/>
                </a:rPr>
                <a:t>3</a:t>
              </a:r>
              <a:endParaRPr lang="zh-CN" altLang="en-US" sz="3000">
                <a:latin typeface="Arial" pitchFamily="34" charset="0"/>
              </a:endParaRPr>
            </a:p>
          </p:txBody>
        </p:sp>
      </p:grpSp>
      <p:sp>
        <p:nvSpPr>
          <p:cNvPr id="12" name="五角星 26"/>
          <p:cNvSpPr>
            <a:spLocks/>
          </p:cNvSpPr>
          <p:nvPr/>
        </p:nvSpPr>
        <p:spPr bwMode="auto">
          <a:xfrm>
            <a:off x="7567613" y="4057650"/>
            <a:ext cx="495300" cy="493713"/>
          </a:xfrm>
          <a:custGeom>
            <a:avLst/>
            <a:gdLst>
              <a:gd name="T0" fmla="*/ 144463 w 288925"/>
              <a:gd name="T1" fmla="*/ 0 h 287337"/>
              <a:gd name="T2" fmla="*/ 0 w 288925"/>
              <a:gd name="T3" fmla="*/ 109753 h 287337"/>
              <a:gd name="T4" fmla="*/ 55180 w 288925"/>
              <a:gd name="T5" fmla="*/ 287336 h 287337"/>
              <a:gd name="T6" fmla="*/ 233745 w 288925"/>
              <a:gd name="T7" fmla="*/ 287336 h 287337"/>
              <a:gd name="T8" fmla="*/ 288925 w 288925"/>
              <a:gd name="T9" fmla="*/ 109753 h 287337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9284 w 288925"/>
              <a:gd name="T16" fmla="*/ 109753 h 287337"/>
              <a:gd name="T17" fmla="*/ 199641 w 288925"/>
              <a:gd name="T18" fmla="*/ 219504 h 287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25" h="287337">
                <a:moveTo>
                  <a:pt x="0" y="109753"/>
                </a:moveTo>
                <a:lnTo>
                  <a:pt x="110360" y="109753"/>
                </a:lnTo>
                <a:lnTo>
                  <a:pt x="144463" y="0"/>
                </a:lnTo>
                <a:lnTo>
                  <a:pt x="178565" y="109753"/>
                </a:lnTo>
                <a:lnTo>
                  <a:pt x="288925" y="109753"/>
                </a:lnTo>
                <a:lnTo>
                  <a:pt x="199641" y="177583"/>
                </a:lnTo>
                <a:lnTo>
                  <a:pt x="233745" y="287336"/>
                </a:lnTo>
                <a:lnTo>
                  <a:pt x="144463" y="219504"/>
                </a:lnTo>
                <a:lnTo>
                  <a:pt x="55180" y="287336"/>
                </a:lnTo>
                <a:lnTo>
                  <a:pt x="89284" y="177583"/>
                </a:lnTo>
                <a:close/>
              </a:path>
            </a:pathLst>
          </a:cu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FF9933"/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2" grpId="0"/>
      <p:bldP spid="117" grpId="0"/>
      <p:bldP spid="110" grpId="0"/>
      <p:bldP spid="114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5400675" y="1989138"/>
            <a:ext cx="1597025" cy="3355975"/>
            <a:chOff x="3378" y="1407"/>
            <a:chExt cx="1006" cy="2114"/>
          </a:xfrm>
        </p:grpSpPr>
        <p:pic>
          <p:nvPicPr>
            <p:cNvPr id="20523" name="Picture 21" descr="21-7 拷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8" y="1407"/>
              <a:ext cx="1006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3424" y="1610"/>
              <a:ext cx="806" cy="886"/>
              <a:chOff x="3424" y="1610"/>
              <a:chExt cx="806" cy="886"/>
            </a:xfrm>
          </p:grpSpPr>
          <p:grpSp>
            <p:nvGrpSpPr>
              <p:cNvPr id="12" name="Group 71"/>
              <p:cNvGrpSpPr>
                <a:grpSpLocks/>
              </p:cNvGrpSpPr>
              <p:nvPr/>
            </p:nvGrpSpPr>
            <p:grpSpPr bwMode="auto">
              <a:xfrm>
                <a:off x="3424" y="1610"/>
                <a:ext cx="806" cy="886"/>
                <a:chOff x="-1903" y="1637"/>
                <a:chExt cx="806" cy="886"/>
              </a:xfrm>
            </p:grpSpPr>
            <p:sp>
              <p:nvSpPr>
                <p:cNvPr id="20528" name="Rectangle 22"/>
                <p:cNvSpPr>
                  <a:spLocks noChangeArrowheads="1"/>
                </p:cNvSpPr>
                <p:nvPr/>
              </p:nvSpPr>
              <p:spPr bwMode="auto">
                <a:xfrm>
                  <a:off x="-1903" y="1637"/>
                  <a:ext cx="779" cy="88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kumimoji="1" lang="en-US" altLang="zh-CN" sz="2400">
                      <a:latin typeface="Arial" pitchFamily="34" charset="0"/>
                    </a:rPr>
                    <a:t>     6</a:t>
                  </a:r>
                </a:p>
                <a:p>
                  <a:r>
                    <a:rPr kumimoji="1" lang="zh-CN" altLang="en-US" sz="2400"/>
                    <a:t>＋</a:t>
                  </a:r>
                  <a:r>
                    <a:rPr kumimoji="1" lang="zh-CN" altLang="en-US" sz="1800"/>
                    <a:t> </a:t>
                  </a:r>
                  <a:r>
                    <a:rPr kumimoji="1" lang="en-US" altLang="zh-CN" sz="2400">
                      <a:latin typeface="Arial" pitchFamily="34" charset="0"/>
                    </a:rPr>
                    <a:t>1</a:t>
                  </a:r>
                </a:p>
                <a:p>
                  <a:r>
                    <a:rPr kumimoji="1" lang="en-US" altLang="zh-CN" sz="2400">
                      <a:latin typeface="Arial" pitchFamily="34" charset="0"/>
                    </a:rPr>
                    <a:t>     8   </a:t>
                  </a:r>
                  <a:r>
                    <a:rPr kumimoji="1" lang="en-US" altLang="zh-CN" sz="1200">
                      <a:latin typeface="Arial" pitchFamily="34" charset="0"/>
                    </a:rPr>
                    <a:t> </a:t>
                  </a:r>
                  <a:r>
                    <a:rPr kumimoji="1" lang="en-US" altLang="zh-CN" sz="2400"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20529" name="Line 33"/>
                <p:cNvSpPr>
                  <a:spLocks noChangeShapeType="1"/>
                </p:cNvSpPr>
                <p:nvPr/>
              </p:nvSpPr>
              <p:spPr bwMode="auto">
                <a:xfrm>
                  <a:off x="-1813" y="2223"/>
                  <a:ext cx="71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526" name="Rectangle 83"/>
              <p:cNvSpPr>
                <a:spLocks noChangeArrowheads="1"/>
              </p:cNvSpPr>
              <p:nvPr/>
            </p:nvSpPr>
            <p:spPr bwMode="auto">
              <a:xfrm>
                <a:off x="3979" y="1686"/>
                <a:ext cx="209" cy="20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27" name="Rectangle 84"/>
              <p:cNvSpPr>
                <a:spLocks noChangeArrowheads="1"/>
              </p:cNvSpPr>
              <p:nvPr/>
            </p:nvSpPr>
            <p:spPr bwMode="auto">
              <a:xfrm>
                <a:off x="3979" y="1958"/>
                <a:ext cx="209" cy="20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1836738" y="1989138"/>
            <a:ext cx="1597025" cy="3355975"/>
            <a:chOff x="930" y="1407"/>
            <a:chExt cx="1006" cy="2114"/>
          </a:xfrm>
        </p:grpSpPr>
        <p:pic>
          <p:nvPicPr>
            <p:cNvPr id="20516" name="Picture 21" descr="21-7 拷贝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1407"/>
              <a:ext cx="1006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975" y="1610"/>
              <a:ext cx="806" cy="886"/>
              <a:chOff x="975" y="1610"/>
              <a:chExt cx="806" cy="886"/>
            </a:xfrm>
          </p:grpSpPr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975" y="1610"/>
                <a:ext cx="806" cy="886"/>
                <a:chOff x="-1903" y="1637"/>
                <a:chExt cx="806" cy="886"/>
              </a:xfrm>
            </p:grpSpPr>
            <p:sp>
              <p:nvSpPr>
                <p:cNvPr id="20521" name="Rectangle 22"/>
                <p:cNvSpPr>
                  <a:spLocks noChangeArrowheads="1"/>
                </p:cNvSpPr>
                <p:nvPr/>
              </p:nvSpPr>
              <p:spPr bwMode="auto">
                <a:xfrm>
                  <a:off x="-1903" y="1637"/>
                  <a:ext cx="779" cy="88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kumimoji="1" lang="en-US" altLang="zh-CN" sz="2400">
                      <a:latin typeface="Arial" pitchFamily="34" charset="0"/>
                    </a:rPr>
                    <a:t>     6</a:t>
                  </a:r>
                </a:p>
                <a:p>
                  <a:r>
                    <a:rPr kumimoji="1" lang="zh-CN" altLang="en-US" sz="2400"/>
                    <a:t>＋</a:t>
                  </a:r>
                  <a:r>
                    <a:rPr kumimoji="1" lang="zh-CN" altLang="en-US" sz="1800"/>
                    <a:t> </a:t>
                  </a:r>
                  <a:r>
                    <a:rPr kumimoji="1" lang="en-US" altLang="zh-CN" sz="2400">
                      <a:latin typeface="Arial" pitchFamily="34" charset="0"/>
                    </a:rPr>
                    <a:t>1</a:t>
                  </a:r>
                </a:p>
                <a:p>
                  <a:r>
                    <a:rPr kumimoji="1" lang="en-US" altLang="zh-CN" sz="2400">
                      <a:latin typeface="Arial" pitchFamily="34" charset="0"/>
                    </a:rPr>
                    <a:t>     7   </a:t>
                  </a:r>
                  <a:r>
                    <a:rPr kumimoji="1" lang="en-US" altLang="zh-CN" sz="1200">
                      <a:latin typeface="Arial" pitchFamily="34" charset="0"/>
                    </a:rPr>
                    <a:t> </a:t>
                  </a:r>
                  <a:r>
                    <a:rPr kumimoji="1" lang="en-US" altLang="zh-CN" sz="2400"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20522" name="Line 33"/>
                <p:cNvSpPr>
                  <a:spLocks noChangeShapeType="1"/>
                </p:cNvSpPr>
                <p:nvPr/>
              </p:nvSpPr>
              <p:spPr bwMode="auto">
                <a:xfrm>
                  <a:off x="-1813" y="2223"/>
                  <a:ext cx="71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519" name="Rectangle 78"/>
              <p:cNvSpPr>
                <a:spLocks noChangeArrowheads="1"/>
              </p:cNvSpPr>
              <p:nvPr/>
            </p:nvSpPr>
            <p:spPr bwMode="auto">
              <a:xfrm>
                <a:off x="1538" y="1686"/>
                <a:ext cx="209" cy="20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20" name="Rectangle 79"/>
              <p:cNvSpPr>
                <a:spLocks noChangeArrowheads="1"/>
              </p:cNvSpPr>
              <p:nvPr/>
            </p:nvSpPr>
            <p:spPr bwMode="auto">
              <a:xfrm>
                <a:off x="1538" y="1958"/>
                <a:ext cx="209" cy="20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73" name="AutoShape 57"/>
          <p:cNvSpPr>
            <a:spLocks noChangeArrowheads="1"/>
          </p:cNvSpPr>
          <p:nvPr/>
        </p:nvSpPr>
        <p:spPr bwMode="auto">
          <a:xfrm>
            <a:off x="1547813" y="5732463"/>
            <a:ext cx="2576512" cy="504825"/>
          </a:xfrm>
          <a:prstGeom prst="wedgeRoundRectCallout">
            <a:avLst>
              <a:gd name="adj1" fmla="val -58194"/>
              <a:gd name="adj2" fmla="val -4622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十位怎么变成</a:t>
            </a:r>
            <a:r>
              <a:rPr lang="en-US" altLang="zh-CN">
                <a:latin typeface="Arial" pitchFamily="34" charset="0"/>
              </a:rPr>
              <a:t>8</a:t>
            </a:r>
            <a:r>
              <a:rPr lang="zh-CN" altLang="en-US"/>
              <a:t>呢？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61309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三、知识应用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747963" y="2746375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2751138" y="2746375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751138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747963" y="2746375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2747963" y="2746375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6261100" y="230663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6261100" y="274478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6261100" y="274478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6261100" y="230663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7</a:t>
            </a:r>
          </a:p>
        </p:txBody>
      </p:sp>
      <p:pic>
        <p:nvPicPr>
          <p:cNvPr id="9275" name="Picture 59" descr="未标题-9"/>
          <p:cNvPicPr>
            <a:picLocks noChangeAspect="1" noChangeArrowheads="1"/>
          </p:cNvPicPr>
          <p:nvPr/>
        </p:nvPicPr>
        <p:blipFill>
          <a:blip r:embed="rId4" cstate="print"/>
          <a:srcRect b="12654"/>
          <a:stretch>
            <a:fillRect/>
          </a:stretch>
        </p:blipFill>
        <p:spPr bwMode="auto">
          <a:xfrm>
            <a:off x="146050" y="4843463"/>
            <a:ext cx="14636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Rectangle 2"/>
          <p:cNvSpPr txBox="1">
            <a:spLocks noChangeArrowheads="1"/>
          </p:cNvSpPr>
          <p:nvPr/>
        </p:nvSpPr>
        <p:spPr bwMode="auto">
          <a:xfrm>
            <a:off x="611188" y="1557338"/>
            <a:ext cx="23764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zh-CN" sz="3000">
                <a:latin typeface="Arial" pitchFamily="34" charset="0"/>
              </a:rPr>
              <a:t>4. </a:t>
            </a:r>
            <a:endParaRPr lang="zh-CN" altLang="en-US" sz="3000"/>
          </a:p>
        </p:txBody>
      </p: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5508625" y="404813"/>
            <a:ext cx="3324225" cy="1350962"/>
            <a:chOff x="3334" y="255"/>
            <a:chExt cx="2094" cy="851"/>
          </a:xfrm>
        </p:grpSpPr>
        <p:sp>
          <p:nvSpPr>
            <p:cNvPr id="20514" name="AutoShape 67"/>
            <p:cNvSpPr>
              <a:spLocks noChangeArrowheads="1"/>
            </p:cNvSpPr>
            <p:nvPr/>
          </p:nvSpPr>
          <p:spPr bwMode="auto">
            <a:xfrm>
              <a:off x="3334" y="255"/>
              <a:ext cx="1089" cy="566"/>
            </a:xfrm>
            <a:prstGeom prst="wedgeRoundRectCallout">
              <a:avLst>
                <a:gd name="adj1" fmla="val 60009"/>
                <a:gd name="adj2" fmla="val -848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□里都可以</a:t>
              </a:r>
            </a:p>
            <a:p>
              <a:r>
                <a:rPr lang="zh-CN" altLang="en-US"/>
                <a:t>填几呢？</a:t>
              </a:r>
              <a:endParaRPr lang="en-US" altLang="zh-CN"/>
            </a:p>
          </p:txBody>
        </p:sp>
        <p:pic>
          <p:nvPicPr>
            <p:cNvPr id="20515" name="Picture 68" descr="女天使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00"/>
              <a:ext cx="96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6069013" y="2946400"/>
            <a:ext cx="2682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rgbClr val="FF33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276" name="AutoShape 60"/>
          <p:cNvSpPr>
            <a:spLocks noChangeArrowheads="1"/>
          </p:cNvSpPr>
          <p:nvPr/>
        </p:nvSpPr>
        <p:spPr bwMode="auto">
          <a:xfrm>
            <a:off x="1547813" y="5300663"/>
            <a:ext cx="2584450" cy="1293812"/>
          </a:xfrm>
          <a:prstGeom prst="wedgeRoundRectCallout">
            <a:avLst>
              <a:gd name="adj1" fmla="val -59769"/>
              <a:gd name="adj2" fmla="val 889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个位上□</a:t>
            </a:r>
            <a:r>
              <a:rPr lang="en-US" altLang="en-US"/>
              <a:t>＋</a:t>
            </a:r>
            <a:r>
              <a:rPr lang="en-US" altLang="zh-CN"/>
              <a:t>□</a:t>
            </a:r>
            <a:r>
              <a:rPr lang="en-US" altLang="en-US"/>
              <a:t>＝</a:t>
            </a:r>
            <a:r>
              <a:rPr lang="en-US" altLang="zh-CN">
                <a:latin typeface="Arial" pitchFamily="34" charset="0"/>
              </a:rPr>
              <a:t>6</a:t>
            </a:r>
            <a:r>
              <a:rPr lang="zh-CN" altLang="en-US"/>
              <a:t>，</a:t>
            </a:r>
          </a:p>
          <a:p>
            <a:r>
              <a:rPr lang="zh-CN" altLang="en-US"/>
              <a:t>我们可以有顺序地</a:t>
            </a:r>
          </a:p>
          <a:p>
            <a:r>
              <a:rPr lang="zh-CN" altLang="en-US"/>
              <a:t>思考。</a:t>
            </a:r>
          </a:p>
        </p:txBody>
      </p: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4859338" y="4868863"/>
            <a:ext cx="3944937" cy="1644650"/>
            <a:chOff x="3152" y="3165"/>
            <a:chExt cx="2485" cy="1036"/>
          </a:xfrm>
        </p:grpSpPr>
        <p:sp>
          <p:nvSpPr>
            <p:cNvPr id="20512" name="AutoShape 53"/>
            <p:cNvSpPr>
              <a:spLocks noChangeArrowheads="1"/>
            </p:cNvSpPr>
            <p:nvPr/>
          </p:nvSpPr>
          <p:spPr bwMode="auto">
            <a:xfrm>
              <a:off x="3152" y="3612"/>
              <a:ext cx="1248" cy="566"/>
            </a:xfrm>
            <a:prstGeom prst="wedgeRoundRectCallout">
              <a:avLst>
                <a:gd name="adj1" fmla="val 59134"/>
                <a:gd name="adj2" fmla="val -1272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个位相加一定</a:t>
              </a:r>
            </a:p>
            <a:p>
              <a:r>
                <a:rPr lang="zh-CN" altLang="en-US"/>
                <a:t>满十了！</a:t>
              </a:r>
            </a:p>
          </p:txBody>
        </p:sp>
        <p:pic>
          <p:nvPicPr>
            <p:cNvPr id="20513" name="Picture 76" descr="03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58" y="3165"/>
              <a:ext cx="107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2747963" y="274478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2747963" y="274478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747963" y="230663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747963" y="2744788"/>
            <a:ext cx="45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61100" y="230663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1100" y="2744788"/>
            <a:ext cx="53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3300"/>
                </a:solidFill>
                <a:latin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9276" grpId="0" animBg="1"/>
      <p:bldP spid="9276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四、课堂作业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715963" y="2493963"/>
            <a:ext cx="78501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作业：</a:t>
            </a:r>
            <a:r>
              <a:rPr lang="zh-CN" altLang="en-US" sz="3200"/>
              <a:t>第</a:t>
            </a:r>
            <a:r>
              <a:rPr lang="en-US" altLang="zh-CN" sz="3200">
                <a:latin typeface="Arial" charset="0"/>
              </a:rPr>
              <a:t>14</a:t>
            </a:r>
            <a:r>
              <a:rPr lang="zh-CN" altLang="en-US" sz="3200"/>
              <a:t>页“做一做”。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/>
              <a:t>      第</a:t>
            </a:r>
            <a:r>
              <a:rPr lang="en-US" altLang="zh-CN" sz="3200">
                <a:latin typeface="Arial" charset="0"/>
              </a:rPr>
              <a:t>16</a:t>
            </a:r>
            <a:r>
              <a:rPr lang="zh-CN" altLang="en-US" sz="3200"/>
              <a:t>页练习二，第</a:t>
            </a:r>
            <a:r>
              <a:rPr lang="en-US" altLang="zh-CN" sz="3200">
                <a:latin typeface="Arial" charset="0"/>
              </a:rPr>
              <a:t>11</a:t>
            </a:r>
            <a:r>
              <a:rPr lang="zh-CN" altLang="en-US" sz="3200"/>
              <a:t>题。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进位加</Template>
  <TotalTime>2</TotalTime>
  <Words>633</Words>
  <Application>Microsoft Office PowerPoint</Application>
  <PresentationFormat>全屏显示(4:3)</PresentationFormat>
  <Paragraphs>171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顶峰</vt:lpstr>
      <vt:lpstr>幻灯片 1</vt:lpstr>
      <vt:lpstr>一、复习导入</vt:lpstr>
      <vt:lpstr>二、探究新知</vt:lpstr>
      <vt:lpstr>二、探究新知</vt:lpstr>
      <vt:lpstr>三、知识应用</vt:lpstr>
      <vt:lpstr>三、知识应用</vt:lpstr>
      <vt:lpstr>幻灯片 7</vt:lpstr>
      <vt:lpstr>三、知识应用</vt:lpstr>
      <vt:lpstr>四、课堂作业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2018-10-02T03:48:59Z</dcterms:created>
  <dcterms:modified xsi:type="dcterms:W3CDTF">2018-10-02T03:51:02Z</dcterms:modified>
</cp:coreProperties>
</file>