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214290"/>
            <a:ext cx="8929718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4000" b="1" dirty="0" smtClean="0">
                <a:solidFill>
                  <a:srgbClr val="FF0000"/>
                </a:solidFill>
              </a:rPr>
              <a:t>                            </a:t>
            </a:r>
          </a:p>
          <a:p>
            <a:pPr>
              <a:buNone/>
            </a:pPr>
            <a:r>
              <a:rPr lang="en-US" altLang="zh-CN" sz="5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5400" b="1" dirty="0" smtClean="0">
                <a:solidFill>
                  <a:srgbClr val="FF0000"/>
                </a:solidFill>
              </a:rPr>
              <a:t>                Unit 2</a:t>
            </a:r>
          </a:p>
          <a:p>
            <a:pPr>
              <a:buNone/>
            </a:pPr>
            <a:r>
              <a:rPr lang="en-US" altLang="zh-CN" sz="5400" b="1" dirty="0" smtClean="0">
                <a:solidFill>
                  <a:srgbClr val="FF0000"/>
                </a:solidFill>
              </a:rPr>
              <a:t> I think that </a:t>
            </a:r>
            <a:r>
              <a:rPr lang="en-US" altLang="zh-CN" sz="5400" b="1" dirty="0" err="1" smtClean="0">
                <a:solidFill>
                  <a:srgbClr val="FF0000"/>
                </a:solidFill>
              </a:rPr>
              <a:t>mooncakes</a:t>
            </a:r>
            <a:r>
              <a:rPr lang="en-US" altLang="zh-CN" sz="5400" b="1" dirty="0" smtClean="0">
                <a:solidFill>
                  <a:srgbClr val="FF0000"/>
                </a:solidFill>
              </a:rPr>
              <a:t> are delicious</a:t>
            </a:r>
          </a:p>
          <a:p>
            <a:pPr>
              <a:buNone/>
            </a:pPr>
            <a:r>
              <a:rPr lang="en-US" altLang="zh-CN" sz="4000" b="1" dirty="0" smtClean="0">
                <a:solidFill>
                  <a:srgbClr val="7030A0"/>
                </a:solidFill>
              </a:rPr>
              <a:t> </a:t>
            </a:r>
            <a:r>
              <a:rPr lang="en-US" altLang="zh-CN" sz="4000" b="1" dirty="0" smtClean="0">
                <a:solidFill>
                  <a:srgbClr val="7030A0"/>
                </a:solidFill>
              </a:rPr>
              <a:t>             Give a personal reaction </a:t>
            </a:r>
          </a:p>
          <a:p>
            <a:pPr>
              <a:buNone/>
            </a:pPr>
            <a:r>
              <a:rPr lang="en-US" altLang="zh-CN" sz="4000" b="1" dirty="0" smtClean="0">
                <a:solidFill>
                  <a:srgbClr val="7030A0"/>
                </a:solidFill>
              </a:rPr>
              <a:t> </a:t>
            </a:r>
            <a:r>
              <a:rPr lang="en-US" altLang="zh-CN" sz="4000" b="1" dirty="0" smtClean="0">
                <a:solidFill>
                  <a:srgbClr val="7030A0"/>
                </a:solidFill>
              </a:rPr>
              <a:t>         Section A Grammar Focus</a:t>
            </a:r>
          </a:p>
          <a:p>
            <a:pPr>
              <a:buNone/>
            </a:pPr>
            <a:r>
              <a:rPr lang="en-US" altLang="zh-CN" sz="4000" b="1" dirty="0" smtClean="0">
                <a:solidFill>
                  <a:srgbClr val="7030A0"/>
                </a:solidFill>
              </a:rPr>
              <a:t>                      </a:t>
            </a:r>
            <a:r>
              <a:rPr lang="zh-CN" altLang="en-US" sz="4000" b="1" dirty="0" smtClean="0">
                <a:solidFill>
                  <a:srgbClr val="7030A0"/>
                </a:solidFill>
              </a:rPr>
              <a:t>配套练习</a:t>
            </a:r>
            <a:endParaRPr lang="zh-CN" altLang="en-US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470025"/>
          </a:xfrm>
        </p:spPr>
        <p:txBody>
          <a:bodyPr/>
          <a:lstStyle/>
          <a:p>
            <a:r>
              <a:rPr lang="zh-CN" altLang="en-US" b="1" dirty="0" smtClean="0"/>
              <a:t>复习</a:t>
            </a:r>
            <a:r>
              <a:rPr lang="en-US" altLang="zh-CN" b="1" dirty="0" smtClean="0"/>
              <a:t>What </a:t>
            </a:r>
            <a:r>
              <a:rPr lang="zh-CN" altLang="en-US" b="1" dirty="0" smtClean="0"/>
              <a:t>型感叹句结构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7158" y="1571612"/>
            <a:ext cx="8429684" cy="4857784"/>
          </a:xfrm>
        </p:spPr>
        <p:txBody>
          <a:bodyPr>
            <a:normAutofit/>
          </a:bodyPr>
          <a:lstStyle/>
          <a:p>
            <a:pPr algn="l"/>
            <a:r>
              <a:rPr lang="en-US" altLang="zh-CN" sz="4400" b="1" dirty="0" smtClean="0">
                <a:solidFill>
                  <a:srgbClr val="FF0000"/>
                </a:solidFill>
              </a:rPr>
              <a:t>1.What + a/an +</a:t>
            </a:r>
            <a:r>
              <a:rPr lang="en-US" altLang="zh-CN" sz="4400" b="1" dirty="0" err="1" smtClean="0">
                <a:solidFill>
                  <a:srgbClr val="FF0000"/>
                </a:solidFill>
              </a:rPr>
              <a:t>adj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+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可数名词单数（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+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主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+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谓）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pPr algn="l"/>
            <a:r>
              <a:rPr lang="en-US" altLang="zh-CN" sz="4400" b="1" dirty="0" smtClean="0">
                <a:solidFill>
                  <a:srgbClr val="FF0000"/>
                </a:solidFill>
              </a:rPr>
              <a:t>2. What +</a:t>
            </a:r>
            <a:r>
              <a:rPr lang="en-US" altLang="zh-CN" sz="4400" b="1" dirty="0" err="1" smtClean="0">
                <a:solidFill>
                  <a:srgbClr val="FF0000"/>
                </a:solidFill>
              </a:rPr>
              <a:t>adj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+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可数名词复数（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+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主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+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谓）！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pPr algn="l"/>
            <a:r>
              <a:rPr lang="en-US" altLang="zh-CN" sz="4400" b="1" dirty="0" smtClean="0">
                <a:solidFill>
                  <a:srgbClr val="FF0000"/>
                </a:solidFill>
              </a:rPr>
              <a:t>3. What +</a:t>
            </a:r>
            <a:r>
              <a:rPr lang="en-US" altLang="zh-CN" sz="4400" b="1" dirty="0" err="1" smtClean="0">
                <a:solidFill>
                  <a:srgbClr val="FF0000"/>
                </a:solidFill>
              </a:rPr>
              <a:t>adj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+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不可数名词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（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+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主</a:t>
            </a:r>
            <a:r>
              <a:rPr lang="en-US" altLang="zh-CN" sz="4400" b="1" dirty="0" smtClean="0">
                <a:solidFill>
                  <a:srgbClr val="FF0000"/>
                </a:solidFill>
              </a:rPr>
              <a:t>+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谓）！</a:t>
            </a:r>
            <a:endParaRPr lang="en-US" altLang="zh-CN" sz="4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Practice 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4000" b="1" dirty="0" smtClean="0"/>
              <a:t>Rewrite the following sentences</a:t>
            </a:r>
          </a:p>
          <a:p>
            <a:pPr marL="514350" indent="-514350">
              <a:buAutoNum type="arabicPeriod"/>
            </a:pPr>
            <a:r>
              <a:rPr lang="en-US" altLang="zh-CN" sz="3600" dirty="0" smtClean="0"/>
              <a:t>Tom has a useful dictionary.</a:t>
            </a:r>
          </a:p>
          <a:p>
            <a:pPr marL="514350" indent="-514350">
              <a:buNone/>
            </a:pPr>
            <a:r>
              <a:rPr lang="en-US" altLang="zh-CN" sz="3600" b="1" dirty="0" smtClean="0">
                <a:solidFill>
                  <a:srgbClr val="FF0000"/>
                </a:solidFill>
              </a:rPr>
              <a:t>What a useful dictionary Tom has!</a:t>
            </a:r>
          </a:p>
          <a:p>
            <a:pPr marL="514350" indent="-514350">
              <a:buNone/>
            </a:pPr>
            <a:r>
              <a:rPr lang="en-US" altLang="zh-CN" sz="3600" dirty="0" smtClean="0"/>
              <a:t>2. We have had nice holiday.</a:t>
            </a:r>
          </a:p>
          <a:p>
            <a:pPr marL="514350" indent="-514350">
              <a:buNone/>
            </a:pPr>
            <a:r>
              <a:rPr lang="en-US" altLang="zh-CN" sz="3600" b="1" dirty="0" smtClean="0">
                <a:solidFill>
                  <a:srgbClr val="FF0000"/>
                </a:solidFill>
              </a:rPr>
              <a:t>What nice holiday we have had!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/>
              <a:t>复习</a:t>
            </a:r>
            <a:r>
              <a:rPr lang="en-US" altLang="zh-CN" sz="4800" b="1" dirty="0" smtClean="0"/>
              <a:t>How </a:t>
            </a:r>
            <a:r>
              <a:rPr lang="zh-CN" altLang="en-US" sz="4800" b="1" dirty="0" smtClean="0"/>
              <a:t>型感叹句句型结构</a:t>
            </a:r>
            <a:endParaRPr lang="zh-CN" altLang="en-US" sz="48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1. How +</a:t>
            </a:r>
            <a:r>
              <a:rPr lang="en-US" altLang="zh-CN" sz="4000" b="1" dirty="0" err="1" smtClean="0">
                <a:solidFill>
                  <a:srgbClr val="FF0000"/>
                </a:solidFill>
              </a:rPr>
              <a:t>adj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/adv+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主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+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谓！</a:t>
            </a:r>
            <a:endParaRPr lang="en-US" altLang="zh-CN" sz="4000" b="1" dirty="0" smtClean="0">
              <a:solidFill>
                <a:srgbClr val="FF0000"/>
              </a:solidFill>
            </a:endParaRPr>
          </a:p>
          <a:p>
            <a:r>
              <a:rPr lang="en-US" altLang="zh-CN" sz="4000" b="1" dirty="0" smtClean="0">
                <a:solidFill>
                  <a:srgbClr val="FF0000"/>
                </a:solidFill>
              </a:rPr>
              <a:t>2. How +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主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+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谓！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b="1" dirty="0" smtClean="0"/>
              <a:t>Practice </a:t>
            </a:r>
            <a:endParaRPr lang="zh-CN" altLang="en-US" sz="5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 smtClean="0"/>
              <a:t>Rewrite the following sentences.</a:t>
            </a:r>
          </a:p>
          <a:p>
            <a:r>
              <a:rPr lang="en-US" altLang="zh-CN" sz="4000" dirty="0" smtClean="0"/>
              <a:t>1. The box was so heavy.</a:t>
            </a:r>
          </a:p>
          <a:p>
            <a:r>
              <a:rPr lang="en-US" altLang="zh-CN" sz="4000" b="1" dirty="0" smtClean="0">
                <a:solidFill>
                  <a:srgbClr val="FF0000"/>
                </a:solidFill>
              </a:rPr>
              <a:t>How heavy the box was!</a:t>
            </a:r>
          </a:p>
          <a:p>
            <a:r>
              <a:rPr lang="en-US" altLang="zh-CN" sz="4000" dirty="0" smtClean="0"/>
              <a:t>2. He plays the piano very carefully</a:t>
            </a:r>
            <a:r>
              <a:rPr lang="en-US" altLang="zh-CN" sz="4000" b="1" dirty="0" smtClean="0"/>
              <a:t>.</a:t>
            </a:r>
          </a:p>
          <a:p>
            <a:r>
              <a:rPr lang="en-US" altLang="zh-CN" sz="4000" b="1" dirty="0" smtClean="0">
                <a:solidFill>
                  <a:srgbClr val="FF0000"/>
                </a:solidFill>
              </a:rPr>
              <a:t>How carefully he plays the piano!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b="1" dirty="0" smtClean="0"/>
              <a:t>做</a:t>
            </a:r>
            <a:r>
              <a:rPr lang="zh-CN" altLang="en-US" sz="6000" b="1" dirty="0" smtClean="0"/>
              <a:t>题方法</a:t>
            </a:r>
            <a:endParaRPr lang="zh-CN" altLang="en-US" sz="6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1. </a:t>
            </a:r>
            <a:r>
              <a:rPr lang="zh-CN" altLang="en-US" b="1" dirty="0" smtClean="0"/>
              <a:t>找主谓语结构！</a:t>
            </a:r>
            <a:endParaRPr lang="en-US" altLang="zh-CN" b="1" dirty="0" smtClean="0"/>
          </a:p>
          <a:p>
            <a:r>
              <a:rPr lang="en-US" altLang="zh-CN" b="1" dirty="0" smtClean="0"/>
              <a:t>2. </a:t>
            </a:r>
            <a:r>
              <a:rPr lang="zh-CN" altLang="en-US" b="1" dirty="0" smtClean="0"/>
              <a:t>看主谓语前有无名词。</a:t>
            </a:r>
            <a:endParaRPr lang="en-US" altLang="zh-CN" b="1" dirty="0" smtClean="0"/>
          </a:p>
          <a:p>
            <a:r>
              <a:rPr lang="en-US" altLang="zh-CN" b="1" dirty="0" smtClean="0"/>
              <a:t>A. </a:t>
            </a:r>
            <a:r>
              <a:rPr lang="zh-CN" altLang="en-US" b="1" dirty="0" smtClean="0"/>
              <a:t>无名词  用</a:t>
            </a:r>
            <a:r>
              <a:rPr lang="en-US" altLang="zh-CN" b="1" dirty="0" smtClean="0">
                <a:solidFill>
                  <a:srgbClr val="FF0000"/>
                </a:solidFill>
              </a:rPr>
              <a:t>How</a:t>
            </a:r>
          </a:p>
          <a:p>
            <a:r>
              <a:rPr lang="en-US" altLang="zh-CN" b="1" dirty="0" smtClean="0"/>
              <a:t>B. </a:t>
            </a:r>
            <a:r>
              <a:rPr lang="zh-CN" altLang="en-US" b="1" dirty="0" smtClean="0"/>
              <a:t>有名词     单数可数名词   用</a:t>
            </a:r>
            <a:r>
              <a:rPr lang="en-US" altLang="zh-CN" b="1" dirty="0" smtClean="0">
                <a:solidFill>
                  <a:srgbClr val="FF0000"/>
                </a:solidFill>
              </a:rPr>
              <a:t>What a/an</a:t>
            </a:r>
            <a:r>
              <a:rPr lang="en-US" altLang="zh-CN" b="1" dirty="0" smtClean="0"/>
              <a:t>(</a:t>
            </a:r>
            <a:r>
              <a:rPr lang="zh-CN" altLang="en-US" b="1" dirty="0" smtClean="0"/>
              <a:t>元音因素前用</a:t>
            </a:r>
            <a:r>
              <a:rPr lang="en-US" altLang="zh-CN" b="1" dirty="0" smtClean="0">
                <a:solidFill>
                  <a:srgbClr val="FF0000"/>
                </a:solidFill>
              </a:rPr>
              <a:t>an</a:t>
            </a:r>
            <a:r>
              <a:rPr lang="en-US" altLang="zh-CN" b="1" dirty="0" smtClean="0"/>
              <a:t>, </a:t>
            </a:r>
            <a:r>
              <a:rPr lang="zh-CN" altLang="en-US" b="1" dirty="0" smtClean="0"/>
              <a:t>辅音因素前用</a:t>
            </a:r>
            <a:r>
              <a:rPr lang="en-US" altLang="zh-CN" b="1" dirty="0" smtClean="0">
                <a:solidFill>
                  <a:srgbClr val="FF0000"/>
                </a:solidFill>
              </a:rPr>
              <a:t>a</a:t>
            </a:r>
            <a:r>
              <a:rPr lang="en-US" altLang="zh-CN" b="1" dirty="0" smtClean="0"/>
              <a:t>)</a:t>
            </a:r>
          </a:p>
          <a:p>
            <a:r>
              <a:rPr lang="zh-CN" altLang="en-US" b="1" dirty="0" smtClean="0"/>
              <a:t>可数名词复数 </a:t>
            </a:r>
            <a:r>
              <a:rPr lang="en-US" altLang="zh-CN" b="1" dirty="0" smtClean="0"/>
              <a:t>/ </a:t>
            </a:r>
            <a:r>
              <a:rPr lang="zh-CN" altLang="en-US" b="1" dirty="0" smtClean="0"/>
              <a:t>不可数名词     用</a:t>
            </a:r>
            <a:r>
              <a:rPr lang="en-US" altLang="zh-CN" b="1" dirty="0" smtClean="0">
                <a:solidFill>
                  <a:srgbClr val="FF0000"/>
                </a:solidFill>
              </a:rPr>
              <a:t>what.</a:t>
            </a:r>
            <a:r>
              <a:rPr lang="zh-CN" altLang="en-US" b="1" dirty="0" smtClean="0">
                <a:solidFill>
                  <a:srgbClr val="FF0000"/>
                </a:solidFill>
              </a:rPr>
              <a:t>  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b="1" dirty="0" smtClean="0"/>
              <a:t>Practice </a:t>
            </a:r>
            <a:endParaRPr lang="zh-CN" altLang="en-US" sz="5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r>
              <a:rPr lang="en-US" altLang="zh-CN" sz="4000" b="1" dirty="0" smtClean="0"/>
              <a:t>Fill in the blanket with :What, What a/an, How.</a:t>
            </a:r>
          </a:p>
          <a:p>
            <a:r>
              <a:rPr lang="en-US" altLang="zh-CN" dirty="0" smtClean="0"/>
              <a:t>1  </a:t>
            </a:r>
            <a:r>
              <a:rPr lang="en-US" altLang="zh-CN" u="sng" dirty="0" smtClean="0"/>
              <a:t>        </a:t>
            </a:r>
            <a:r>
              <a:rPr lang="en-US" altLang="zh-CN" dirty="0" smtClean="0"/>
              <a:t> (What/what a) delicious chicken we are!</a:t>
            </a:r>
          </a:p>
          <a:p>
            <a:r>
              <a:rPr lang="en-US" altLang="zh-CN" dirty="0" smtClean="0"/>
              <a:t>2.</a:t>
            </a:r>
            <a:r>
              <a:rPr lang="en-US" altLang="zh-CN" dirty="0" smtClean="0"/>
              <a:t> . </a:t>
            </a:r>
            <a:r>
              <a:rPr lang="en-US" altLang="zh-CN" u="sng" dirty="0" smtClean="0"/>
              <a:t>   </a:t>
            </a:r>
            <a:r>
              <a:rPr lang="en-US" altLang="zh-CN" u="sng" dirty="0" smtClean="0"/>
              <a:t>       </a:t>
            </a:r>
            <a:r>
              <a:rPr lang="en-US" altLang="zh-CN" dirty="0" smtClean="0"/>
              <a:t>(</a:t>
            </a:r>
            <a:r>
              <a:rPr lang="en-US" altLang="zh-CN" dirty="0" smtClean="0"/>
              <a:t>What/How) warm it is in the classroom!</a:t>
            </a:r>
          </a:p>
          <a:p>
            <a:r>
              <a:rPr lang="en-US" altLang="zh-CN" dirty="0" smtClean="0"/>
              <a:t>3.</a:t>
            </a:r>
            <a:r>
              <a:rPr lang="en-US" altLang="zh-CN" dirty="0" smtClean="0"/>
              <a:t> . </a:t>
            </a:r>
            <a:r>
              <a:rPr lang="en-US" altLang="zh-CN" u="sng" dirty="0" smtClean="0"/>
              <a:t>       </a:t>
            </a:r>
            <a:r>
              <a:rPr lang="en-US" altLang="zh-CN" u="sng" dirty="0" smtClean="0"/>
              <a:t>   </a:t>
            </a:r>
            <a:r>
              <a:rPr lang="en-US" altLang="zh-CN" dirty="0" smtClean="0"/>
              <a:t>(What/what a</a:t>
            </a:r>
            <a:r>
              <a:rPr lang="en-US" altLang="zh-CN" dirty="0" smtClean="0"/>
              <a:t>) nice shirt you bought!</a:t>
            </a:r>
          </a:p>
          <a:p>
            <a:r>
              <a:rPr lang="en-US" altLang="zh-CN" dirty="0" smtClean="0"/>
              <a:t>4.</a:t>
            </a:r>
            <a:r>
              <a:rPr lang="en-US" altLang="zh-CN" dirty="0" smtClean="0"/>
              <a:t> . </a:t>
            </a:r>
            <a:r>
              <a:rPr lang="en-US" altLang="zh-CN" u="sng" dirty="0" smtClean="0"/>
              <a:t>    </a:t>
            </a:r>
            <a:r>
              <a:rPr lang="en-US" altLang="zh-CN" u="sng" dirty="0" smtClean="0"/>
              <a:t>      </a:t>
            </a:r>
            <a:r>
              <a:rPr lang="en-US" altLang="zh-CN" dirty="0" smtClean="0"/>
              <a:t>(</a:t>
            </a:r>
            <a:r>
              <a:rPr lang="en-US" altLang="zh-CN" dirty="0" smtClean="0"/>
              <a:t>What/How) fast the young man is walking!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07196" y="2604752"/>
            <a:ext cx="560451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 </a:t>
            </a:r>
            <a:endParaRPr lang="zh-CN" altLang="en-US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289</Words>
  <PresentationFormat>全屏显示(4:3)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复习What 型感叹句结构</vt:lpstr>
      <vt:lpstr>Practice </vt:lpstr>
      <vt:lpstr>复习How 型感叹句句型结构</vt:lpstr>
      <vt:lpstr>Practice </vt:lpstr>
      <vt:lpstr>做题方法</vt:lpstr>
      <vt:lpstr>Practice 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微软用户</cp:lastModifiedBy>
  <cp:revision>11</cp:revision>
  <dcterms:created xsi:type="dcterms:W3CDTF">2018-10-04T02:52:26Z</dcterms:created>
  <dcterms:modified xsi:type="dcterms:W3CDTF">2018-10-04T03:25:40Z</dcterms:modified>
</cp:coreProperties>
</file>