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3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80" r:id="rId11"/>
    <p:sldId id="284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13335"/>
            <a:ext cx="12223750" cy="5952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18615" y="568960"/>
            <a:ext cx="3321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司马光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37310" y="568960"/>
            <a:ext cx="1078865" cy="922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en-US" altLang="zh-CN" sz="4400">
                <a:solidFill>
                  <a:schemeClr val="accent4">
                    <a:lumMod val="75000"/>
                  </a:schemeClr>
                </a:solidFill>
                <a:effectLst/>
              </a:rPr>
              <a:t>24</a:t>
            </a:r>
            <a:endParaRPr lang="en-US" altLang="zh-CN" sz="440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990850" y="2404745"/>
            <a:ext cx="5906770" cy="11988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p>
            <a:r>
              <a:rPr lang="zh-CN" altLang="en-US" sz="72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谢谢，再见！</a:t>
            </a:r>
            <a:endParaRPr lang="zh-CN" altLang="en-US" sz="72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6" name="矩形: 圆角 5"/>
          <p:cNvSpPr/>
          <p:nvPr/>
        </p:nvSpPr>
        <p:spPr>
          <a:xfrm>
            <a:off x="8492067" y="1382184"/>
            <a:ext cx="736600" cy="730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393" y="-8467"/>
            <a:ext cx="3998384" cy="13906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矩形 2"/>
          <p:cNvSpPr/>
          <p:nvPr/>
        </p:nvSpPr>
        <p:spPr>
          <a:xfrm>
            <a:off x="7022677" y="1275504"/>
            <a:ext cx="3589655" cy="9124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群儿戏于庭</a:t>
            </a:r>
            <a:endParaRPr lang="zh-CN" altLang="en-US" sz="5335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1600200"/>
            <a:ext cx="5846233" cy="45381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92384" y="3539067"/>
            <a:ext cx="4656667" cy="2062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26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一群小孩子在院子里做游戏。</a:t>
            </a:r>
            <a:endParaRPr lang="zh-CN" altLang="en-US" sz="4265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对话气泡: 圆角矩形 6"/>
          <p:cNvSpPr/>
          <p:nvPr/>
        </p:nvSpPr>
        <p:spPr>
          <a:xfrm>
            <a:off x="7493000" y="2554817"/>
            <a:ext cx="2489200" cy="817033"/>
          </a:xfrm>
          <a:prstGeom prst="wedgeRoundRectCallout">
            <a:avLst>
              <a:gd name="adj1" fmla="val -396"/>
              <a:gd name="adj2" fmla="val -1054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做游戏。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7" name="矩形: 圆角 6"/>
          <p:cNvSpPr/>
          <p:nvPr/>
        </p:nvSpPr>
        <p:spPr>
          <a:xfrm>
            <a:off x="5884333" y="715433"/>
            <a:ext cx="736600" cy="7323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124200" y="715433"/>
            <a:ext cx="736600" cy="7323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984251" y="584200"/>
            <a:ext cx="6996430" cy="9124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一儿登瓮，足跌没水中</a:t>
            </a:r>
            <a:endParaRPr lang="en-US" altLang="zh-CN" sz="5335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5350" y="3530389"/>
            <a:ext cx="5725584" cy="2455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426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一个孩子爬到水缸上去玩，一不小心失足掉进缸中被水淹没了。</a:t>
            </a:r>
            <a:endParaRPr lang="zh-CN" altLang="en-US" sz="4265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 descr="C:\Documents and Settings\Administrator\桌面\图片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68" y="2207684"/>
            <a:ext cx="5601081" cy="4491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对话气泡: 圆角矩形 5"/>
          <p:cNvSpPr/>
          <p:nvPr/>
        </p:nvSpPr>
        <p:spPr>
          <a:xfrm>
            <a:off x="1253067" y="1962151"/>
            <a:ext cx="3437467" cy="1568451"/>
          </a:xfrm>
          <a:prstGeom prst="wedgeRoundRectCallout">
            <a:avLst>
              <a:gd name="adj1" fmla="val 10688"/>
              <a:gd name="adj2" fmla="val -811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265" b="1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sym typeface="+mn-ea"/>
              </a:rPr>
              <a:t>一种口小肚大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的陶器。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对话气泡: 圆角矩形 7"/>
          <p:cNvSpPr/>
          <p:nvPr/>
        </p:nvSpPr>
        <p:spPr>
          <a:xfrm>
            <a:off x="7112000" y="1511300"/>
            <a:ext cx="3987800" cy="751417"/>
          </a:xfrm>
          <a:prstGeom prst="wedgeRoundRectCallout">
            <a:avLst>
              <a:gd name="adj1" fmla="val -68081"/>
              <a:gd name="adj2" fmla="val -562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淹没，沉下去。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2" grpId="0"/>
      <p:bldP spid="3" grpId="0"/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9" name="矩形: 圆角 8"/>
          <p:cNvSpPr/>
          <p:nvPr/>
        </p:nvSpPr>
        <p:spPr>
          <a:xfrm>
            <a:off x="7124700" y="781051"/>
            <a:ext cx="673100" cy="7302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3052233" y="781051"/>
            <a:ext cx="673100" cy="7302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2429933" y="781051"/>
            <a:ext cx="605367" cy="730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1559984" y="649817"/>
            <a:ext cx="8359140" cy="9124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众皆弃去，光持石击瓮破之</a:t>
            </a:r>
            <a:endParaRPr lang="zh-CN" altLang="en-US" sz="5335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1379855" y="1934845"/>
            <a:ext cx="2072640" cy="751205"/>
          </a:xfrm>
          <a:prstGeom prst="wedgeRoundRectCallout">
            <a:avLst>
              <a:gd name="adj1" fmla="val 12534"/>
              <a:gd name="adj2" fmla="val -10025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全，都。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对话气泡: 圆角矩形 5"/>
          <p:cNvSpPr/>
          <p:nvPr/>
        </p:nvSpPr>
        <p:spPr>
          <a:xfrm>
            <a:off x="3780367" y="1877484"/>
            <a:ext cx="3445933" cy="838200"/>
          </a:xfrm>
          <a:prstGeom prst="wedgeRoundRectCallout">
            <a:avLst>
              <a:gd name="adj1" fmla="val -57755"/>
              <a:gd name="adj2" fmla="val -945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放弃，扔掉。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Administrator\桌面\司马光救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3" y="2702456"/>
            <a:ext cx="5427267" cy="385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502400" y="2715684"/>
            <a:ext cx="4656667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426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其他的小孩子都吓跑了，只有司马光拿起石头把水缸砸破。</a:t>
            </a:r>
            <a:endParaRPr lang="zh-CN" altLang="en-US" sz="4265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对话气泡: 圆角矩形 9"/>
          <p:cNvSpPr/>
          <p:nvPr/>
        </p:nvSpPr>
        <p:spPr>
          <a:xfrm>
            <a:off x="7683500" y="1885951"/>
            <a:ext cx="2840567" cy="838200"/>
          </a:xfrm>
          <a:prstGeom prst="wedgeRoundRectCallout">
            <a:avLst>
              <a:gd name="adj1" fmla="val -55789"/>
              <a:gd name="adj2" fmla="val -965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打，敲打。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4" grpId="0" bldLvl="0" animBg="1"/>
      <p:bldP spid="2" grpId="0"/>
      <p:bldP spid="5" grpId="0" bldLvl="0" animBg="1"/>
      <p:bldP spid="6" grpId="0" bldLvl="0" animBg="1"/>
      <p:bldP spid="8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框 32"/>
          <p:cNvSpPr txBox="1"/>
          <p:nvPr/>
        </p:nvSpPr>
        <p:spPr>
          <a:xfrm>
            <a:off x="59668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文本框 34"/>
          <p:cNvSpPr txBox="1"/>
          <p:nvPr/>
        </p:nvSpPr>
        <p:spPr>
          <a:xfrm rot="-280097">
            <a:off x="4578351" y="1638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文本框 36"/>
          <p:cNvSpPr txBox="1"/>
          <p:nvPr/>
        </p:nvSpPr>
        <p:spPr>
          <a:xfrm rot="-5350866">
            <a:off x="7814733" y="17547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文本框 37"/>
          <p:cNvSpPr txBox="1"/>
          <p:nvPr/>
        </p:nvSpPr>
        <p:spPr>
          <a:xfrm rot="-4150866">
            <a:off x="7107767" y="2298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文本框 45"/>
          <p:cNvSpPr txBox="1"/>
          <p:nvPr/>
        </p:nvSpPr>
        <p:spPr>
          <a:xfrm rot="-5350866">
            <a:off x="8561917" y="17843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文本框 46"/>
          <p:cNvSpPr txBox="1"/>
          <p:nvPr/>
        </p:nvSpPr>
        <p:spPr>
          <a:xfrm rot="-424911">
            <a:off x="9423400" y="20933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文本框 47"/>
          <p:cNvSpPr txBox="1"/>
          <p:nvPr/>
        </p:nvSpPr>
        <p:spPr>
          <a:xfrm rot="-4150866">
            <a:off x="10206567" y="33316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文本框 49"/>
          <p:cNvSpPr txBox="1"/>
          <p:nvPr/>
        </p:nvSpPr>
        <p:spPr>
          <a:xfrm rot="657351">
            <a:off x="7264400" y="17801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文本框 50"/>
          <p:cNvSpPr txBox="1"/>
          <p:nvPr/>
        </p:nvSpPr>
        <p:spPr>
          <a:xfrm rot="1480325">
            <a:off x="9855200" y="1659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文本框 51"/>
          <p:cNvSpPr txBox="1"/>
          <p:nvPr/>
        </p:nvSpPr>
        <p:spPr>
          <a:xfrm rot="-5350866">
            <a:off x="7973484" y="29019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2" name="文本框 17"/>
          <p:cNvSpPr txBox="1"/>
          <p:nvPr/>
        </p:nvSpPr>
        <p:spPr>
          <a:xfrm>
            <a:off x="4349751" y="4747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3" name="文本框 18"/>
          <p:cNvSpPr txBox="1"/>
          <p:nvPr/>
        </p:nvSpPr>
        <p:spPr>
          <a:xfrm rot="4149897">
            <a:off x="5952067" y="46651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4" name="文本框 36"/>
          <p:cNvSpPr txBox="1"/>
          <p:nvPr/>
        </p:nvSpPr>
        <p:spPr>
          <a:xfrm rot="-1380000">
            <a:off x="5200651" y="1735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5" name="文本框 37"/>
          <p:cNvSpPr txBox="1"/>
          <p:nvPr/>
        </p:nvSpPr>
        <p:spPr>
          <a:xfrm rot="-180000">
            <a:off x="5507567" y="2738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文本框 45"/>
          <p:cNvSpPr txBox="1"/>
          <p:nvPr/>
        </p:nvSpPr>
        <p:spPr>
          <a:xfrm rot="-1380000">
            <a:off x="5947833" y="176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文本框 46"/>
          <p:cNvSpPr txBox="1"/>
          <p:nvPr/>
        </p:nvSpPr>
        <p:spPr>
          <a:xfrm rot="-1380000">
            <a:off x="6441017" y="2051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8" name="文本框 47"/>
          <p:cNvSpPr txBox="1"/>
          <p:nvPr/>
        </p:nvSpPr>
        <p:spPr>
          <a:xfrm rot="-180000">
            <a:off x="6752167" y="29802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文本框 49"/>
          <p:cNvSpPr txBox="1"/>
          <p:nvPr/>
        </p:nvSpPr>
        <p:spPr>
          <a:xfrm rot="-5350866">
            <a:off x="8413751" y="2813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文本框 50"/>
          <p:cNvSpPr txBox="1"/>
          <p:nvPr/>
        </p:nvSpPr>
        <p:spPr>
          <a:xfrm rot="-170103">
            <a:off x="7452784" y="34544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1" name="文本框 51"/>
          <p:cNvSpPr txBox="1"/>
          <p:nvPr/>
        </p:nvSpPr>
        <p:spPr>
          <a:xfrm rot="-5350866">
            <a:off x="7793567" y="45783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2" name="文本框 32"/>
          <p:cNvSpPr txBox="1"/>
          <p:nvPr/>
        </p:nvSpPr>
        <p:spPr>
          <a:xfrm rot="1209897">
            <a:off x="2000251" y="38565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3" name="文本框 34"/>
          <p:cNvSpPr txBox="1"/>
          <p:nvPr/>
        </p:nvSpPr>
        <p:spPr>
          <a:xfrm rot="4149897">
            <a:off x="2857500" y="4607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4" name="文本框 36"/>
          <p:cNvSpPr txBox="1"/>
          <p:nvPr/>
        </p:nvSpPr>
        <p:spPr>
          <a:xfrm rot="-1380000">
            <a:off x="2139951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5" name="文本框 37"/>
          <p:cNvSpPr txBox="1"/>
          <p:nvPr/>
        </p:nvSpPr>
        <p:spPr>
          <a:xfrm rot="1029897">
            <a:off x="3314700" y="36724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6" name="文本框 31"/>
          <p:cNvSpPr txBox="1"/>
          <p:nvPr/>
        </p:nvSpPr>
        <p:spPr>
          <a:xfrm rot="-1380000">
            <a:off x="4216400" y="41952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7" name="文本框 32"/>
          <p:cNvSpPr txBox="1"/>
          <p:nvPr/>
        </p:nvSpPr>
        <p:spPr>
          <a:xfrm rot="-170103">
            <a:off x="1049867" y="2040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8" name="文本框 33"/>
          <p:cNvSpPr txBox="1"/>
          <p:nvPr/>
        </p:nvSpPr>
        <p:spPr>
          <a:xfrm rot="1029897">
            <a:off x="1104900" y="4533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69" name="文本框 34"/>
          <p:cNvSpPr txBox="1"/>
          <p:nvPr/>
        </p:nvSpPr>
        <p:spPr>
          <a:xfrm rot="-170103">
            <a:off x="4013200" y="5115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0" name="文本框 35"/>
          <p:cNvSpPr txBox="1"/>
          <p:nvPr/>
        </p:nvSpPr>
        <p:spPr>
          <a:xfrm rot="-170103">
            <a:off x="5543551" y="4226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1" name="文本框 36"/>
          <p:cNvSpPr txBox="1"/>
          <p:nvPr/>
        </p:nvSpPr>
        <p:spPr>
          <a:xfrm rot="-170103">
            <a:off x="5765800" y="5238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2" name="文本框 37"/>
          <p:cNvSpPr txBox="1"/>
          <p:nvPr/>
        </p:nvSpPr>
        <p:spPr>
          <a:xfrm rot="-5070842">
            <a:off x="429684" y="27220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3" name="文本框 38"/>
          <p:cNvSpPr txBox="1"/>
          <p:nvPr/>
        </p:nvSpPr>
        <p:spPr>
          <a:xfrm rot="4149897">
            <a:off x="1786467" y="2878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4" name="文本框 39"/>
          <p:cNvSpPr txBox="1"/>
          <p:nvPr/>
        </p:nvSpPr>
        <p:spPr>
          <a:xfrm rot="-170103">
            <a:off x="1657351" y="1703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5" name="文本框 40"/>
          <p:cNvSpPr txBox="1"/>
          <p:nvPr/>
        </p:nvSpPr>
        <p:spPr>
          <a:xfrm rot="1029897">
            <a:off x="1784351" y="2245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6" name="文本框 45"/>
          <p:cNvSpPr txBox="1"/>
          <p:nvPr/>
        </p:nvSpPr>
        <p:spPr>
          <a:xfrm rot="-1380000">
            <a:off x="2823633" y="15282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7" name="文本框 46"/>
          <p:cNvSpPr txBox="1"/>
          <p:nvPr/>
        </p:nvSpPr>
        <p:spPr>
          <a:xfrm rot="-1380000">
            <a:off x="3583517" y="17547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8" name="文本框 47"/>
          <p:cNvSpPr txBox="1"/>
          <p:nvPr/>
        </p:nvSpPr>
        <p:spPr>
          <a:xfrm rot="-180000">
            <a:off x="3221567" y="25061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79" name="文本框 49"/>
          <p:cNvSpPr txBox="1"/>
          <p:nvPr/>
        </p:nvSpPr>
        <p:spPr>
          <a:xfrm rot="-1380000">
            <a:off x="4368800" y="2051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0" name="文本框 50"/>
          <p:cNvSpPr txBox="1"/>
          <p:nvPr/>
        </p:nvSpPr>
        <p:spPr>
          <a:xfrm rot="-1380000">
            <a:off x="3799417" y="2825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文本框 51"/>
          <p:cNvSpPr txBox="1"/>
          <p:nvPr/>
        </p:nvSpPr>
        <p:spPr>
          <a:xfrm rot="-1380000">
            <a:off x="4646084" y="3007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文本框 32"/>
          <p:cNvSpPr txBox="1"/>
          <p:nvPr/>
        </p:nvSpPr>
        <p:spPr>
          <a:xfrm rot="1209897">
            <a:off x="6819900" y="4718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文本框 34"/>
          <p:cNvSpPr txBox="1"/>
          <p:nvPr/>
        </p:nvSpPr>
        <p:spPr>
          <a:xfrm rot="-1030866">
            <a:off x="8417984" y="51921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文本框 36"/>
          <p:cNvSpPr txBox="1"/>
          <p:nvPr/>
        </p:nvSpPr>
        <p:spPr>
          <a:xfrm rot="368503">
            <a:off x="7698317" y="38121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文本框 37"/>
          <p:cNvSpPr txBox="1"/>
          <p:nvPr/>
        </p:nvSpPr>
        <p:spPr>
          <a:xfrm rot="829244">
            <a:off x="7046384" y="5298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文本框 45"/>
          <p:cNvSpPr txBox="1"/>
          <p:nvPr/>
        </p:nvSpPr>
        <p:spPr>
          <a:xfrm rot="-4502722">
            <a:off x="9038167" y="3333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文本框 46"/>
          <p:cNvSpPr txBox="1"/>
          <p:nvPr/>
        </p:nvSpPr>
        <p:spPr>
          <a:xfrm rot="2702238">
            <a:off x="10090151" y="4083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文本框 47"/>
          <p:cNvSpPr txBox="1"/>
          <p:nvPr/>
        </p:nvSpPr>
        <p:spPr>
          <a:xfrm rot="-3456638">
            <a:off x="8991600" y="45381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文本框 54"/>
          <p:cNvSpPr txBox="1"/>
          <p:nvPr/>
        </p:nvSpPr>
        <p:spPr>
          <a:xfrm rot="-3180423">
            <a:off x="2618317" y="3098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文本框 55"/>
          <p:cNvSpPr txBox="1"/>
          <p:nvPr/>
        </p:nvSpPr>
        <p:spPr>
          <a:xfrm rot="-3640556">
            <a:off x="9652000" y="4787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文本框 56"/>
          <p:cNvSpPr txBox="1"/>
          <p:nvPr/>
        </p:nvSpPr>
        <p:spPr>
          <a:xfrm rot="1549510">
            <a:off x="10339917" y="28998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文本框 32"/>
          <p:cNvSpPr txBox="1"/>
          <p:nvPr/>
        </p:nvSpPr>
        <p:spPr>
          <a:xfrm rot="4190103">
            <a:off x="5717117" y="33422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文本框 34"/>
          <p:cNvSpPr txBox="1"/>
          <p:nvPr/>
        </p:nvSpPr>
        <p:spPr>
          <a:xfrm rot="8340000">
            <a:off x="6563784" y="4184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文本框 36"/>
          <p:cNvSpPr txBox="1"/>
          <p:nvPr/>
        </p:nvSpPr>
        <p:spPr>
          <a:xfrm rot="-1160763">
            <a:off x="7698317" y="2334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文本框 37"/>
          <p:cNvSpPr txBox="1"/>
          <p:nvPr/>
        </p:nvSpPr>
        <p:spPr>
          <a:xfrm rot="39237">
            <a:off x="7533217" y="3031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文本框 45"/>
          <p:cNvSpPr txBox="1"/>
          <p:nvPr/>
        </p:nvSpPr>
        <p:spPr>
          <a:xfrm rot="-1160763">
            <a:off x="8445500" y="2364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文本框 46"/>
          <p:cNvSpPr txBox="1"/>
          <p:nvPr/>
        </p:nvSpPr>
        <p:spPr>
          <a:xfrm rot="-1160763">
            <a:off x="8938684" y="2650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文本框 47"/>
          <p:cNvSpPr txBox="1"/>
          <p:nvPr/>
        </p:nvSpPr>
        <p:spPr>
          <a:xfrm rot="39237">
            <a:off x="9580033" y="3276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文本框 49"/>
          <p:cNvSpPr txBox="1"/>
          <p:nvPr/>
        </p:nvSpPr>
        <p:spPr>
          <a:xfrm rot="-1160763">
            <a:off x="9385300" y="2878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文本框 50"/>
          <p:cNvSpPr txBox="1"/>
          <p:nvPr/>
        </p:nvSpPr>
        <p:spPr>
          <a:xfrm rot="-1160763">
            <a:off x="9984317" y="2578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文本框 51"/>
          <p:cNvSpPr txBox="1"/>
          <p:nvPr/>
        </p:nvSpPr>
        <p:spPr>
          <a:xfrm rot="-1160763">
            <a:off x="9719733" y="37253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文本框 32"/>
          <p:cNvSpPr txBox="1"/>
          <p:nvPr/>
        </p:nvSpPr>
        <p:spPr>
          <a:xfrm rot="4190103">
            <a:off x="3687233" y="4453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文本框 34"/>
          <p:cNvSpPr txBox="1"/>
          <p:nvPr/>
        </p:nvSpPr>
        <p:spPr>
          <a:xfrm rot="8340000">
            <a:off x="5232400" y="3754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文本框 36"/>
          <p:cNvSpPr txBox="1"/>
          <p:nvPr/>
        </p:nvSpPr>
        <p:spPr>
          <a:xfrm rot="2810103">
            <a:off x="5084233" y="2313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文本框 37"/>
          <p:cNvSpPr txBox="1"/>
          <p:nvPr/>
        </p:nvSpPr>
        <p:spPr>
          <a:xfrm rot="4010103">
            <a:off x="5084233" y="30374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文本框 45"/>
          <p:cNvSpPr txBox="1"/>
          <p:nvPr/>
        </p:nvSpPr>
        <p:spPr>
          <a:xfrm rot="2810103">
            <a:off x="5831417" y="23431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文本框 46"/>
          <p:cNvSpPr txBox="1"/>
          <p:nvPr/>
        </p:nvSpPr>
        <p:spPr>
          <a:xfrm rot="2810103">
            <a:off x="6324600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文本框 47"/>
          <p:cNvSpPr txBox="1"/>
          <p:nvPr/>
        </p:nvSpPr>
        <p:spPr>
          <a:xfrm rot="4010103">
            <a:off x="63246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文本框 49"/>
          <p:cNvSpPr txBox="1"/>
          <p:nvPr/>
        </p:nvSpPr>
        <p:spPr>
          <a:xfrm rot="-1160763">
            <a:off x="8299451" y="3393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文本框 50"/>
          <p:cNvSpPr txBox="1"/>
          <p:nvPr/>
        </p:nvSpPr>
        <p:spPr>
          <a:xfrm rot="4020000">
            <a:off x="6957484" y="3507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文本框 51"/>
          <p:cNvSpPr txBox="1"/>
          <p:nvPr/>
        </p:nvSpPr>
        <p:spPr>
          <a:xfrm rot="-1160763">
            <a:off x="7465484" y="42926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文本框 32"/>
          <p:cNvSpPr txBox="1"/>
          <p:nvPr/>
        </p:nvSpPr>
        <p:spPr>
          <a:xfrm rot="5400000">
            <a:off x="1521884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文本框 34"/>
          <p:cNvSpPr txBox="1"/>
          <p:nvPr/>
        </p:nvSpPr>
        <p:spPr>
          <a:xfrm rot="8340000">
            <a:off x="2508251" y="47371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文本框 36"/>
          <p:cNvSpPr txBox="1"/>
          <p:nvPr/>
        </p:nvSpPr>
        <p:spPr>
          <a:xfrm rot="2810103">
            <a:off x="2482851" y="3642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文本框 37"/>
          <p:cNvSpPr txBox="1"/>
          <p:nvPr/>
        </p:nvSpPr>
        <p:spPr>
          <a:xfrm rot="5220000">
            <a:off x="3062817" y="40195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文本框 45"/>
          <p:cNvSpPr txBox="1"/>
          <p:nvPr/>
        </p:nvSpPr>
        <p:spPr>
          <a:xfrm rot="2810103">
            <a:off x="3746500" y="36618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文本框 46"/>
          <p:cNvSpPr txBox="1"/>
          <p:nvPr/>
        </p:nvSpPr>
        <p:spPr>
          <a:xfrm rot="4020000">
            <a:off x="933451" y="26183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文本框 47"/>
          <p:cNvSpPr txBox="1"/>
          <p:nvPr/>
        </p:nvSpPr>
        <p:spPr>
          <a:xfrm rot="5220000">
            <a:off x="935567" y="3862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文本框 49"/>
          <p:cNvSpPr txBox="1"/>
          <p:nvPr/>
        </p:nvSpPr>
        <p:spPr>
          <a:xfrm rot="4020000">
            <a:off x="3285067" y="4986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文本框 50"/>
          <p:cNvSpPr txBox="1"/>
          <p:nvPr/>
        </p:nvSpPr>
        <p:spPr>
          <a:xfrm rot="4020000">
            <a:off x="4936067" y="4489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文本框 51"/>
          <p:cNvSpPr txBox="1"/>
          <p:nvPr/>
        </p:nvSpPr>
        <p:spPr>
          <a:xfrm rot="4020000">
            <a:off x="5429251" y="47752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文本框 32"/>
          <p:cNvSpPr txBox="1"/>
          <p:nvPr/>
        </p:nvSpPr>
        <p:spPr>
          <a:xfrm rot="-880739">
            <a:off x="685800" y="33528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文本框 34"/>
          <p:cNvSpPr txBox="1"/>
          <p:nvPr/>
        </p:nvSpPr>
        <p:spPr>
          <a:xfrm rot="8340000">
            <a:off x="1672167" y="34565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文本框 36"/>
          <p:cNvSpPr txBox="1"/>
          <p:nvPr/>
        </p:nvSpPr>
        <p:spPr>
          <a:xfrm rot="4020000">
            <a:off x="2226733" y="20150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文本框 37"/>
          <p:cNvSpPr txBox="1"/>
          <p:nvPr/>
        </p:nvSpPr>
        <p:spPr>
          <a:xfrm rot="5220000">
            <a:off x="2226733" y="27389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文本框 45"/>
          <p:cNvSpPr txBox="1"/>
          <p:nvPr/>
        </p:nvSpPr>
        <p:spPr>
          <a:xfrm rot="2810103">
            <a:off x="2973917" y="2044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文本框 46"/>
          <p:cNvSpPr txBox="1"/>
          <p:nvPr/>
        </p:nvSpPr>
        <p:spPr>
          <a:xfrm rot="2810103">
            <a:off x="3467100" y="23304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文本框 47"/>
          <p:cNvSpPr txBox="1"/>
          <p:nvPr/>
        </p:nvSpPr>
        <p:spPr>
          <a:xfrm rot="4010103">
            <a:off x="3105151" y="30839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文本框 49"/>
          <p:cNvSpPr txBox="1"/>
          <p:nvPr/>
        </p:nvSpPr>
        <p:spPr>
          <a:xfrm rot="2810103">
            <a:off x="4250267" y="26289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文本框 50"/>
          <p:cNvSpPr txBox="1"/>
          <p:nvPr/>
        </p:nvSpPr>
        <p:spPr>
          <a:xfrm rot="2810103">
            <a:off x="4099984" y="32088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文本框 51"/>
          <p:cNvSpPr txBox="1"/>
          <p:nvPr/>
        </p:nvSpPr>
        <p:spPr>
          <a:xfrm rot="2810103">
            <a:off x="4593167" y="34946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文本框 32"/>
          <p:cNvSpPr txBox="1"/>
          <p:nvPr/>
        </p:nvSpPr>
        <p:spPr>
          <a:xfrm rot="5400000">
            <a:off x="6335184" y="4910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文本框 34"/>
          <p:cNvSpPr txBox="1"/>
          <p:nvPr/>
        </p:nvSpPr>
        <p:spPr>
          <a:xfrm rot="3159237">
            <a:off x="7759700" y="53424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文本框 36"/>
          <p:cNvSpPr txBox="1"/>
          <p:nvPr/>
        </p:nvSpPr>
        <p:spPr>
          <a:xfrm rot="-1160763">
            <a:off x="83163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文本框 37"/>
          <p:cNvSpPr txBox="1"/>
          <p:nvPr/>
        </p:nvSpPr>
        <p:spPr>
          <a:xfrm rot="39237">
            <a:off x="8316384" y="46249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文本框 45"/>
          <p:cNvSpPr txBox="1"/>
          <p:nvPr/>
        </p:nvSpPr>
        <p:spPr>
          <a:xfrm rot="-1160763">
            <a:off x="9063567" y="39306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文本框 46"/>
          <p:cNvSpPr txBox="1"/>
          <p:nvPr/>
        </p:nvSpPr>
        <p:spPr>
          <a:xfrm rot="-1160763">
            <a:off x="9556751" y="42164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文本框 47"/>
          <p:cNvSpPr txBox="1"/>
          <p:nvPr/>
        </p:nvSpPr>
        <p:spPr>
          <a:xfrm rot="39237">
            <a:off x="9139767" y="49741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文本框 49"/>
          <p:cNvSpPr txBox="1"/>
          <p:nvPr/>
        </p:nvSpPr>
        <p:spPr>
          <a:xfrm rot="-1160763">
            <a:off x="10251017" y="46037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文本框 50"/>
          <p:cNvSpPr txBox="1"/>
          <p:nvPr/>
        </p:nvSpPr>
        <p:spPr>
          <a:xfrm rot="-1160763">
            <a:off x="10189633" y="50948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文本框 51"/>
          <p:cNvSpPr txBox="1"/>
          <p:nvPr/>
        </p:nvSpPr>
        <p:spPr>
          <a:xfrm rot="-1160763">
            <a:off x="9040284" y="1528233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665" dirty="0">
                <a:solidFill>
                  <a:srgbClr val="EEECE1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665" dirty="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600200" y="2116667"/>
            <a:ext cx="736600" cy="730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802217" y="1987551"/>
            <a:ext cx="4271010" cy="9124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水迸，儿得活</a:t>
            </a:r>
            <a:endParaRPr lang="zh-CN" altLang="en-US" sz="5335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417" y="3439584"/>
            <a:ext cx="4430183" cy="2062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426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水涌出来了，小孩得救了。</a:t>
            </a:r>
            <a:endParaRPr lang="zh-CN" altLang="en-US" sz="4265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0333" y="1227667"/>
            <a:ext cx="6157384" cy="45487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对话气泡: 圆角矩形 6"/>
          <p:cNvSpPr/>
          <p:nvPr/>
        </p:nvSpPr>
        <p:spPr>
          <a:xfrm>
            <a:off x="2175933" y="954617"/>
            <a:ext cx="1786467" cy="778933"/>
          </a:xfrm>
          <a:prstGeom prst="wedgeRoundRectCallout">
            <a:avLst>
              <a:gd name="adj1" fmla="val -51133"/>
              <a:gd name="adj2" fmla="val 938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涌出。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3" grpId="0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rcRect b="25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79052" y="1514687"/>
            <a:ext cx="10689167" cy="436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4265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一群小孩子在院子里做游戏，一个小孩爬到水缸上去玩，一不小心失足掉进缸中被水淹没了，其他的小孩子都吓跑了，只有司马光拿起石头把水缸砸破，水涌出来了，小孩得救了。</a:t>
            </a:r>
            <a:endParaRPr lang="zh-CN" altLang="en-US" sz="4265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52475" y="766445"/>
            <a:ext cx="275463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讲故事：</a:t>
            </a:r>
            <a:endParaRPr kumimoji="0" lang="zh-CN" altLang="en-US" sz="4265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7" name="TextBox 16"/>
          <p:cNvSpPr txBox="1"/>
          <p:nvPr/>
        </p:nvSpPr>
        <p:spPr>
          <a:xfrm>
            <a:off x="753110" y="1792605"/>
            <a:ext cx="10629265" cy="4197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4265" b="1" dirty="0">
                <a:solidFill>
                  <a:schemeClr val="accent4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65" b="1" dirty="0">
                <a:solidFill>
                  <a:schemeClr val="accent4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从这个故事中我们懂得：越是在危险的时候，我们越不能慌张，更不能放弃，因为这样只会于事无补。在危急关头，我们只有沉着冷静，分析现实状况，动脑筋思考解决问题的办法，才能够摆脱困境。</a:t>
            </a:r>
            <a:endParaRPr lang="zh-CN" altLang="en-US" sz="3600" b="1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13315" name="TextBox 1"/>
          <p:cNvSpPr txBox="1"/>
          <p:nvPr/>
        </p:nvSpPr>
        <p:spPr>
          <a:xfrm>
            <a:off x="753110" y="777875"/>
            <a:ext cx="106299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从《司马光》这个故事里，你懂得了什么道理呢？</a:t>
            </a:r>
            <a:endParaRPr lang="zh-CN" altLang="en-US" sz="3600" b="1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 1"/>
          <p:cNvSpPr/>
          <p:nvPr/>
        </p:nvSpPr>
        <p:spPr>
          <a:xfrm>
            <a:off x="574675" y="219710"/>
            <a:ext cx="1112837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课堂练习：</a:t>
            </a:r>
            <a:r>
              <a:rPr lang="zh-CN" altLang="en-US" sz="40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先解释加点的字，再说说句子的意思。</a:t>
            </a:r>
            <a:endParaRPr lang="en-US" altLang="zh-CN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众</a:t>
            </a:r>
            <a:r>
              <a:rPr lang="zh-CN" altLang="en-US" sz="4000" b="1" u="dottedHeavy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皆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弃去，光持石击瓮破之，水</a:t>
            </a:r>
            <a:r>
              <a:rPr lang="zh-CN" altLang="en-US" sz="4000" b="1" u="dottedHeavy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迸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，儿得活。</a:t>
            </a:r>
            <a:endParaRPr lang="en-US" altLang="zh-CN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皆：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。迸：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　　　　</a:t>
            </a:r>
            <a:endParaRPr lang="zh-CN" altLang="en-US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句意：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</a:t>
            </a:r>
            <a:endParaRPr lang="en-US" altLang="zh-CN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________________________________________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　</a:t>
            </a:r>
            <a:endParaRPr lang="zh-CN" altLang="en-US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群儿戏于</a:t>
            </a:r>
            <a:r>
              <a:rPr lang="zh-CN" altLang="en-US" sz="4000" b="1" u="dottedHeavy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庭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庭：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句意：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4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2185" y="1701800"/>
            <a:ext cx="17824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全，都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4184" y="170180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涌出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34733" y="2413000"/>
            <a:ext cx="8481484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其他的小孩都吓跑了，只有司马光拿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424" y="3119755"/>
            <a:ext cx="1066588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起石头把水缸砸破，水涌出来了，小孩得救了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21517" y="467614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院子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4700" y="5382895"/>
            <a:ext cx="6590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一群小孩子在院子里做游戏</a:t>
            </a:r>
            <a:endParaRPr lang="zh-CN" altLang="en-US" sz="4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71855" y="1431925"/>
            <a:ext cx="92735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44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、你觉得司马光是一个怎样的人呢？</a:t>
            </a:r>
            <a:endParaRPr lang="zh-CN" altLang="en-US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2840" y="2769235"/>
            <a:ext cx="9926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司马光是一个遇事沉着冷静、肯动脑筋的人。</a:t>
            </a:r>
            <a:endParaRPr lang="zh-CN" altLang="en-US" sz="3600" b="1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WPS 演示</Application>
  <PresentationFormat>宽屏</PresentationFormat>
  <Paragraphs>269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楷体</vt:lpstr>
      <vt:lpstr>黑体</vt:lpstr>
      <vt:lpstr>Calibri Light</vt:lpstr>
      <vt:lpstr>Calibri</vt:lpstr>
      <vt:lpstr>微软雅黑</vt:lpstr>
      <vt:lpstr>Arial Unicode MS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55</cp:revision>
  <dcterms:created xsi:type="dcterms:W3CDTF">2018-10-01T01:34:00Z</dcterms:created>
  <dcterms:modified xsi:type="dcterms:W3CDTF">2018-10-02T07:59:11Z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