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9" r:id="rId4"/>
    <p:sldId id="260" r:id="rId5"/>
    <p:sldId id="261" r:id="rId6"/>
    <p:sldId id="262" r:id="rId7"/>
    <p:sldId id="264" r:id="rId8"/>
    <p:sldId id="263" r:id="rId9"/>
    <p:sldId id="265" r:id="rId10"/>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ctrTitle"/>
          </p:nvPr>
        </p:nvSpPr>
        <p:spPr>
          <a:xfrm>
            <a:off x="1524000" y="1060768"/>
            <a:ext cx="9144000" cy="2387600"/>
          </a:xfrm>
        </p:spPr>
        <p:txBody>
          <a:bodyPr>
            <a:prstTxWarp prst="textChevronInverted">
              <a:avLst/>
            </a:prstTxWarp>
          </a:bodyPr>
          <a:p>
            <a:r>
              <a:rPr lang="zh-CN" altLang="en-US" sz="7200">
                <a:solidFill>
                  <a:srgbClr val="FF0000"/>
                </a:solidFill>
              </a:rPr>
              <a:t>最后的一课</a:t>
            </a:r>
            <a:endParaRPr lang="zh-CN" altLang="en-US" sz="7200">
              <a:solidFill>
                <a:srgbClr val="FF0000"/>
              </a:solidFill>
            </a:endParaRPr>
          </a:p>
        </p:txBody>
      </p:sp>
      <p:sp>
        <p:nvSpPr>
          <p:cNvPr id="3" name="副标题 2"/>
          <p:cNvSpPr>
            <a:spLocks noGrp="1"/>
          </p:cNvSpPr>
          <p:nvPr>
            <p:ph type="subTitle" idx="1"/>
          </p:nvPr>
        </p:nvSpPr>
        <p:spPr/>
        <p:txBody>
          <a:bodyPr/>
          <a:p>
            <a:endParaRPr lang="zh-CN" altLang="en-US">
              <a:solidFill>
                <a:srgbClr val="002060"/>
              </a:solidFill>
            </a:endParaRPr>
          </a:p>
          <a:p>
            <a:r>
              <a:rPr lang="zh-CN" altLang="en-US" sz="2800" b="1">
                <a:solidFill>
                  <a:schemeClr val="tx1"/>
                </a:solidFill>
              </a:rPr>
              <a:t>都  德</a:t>
            </a:r>
            <a:endParaRPr lang="zh-CN" altLang="en-US" sz="2800" b="1">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6" name="文本框 5"/>
          <p:cNvSpPr txBox="1"/>
          <p:nvPr/>
        </p:nvSpPr>
        <p:spPr>
          <a:xfrm>
            <a:off x="1995170" y="887095"/>
            <a:ext cx="8434070" cy="2834640"/>
          </a:xfrm>
          <a:prstGeom prst="rect">
            <a:avLst/>
          </a:prstGeom>
          <a:noFill/>
        </p:spPr>
        <p:txBody>
          <a:bodyPr wrap="square" rtlCol="0">
            <a:spAutoFit/>
          </a:bodyPr>
          <a:p>
            <a:r>
              <a:rPr lang="zh-CN" altLang="en-US" sz="6000" b="1">
                <a:ln w="22225">
                  <a:solidFill>
                    <a:schemeClr val="accent2"/>
                  </a:solidFill>
                  <a:prstDash val="solid"/>
                </a:ln>
                <a:solidFill>
                  <a:srgbClr val="FF0000"/>
                </a:solidFill>
                <a:effectLst/>
                <a:latin typeface="+mn-ea"/>
              </a:rPr>
              <a:t>小说三要素</a:t>
            </a:r>
            <a:endParaRPr lang="zh-CN" altLang="en-US" sz="6000" b="1">
              <a:ln w="22225">
                <a:solidFill>
                  <a:schemeClr val="accent2"/>
                </a:solidFill>
                <a:prstDash val="solid"/>
              </a:ln>
              <a:solidFill>
                <a:srgbClr val="FF0000"/>
              </a:solidFill>
              <a:effectLst/>
              <a:latin typeface="+mn-ea"/>
            </a:endParaRPr>
          </a:p>
          <a:p>
            <a:endParaRPr lang="zh-CN" altLang="en-US" sz="6000" b="1">
              <a:solidFill>
                <a:srgbClr val="FF0000"/>
              </a:solidFill>
              <a:latin typeface="+mn-ea"/>
            </a:endParaRPr>
          </a:p>
          <a:p>
            <a:r>
              <a:rPr lang="zh-CN" altLang="en-US" sz="6000" b="1"/>
              <a:t>人物  情节   环境</a:t>
            </a:r>
            <a:endParaRPr lang="zh-CN" altLang="en-US" sz="60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1743710" y="1399540"/>
            <a:ext cx="8166100" cy="3487420"/>
          </a:xfrm>
          <a:prstGeom prst="rect">
            <a:avLst/>
          </a:prstGeom>
          <a:noFill/>
        </p:spPr>
        <p:txBody>
          <a:bodyPr wrap="square" rtlCol="0">
            <a:spAutoFit/>
          </a:bodyPr>
          <a:p>
            <a:r>
              <a:rPr lang="en-US" altLang="zh-CN" sz="5400" b="1">
                <a:solidFill>
                  <a:schemeClr val="tx1"/>
                </a:solidFill>
              </a:rPr>
              <a:t>       </a:t>
            </a:r>
            <a:r>
              <a:rPr lang="zh-CN" altLang="en-US" sz="6000" b="1">
                <a:solidFill>
                  <a:schemeClr val="tx1"/>
                </a:solidFill>
              </a:rPr>
              <a:t>小说中的主要人物</a:t>
            </a:r>
            <a:endParaRPr lang="zh-CN" altLang="en-US" sz="6000" b="1">
              <a:solidFill>
                <a:schemeClr val="tx1"/>
              </a:solidFill>
            </a:endParaRPr>
          </a:p>
          <a:p>
            <a:endParaRPr lang="zh-CN" altLang="en-US" sz="5400"/>
          </a:p>
          <a:p>
            <a:r>
              <a:rPr lang="zh-CN" altLang="en-US" sz="5400"/>
              <a:t>    </a:t>
            </a:r>
            <a:endParaRPr lang="zh-CN" altLang="en-US" sz="5400"/>
          </a:p>
          <a:p>
            <a:r>
              <a:rPr lang="zh-CN" altLang="en-US" sz="5400"/>
              <a:t>    </a:t>
            </a:r>
            <a:r>
              <a:rPr lang="zh-CN" altLang="en-US" sz="5400" i="1"/>
              <a:t>小弗郎士和韩麦尔先生</a:t>
            </a:r>
            <a:endParaRPr lang="zh-CN" altLang="en-US" sz="5400" i="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1626235" y="1918970"/>
            <a:ext cx="7713345" cy="368300"/>
          </a:xfrm>
          <a:prstGeom prst="rect">
            <a:avLst/>
          </a:prstGeom>
          <a:noFill/>
        </p:spPr>
        <p:txBody>
          <a:bodyPr wrap="square" rtlCol="0">
            <a:spAutoFit/>
          </a:bodyPr>
          <a:p>
            <a:endParaRPr lang="en-US" altLang="zh-CN"/>
          </a:p>
        </p:txBody>
      </p:sp>
      <p:sp>
        <p:nvSpPr>
          <p:cNvPr id="3" name="文本框 2"/>
          <p:cNvSpPr txBox="1"/>
          <p:nvPr/>
        </p:nvSpPr>
        <p:spPr>
          <a:xfrm>
            <a:off x="2401570" y="2078355"/>
            <a:ext cx="7168515" cy="1445260"/>
          </a:xfrm>
          <a:prstGeom prst="rect">
            <a:avLst/>
          </a:prstGeom>
          <a:noFill/>
        </p:spPr>
        <p:txBody>
          <a:bodyPr wrap="square" rtlCol="0">
            <a:prstTxWarp prst="textChevron">
              <a:avLst/>
            </a:prstTxWarp>
            <a:spAutoFit/>
            <a:scene3d>
              <a:camera prst="orthographicFront"/>
              <a:lightRig rig="threePt" dir="t"/>
            </a:scene3d>
          </a:bodyPr>
          <a:p>
            <a:r>
              <a:rPr lang="zh-CN" altLang="en-US" sz="8800">
                <a:ln w="6600">
                  <a:solidFill>
                    <a:schemeClr val="accent2"/>
                  </a:solidFill>
                  <a:prstDash val="solid"/>
                </a:ln>
                <a:solidFill>
                  <a:srgbClr val="FF0000"/>
                </a:solidFill>
                <a:effectLst>
                  <a:outerShdw dist="38100" dir="2700000" algn="tl" rotWithShape="0">
                    <a:schemeClr val="accent2"/>
                  </a:outerShdw>
                </a:effectLst>
              </a:rPr>
              <a:t>走近小弗郎士</a:t>
            </a:r>
            <a:endParaRPr lang="zh-CN" altLang="en-US" sz="8800">
              <a:ln w="6600">
                <a:solidFill>
                  <a:schemeClr val="accent2"/>
                </a:solidFill>
                <a:prstDash val="solid"/>
              </a:ln>
              <a:solidFill>
                <a:srgbClr val="FF0000"/>
              </a:solidFill>
              <a:effectLst>
                <a:outerShdw dist="38100" dir="2700000" algn="tl" rotWithShape="0">
                  <a:schemeClr val="accent2"/>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817245" y="233680"/>
            <a:ext cx="11149965" cy="1605915"/>
          </a:xfrm>
          <a:prstGeom prst="rect">
            <a:avLst/>
          </a:prstGeom>
          <a:noFill/>
        </p:spPr>
        <p:txBody>
          <a:bodyPr wrap="square" rtlCol="0">
            <a:spAutoFit/>
            <a:scene3d>
              <a:camera prst="orthographicFront"/>
              <a:lightRig rig="threePt" dir="t"/>
            </a:scene3d>
          </a:bodyPr>
          <a:p>
            <a:r>
              <a:rPr lang="en-US" altLang="zh-CN" sz="4800">
                <a:ln/>
                <a:solidFill>
                  <a:schemeClr val="tx1"/>
                </a:solidFill>
                <a:effectLst>
                  <a:outerShdw blurRad="38100" dist="19050" dir="2700000" algn="tl" rotWithShape="0">
                    <a:schemeClr val="dk1">
                      <a:alpha val="40000"/>
                    </a:schemeClr>
                  </a:outerShdw>
                </a:effectLst>
              </a:rPr>
              <a:t>“</a:t>
            </a:r>
            <a:r>
              <a:rPr lang="zh-CN" altLang="en-US" sz="4800">
                <a:ln/>
                <a:solidFill>
                  <a:schemeClr val="tx1"/>
                </a:solidFill>
                <a:effectLst>
                  <a:outerShdw blurRad="38100" dist="19050" dir="2700000" algn="tl" rotWithShape="0">
                    <a:schemeClr val="dk1">
                      <a:alpha val="40000"/>
                    </a:schemeClr>
                  </a:outerShdw>
                </a:effectLst>
              </a:rPr>
              <a:t>最后一课</a:t>
            </a:r>
            <a:r>
              <a:rPr lang="en-US" altLang="zh-CN" sz="4800">
                <a:ln/>
                <a:solidFill>
                  <a:schemeClr val="tx1"/>
                </a:solidFill>
                <a:effectLst>
                  <a:outerShdw blurRad="38100" dist="19050" dir="2700000" algn="tl" rotWithShape="0">
                    <a:schemeClr val="dk1">
                      <a:alpha val="40000"/>
                    </a:schemeClr>
                  </a:outerShdw>
                </a:effectLst>
              </a:rPr>
              <a:t>”</a:t>
            </a:r>
            <a:r>
              <a:rPr lang="zh-CN" altLang="en-US" sz="4800">
                <a:ln/>
                <a:solidFill>
                  <a:schemeClr val="tx1"/>
                </a:solidFill>
                <a:effectLst>
                  <a:outerShdw blurRad="38100" dist="19050" dir="2700000" algn="tl" rotWithShape="0">
                    <a:schemeClr val="dk1">
                      <a:alpha val="40000"/>
                    </a:schemeClr>
                  </a:outerShdw>
                </a:effectLst>
              </a:rPr>
              <a:t>前后，小弗郎士的心情、态度有什么变化？</a:t>
            </a:r>
            <a:endParaRPr lang="zh-CN" altLang="en-US" sz="4800">
              <a:ln/>
              <a:solidFill>
                <a:schemeClr val="tx1"/>
              </a:solidFill>
              <a:effectLst>
                <a:outerShdw blurRad="38100" dist="19050" dir="2700000" algn="tl" rotWithShape="0">
                  <a:schemeClr val="dk1">
                    <a:alpha val="40000"/>
                  </a:schemeClr>
                </a:outerShdw>
              </a:effectLst>
            </a:endParaRPr>
          </a:p>
        </p:txBody>
      </p:sp>
      <p:sp>
        <p:nvSpPr>
          <p:cNvPr id="4" name="文本框 3"/>
          <p:cNvSpPr txBox="1"/>
          <p:nvPr/>
        </p:nvSpPr>
        <p:spPr>
          <a:xfrm>
            <a:off x="995680" y="2038350"/>
            <a:ext cx="9951085" cy="3566160"/>
          </a:xfrm>
          <a:prstGeom prst="rect">
            <a:avLst/>
          </a:prstGeom>
          <a:noFill/>
        </p:spPr>
        <p:txBody>
          <a:bodyPr wrap="square" rtlCol="0">
            <a:spAutoFit/>
          </a:bodyPr>
          <a:p>
            <a:pPr fontAlgn="auto">
              <a:lnSpc>
                <a:spcPct val="150000"/>
              </a:lnSpc>
            </a:pPr>
            <a:r>
              <a:rPr lang="zh-CN" altLang="en-US" sz="3200" b="1">
                <a:ln/>
                <a:solidFill>
                  <a:srgbClr val="7030A0"/>
                </a:solidFill>
                <a:effectLst/>
              </a:rPr>
              <a:t>开端</a:t>
            </a:r>
            <a:r>
              <a:rPr lang="zh-CN" altLang="en-US" sz="3200" b="1">
                <a:ln/>
                <a:solidFill>
                  <a:srgbClr val="7030A0"/>
                </a:solidFill>
              </a:rPr>
              <a:t> </a:t>
            </a:r>
            <a:r>
              <a:rPr lang="zh-CN" altLang="en-US" sz="3200">
                <a:ln/>
                <a:solidFill>
                  <a:schemeClr val="accent4"/>
                </a:solidFill>
              </a:rPr>
              <a:t> </a:t>
            </a:r>
            <a:r>
              <a:rPr lang="zh-CN" altLang="en-US">
                <a:ln/>
                <a:solidFill>
                  <a:schemeClr val="accent4"/>
                </a:solidFill>
              </a:rPr>
              <a:t>                   </a:t>
            </a:r>
            <a:r>
              <a:rPr lang="zh-CN" altLang="en-US" sz="2800" b="1">
                <a:ln/>
                <a:solidFill>
                  <a:srgbClr val="FF0000"/>
                </a:solidFill>
              </a:rPr>
              <a:t>贪玩、不爱学习</a:t>
            </a:r>
            <a:r>
              <a:rPr lang="en-US" altLang="zh-CN" sz="2800" b="1">
                <a:ln/>
                <a:solidFill>
                  <a:srgbClr val="FF0000"/>
                </a:solidFill>
              </a:rPr>
              <a:t>——</a:t>
            </a:r>
            <a:r>
              <a:rPr lang="zh-CN" altLang="en-US" sz="2800" b="1">
                <a:ln/>
                <a:solidFill>
                  <a:srgbClr val="FF0000"/>
                </a:solidFill>
              </a:rPr>
              <a:t>幼稚</a:t>
            </a:r>
            <a:r>
              <a:rPr lang="en-US" altLang="zh-CN" sz="2800" b="1">
                <a:ln/>
                <a:solidFill>
                  <a:srgbClr val="FF0000"/>
                </a:solidFill>
              </a:rPr>
              <a:t>——</a:t>
            </a:r>
            <a:r>
              <a:rPr lang="zh-CN" altLang="en-US" sz="2800" b="1">
                <a:ln/>
                <a:solidFill>
                  <a:srgbClr val="FF0000"/>
                </a:solidFill>
              </a:rPr>
              <a:t>怕老师</a:t>
            </a:r>
            <a:r>
              <a:rPr lang="en-US" altLang="zh-CN" sz="2800" b="1">
                <a:ln/>
                <a:solidFill>
                  <a:srgbClr val="FF0000"/>
                </a:solidFill>
              </a:rPr>
              <a:t>——</a:t>
            </a:r>
            <a:r>
              <a:rPr lang="zh-CN" altLang="en-US" sz="2800" b="1">
                <a:ln/>
                <a:solidFill>
                  <a:srgbClr val="FF0000"/>
                </a:solidFill>
              </a:rPr>
              <a:t>但 </a:t>
            </a:r>
            <a:endParaRPr lang="zh-CN" altLang="en-US" sz="2800" b="1">
              <a:ln/>
              <a:solidFill>
                <a:srgbClr val="FF0000"/>
              </a:solidFill>
            </a:endParaRPr>
          </a:p>
          <a:p>
            <a:pPr fontAlgn="auto">
              <a:lnSpc>
                <a:spcPct val="150000"/>
              </a:lnSpc>
            </a:pPr>
            <a:r>
              <a:rPr lang="zh-CN" altLang="en-US" sz="2800" b="1">
                <a:ln/>
                <a:solidFill>
                  <a:srgbClr val="FF0000"/>
                </a:solidFill>
              </a:rPr>
              <a:t>                      还能管住自己的孩子</a:t>
            </a:r>
            <a:endParaRPr lang="zh-CN" altLang="en-US" sz="2800" b="1">
              <a:ln/>
              <a:solidFill>
                <a:srgbClr val="FF0000"/>
              </a:solidFill>
            </a:endParaRPr>
          </a:p>
          <a:p>
            <a:pPr fontAlgn="auto">
              <a:lnSpc>
                <a:spcPct val="150000"/>
              </a:lnSpc>
            </a:pPr>
            <a:r>
              <a:rPr lang="zh-CN" altLang="en-US" sz="3200" b="1">
                <a:ln/>
                <a:solidFill>
                  <a:srgbClr val="7030A0"/>
                </a:solidFill>
              </a:rPr>
              <a:t>发展</a:t>
            </a:r>
            <a:r>
              <a:rPr lang="zh-CN" altLang="en-US" sz="3200" b="1">
                <a:ln/>
                <a:solidFill>
                  <a:srgbClr val="FF0000"/>
                </a:solidFill>
              </a:rPr>
              <a:t> </a:t>
            </a:r>
            <a:r>
              <a:rPr lang="zh-CN" altLang="en-US" sz="3200">
                <a:ln/>
                <a:solidFill>
                  <a:schemeClr val="accent4"/>
                </a:solidFill>
              </a:rPr>
              <a:t> </a:t>
            </a:r>
            <a:r>
              <a:rPr lang="zh-CN" altLang="en-US" sz="2800">
                <a:ln/>
                <a:solidFill>
                  <a:schemeClr val="accent4"/>
                </a:solidFill>
              </a:rPr>
              <a:t>            </a:t>
            </a:r>
            <a:r>
              <a:rPr lang="zh-CN" altLang="en-US" sz="2800" b="1">
                <a:ln/>
                <a:solidFill>
                  <a:srgbClr val="FF0000"/>
                </a:solidFill>
              </a:rPr>
              <a:t> 感到诧异</a:t>
            </a:r>
            <a:r>
              <a:rPr lang="en-US" altLang="zh-CN" sz="2800" b="1">
                <a:ln/>
                <a:solidFill>
                  <a:srgbClr val="FF0000"/>
                </a:solidFill>
              </a:rPr>
              <a:t>——</a:t>
            </a:r>
            <a:r>
              <a:rPr lang="zh-CN" altLang="en-US" sz="2800" b="1">
                <a:ln/>
                <a:solidFill>
                  <a:srgbClr val="FF0000"/>
                </a:solidFill>
              </a:rPr>
              <a:t>爱国情感萌发</a:t>
            </a:r>
            <a:r>
              <a:rPr lang="en-US" altLang="zh-CN" sz="2800" b="1">
                <a:ln/>
                <a:solidFill>
                  <a:srgbClr val="FF0000"/>
                </a:solidFill>
              </a:rPr>
              <a:t>——</a:t>
            </a:r>
            <a:r>
              <a:rPr lang="zh-CN" altLang="en-US" sz="2800" b="1">
                <a:ln/>
                <a:solidFill>
                  <a:srgbClr val="FF0000"/>
                </a:solidFill>
              </a:rPr>
              <a:t>理解学习的重 </a:t>
            </a:r>
            <a:endParaRPr lang="zh-CN" altLang="en-US" sz="2800" b="1">
              <a:ln/>
              <a:solidFill>
                <a:srgbClr val="FF0000"/>
              </a:solidFill>
            </a:endParaRPr>
          </a:p>
          <a:p>
            <a:pPr fontAlgn="auto">
              <a:lnSpc>
                <a:spcPct val="150000"/>
              </a:lnSpc>
            </a:pPr>
            <a:r>
              <a:rPr lang="zh-CN" altLang="en-US" sz="2800" b="1">
                <a:ln/>
                <a:solidFill>
                  <a:srgbClr val="FF0000"/>
                </a:solidFill>
              </a:rPr>
              <a:t>                       要</a:t>
            </a:r>
            <a:r>
              <a:rPr lang="en-US" altLang="zh-CN" sz="2800" b="1">
                <a:ln/>
                <a:solidFill>
                  <a:srgbClr val="FF0000"/>
                </a:solidFill>
              </a:rPr>
              <a:t>——</a:t>
            </a:r>
            <a:r>
              <a:rPr lang="zh-CN" altLang="en-US" sz="2800" b="1">
                <a:ln/>
                <a:solidFill>
                  <a:srgbClr val="FF0000"/>
                </a:solidFill>
              </a:rPr>
              <a:t>懂得怎样爱国</a:t>
            </a:r>
            <a:endParaRPr lang="zh-CN" altLang="en-US" sz="2800" b="1">
              <a:ln/>
              <a:solidFill>
                <a:srgbClr val="FF0000"/>
              </a:solidFill>
            </a:endParaRPr>
          </a:p>
          <a:p>
            <a:pPr fontAlgn="auto">
              <a:lnSpc>
                <a:spcPct val="150000"/>
              </a:lnSpc>
            </a:pPr>
            <a:r>
              <a:rPr lang="zh-CN" altLang="en-US" sz="3200" b="1">
                <a:ln/>
                <a:solidFill>
                  <a:srgbClr val="7030A0"/>
                </a:solidFill>
              </a:rPr>
              <a:t>高潮和结局</a:t>
            </a:r>
            <a:r>
              <a:rPr lang="zh-CN" altLang="en-US" sz="3200" b="1">
                <a:ln/>
                <a:solidFill>
                  <a:srgbClr val="FF0000"/>
                </a:solidFill>
              </a:rPr>
              <a:t> </a:t>
            </a:r>
            <a:r>
              <a:rPr lang="zh-CN" altLang="en-US">
                <a:ln/>
                <a:solidFill>
                  <a:schemeClr val="accent4"/>
                </a:solidFill>
              </a:rPr>
              <a:t>    </a:t>
            </a:r>
            <a:r>
              <a:rPr lang="zh-CN" altLang="en-US" sz="2800" b="1">
                <a:ln/>
                <a:solidFill>
                  <a:srgbClr val="FF0000"/>
                </a:solidFill>
              </a:rPr>
              <a:t>爱国情感升华</a:t>
            </a:r>
            <a:r>
              <a:rPr lang="en-US" altLang="zh-CN" sz="2800" b="1">
                <a:ln/>
                <a:solidFill>
                  <a:srgbClr val="FF0000"/>
                </a:solidFill>
              </a:rPr>
              <a:t>——</a:t>
            </a:r>
            <a:r>
              <a:rPr lang="zh-CN" altLang="en-US" sz="2800" b="1">
                <a:ln/>
                <a:solidFill>
                  <a:srgbClr val="FF0000"/>
                </a:solidFill>
              </a:rPr>
              <a:t>理解老师、敬爱老师</a:t>
            </a:r>
            <a:endParaRPr lang="zh-CN" altLang="en-US" sz="2800" b="1">
              <a:ln/>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1410970" y="965200"/>
            <a:ext cx="10426065" cy="5212080"/>
          </a:xfrm>
          <a:prstGeom prst="rect">
            <a:avLst/>
          </a:prstGeom>
          <a:noFill/>
        </p:spPr>
        <p:txBody>
          <a:bodyPr wrap="square" rtlCol="0">
            <a:spAutoFit/>
          </a:bodyPr>
          <a:p>
            <a:r>
              <a:rPr lang="zh-CN" altLang="en-US" sz="4000" b="1">
                <a:solidFill>
                  <a:schemeClr val="tx1"/>
                </a:solidFill>
              </a:rPr>
              <a:t>小弗朗士的心路历程：</a:t>
            </a:r>
            <a:endParaRPr lang="zh-CN" altLang="en-US" sz="4000" b="1">
              <a:solidFill>
                <a:schemeClr val="tx1"/>
              </a:solidFill>
            </a:endParaRPr>
          </a:p>
          <a:p>
            <a:endParaRPr lang="zh-CN" altLang="en-US"/>
          </a:p>
          <a:p>
            <a:endParaRPr lang="zh-CN" altLang="en-US"/>
          </a:p>
          <a:p>
            <a:r>
              <a:rPr lang="zh-CN" altLang="en-US" sz="3600" b="1">
                <a:solidFill>
                  <a:srgbClr val="00B050"/>
                </a:solidFill>
              </a:rPr>
              <a:t>害怕</a:t>
            </a:r>
            <a:r>
              <a:rPr lang="zh-CN" altLang="en-US" sz="3600"/>
              <a:t>  </a:t>
            </a:r>
            <a:r>
              <a:rPr lang="zh-CN" altLang="en-US"/>
              <a:t>                    </a:t>
            </a:r>
            <a:r>
              <a:rPr lang="zh-CN" altLang="en-US" sz="3600"/>
              <a:t> </a:t>
            </a:r>
            <a:r>
              <a:rPr lang="zh-CN" altLang="en-US" sz="3600">
                <a:solidFill>
                  <a:srgbClr val="00B050"/>
                </a:solidFill>
              </a:rPr>
              <a:t> </a:t>
            </a:r>
            <a:r>
              <a:rPr lang="zh-CN" altLang="en-US" sz="3600" b="1">
                <a:solidFill>
                  <a:srgbClr val="00B050"/>
                </a:solidFill>
              </a:rPr>
              <a:t>诧异</a:t>
            </a:r>
            <a:r>
              <a:rPr lang="zh-CN" altLang="en-US" sz="3600"/>
              <a:t> </a:t>
            </a:r>
            <a:r>
              <a:rPr lang="zh-CN" altLang="en-US"/>
              <a:t>                   </a:t>
            </a:r>
            <a:r>
              <a:rPr lang="zh-CN" altLang="en-US" sz="3600"/>
              <a:t>  </a:t>
            </a:r>
            <a:r>
              <a:rPr lang="zh-CN" altLang="en-US" sz="3600" b="1">
                <a:solidFill>
                  <a:srgbClr val="00B050"/>
                </a:solidFill>
              </a:rPr>
              <a:t>难过、懊悔</a:t>
            </a:r>
            <a:r>
              <a:rPr lang="zh-CN" altLang="en-US"/>
              <a:t>               </a:t>
            </a:r>
            <a:r>
              <a:rPr lang="zh-CN" altLang="en-US" sz="3600" b="1">
                <a:solidFill>
                  <a:srgbClr val="00B050"/>
                </a:solidFill>
              </a:rPr>
              <a:t>珍惜</a:t>
            </a:r>
            <a:endParaRPr lang="zh-CN" altLang="en-US" sz="3600" b="1">
              <a:solidFill>
                <a:srgbClr val="00B050"/>
              </a:solidFill>
            </a:endParaRPr>
          </a:p>
          <a:p>
            <a:endParaRPr lang="zh-CN" altLang="en-US" sz="3600"/>
          </a:p>
          <a:p>
            <a:endParaRPr lang="zh-CN" altLang="en-US"/>
          </a:p>
          <a:p>
            <a:endParaRPr lang="zh-CN" altLang="en-US"/>
          </a:p>
          <a:p>
            <a:r>
              <a:rPr lang="zh-CN" altLang="en-US" sz="3200" b="1">
                <a:solidFill>
                  <a:srgbClr val="FF0000"/>
                </a:solidFill>
              </a:rPr>
              <a:t>（幼稚）</a:t>
            </a:r>
            <a:r>
              <a:rPr lang="zh-CN" altLang="en-US" sz="3200"/>
              <a:t> </a:t>
            </a:r>
            <a:r>
              <a:rPr lang="zh-CN" altLang="en-US"/>
              <a:t>                                                                                 </a:t>
            </a:r>
            <a:r>
              <a:rPr lang="zh-CN" altLang="en-US" sz="3200" b="1">
                <a:solidFill>
                  <a:srgbClr val="FF0000"/>
                </a:solidFill>
              </a:rPr>
              <a:t>（成熟）</a:t>
            </a:r>
            <a:endParaRPr lang="zh-CN" altLang="en-US" sz="3200" b="1">
              <a:solidFill>
                <a:srgbClr val="FF0000"/>
              </a:solidFill>
            </a:endParaRPr>
          </a:p>
          <a:p>
            <a:endParaRPr lang="zh-CN" altLang="en-US"/>
          </a:p>
          <a:p>
            <a:endParaRPr lang="zh-CN" altLang="en-US"/>
          </a:p>
          <a:p>
            <a:endParaRPr lang="zh-CN" altLang="en-US"/>
          </a:p>
          <a:p>
            <a:r>
              <a:rPr lang="zh-CN" altLang="en-US" sz="4800" b="1">
                <a:solidFill>
                  <a:schemeClr val="tx1"/>
                </a:solidFill>
              </a:rPr>
              <a:t>转变的原因？</a:t>
            </a:r>
            <a:endParaRPr lang="zh-CN" altLang="en-US" sz="4800" b="1">
              <a:solidFill>
                <a:schemeClr val="tx1"/>
              </a:solidFill>
            </a:endParaRPr>
          </a:p>
          <a:p>
            <a:r>
              <a:rPr lang="zh-CN" altLang="en-US"/>
              <a:t>                                                                  </a:t>
            </a:r>
            <a:endParaRPr lang="zh-CN" altLang="en-US"/>
          </a:p>
        </p:txBody>
      </p:sp>
      <p:sp>
        <p:nvSpPr>
          <p:cNvPr id="3" name="右箭头 2"/>
          <p:cNvSpPr/>
          <p:nvPr/>
        </p:nvSpPr>
        <p:spPr>
          <a:xfrm>
            <a:off x="2840355" y="2257425"/>
            <a:ext cx="946785" cy="3511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右箭头 3"/>
          <p:cNvSpPr/>
          <p:nvPr/>
        </p:nvSpPr>
        <p:spPr>
          <a:xfrm>
            <a:off x="5711825" y="2258060"/>
            <a:ext cx="1006475" cy="4260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右箭头 4"/>
          <p:cNvSpPr/>
          <p:nvPr/>
        </p:nvSpPr>
        <p:spPr>
          <a:xfrm>
            <a:off x="9462770" y="2334260"/>
            <a:ext cx="630555" cy="274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右箭头 5"/>
          <p:cNvSpPr/>
          <p:nvPr/>
        </p:nvSpPr>
        <p:spPr>
          <a:xfrm>
            <a:off x="3882390" y="3631565"/>
            <a:ext cx="3980815" cy="7156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1329690" y="913130"/>
            <a:ext cx="9625330" cy="5760720"/>
          </a:xfrm>
          <a:prstGeom prst="rect">
            <a:avLst/>
          </a:prstGeom>
          <a:noFill/>
        </p:spPr>
        <p:txBody>
          <a:bodyPr wrap="square" rtlCol="0">
            <a:spAutoFit/>
          </a:bodyPr>
          <a:p>
            <a:r>
              <a:rPr lang="zh-CN" altLang="en-US" sz="4800" b="1" i="1">
                <a:effectLst>
                  <a:glow rad="139700">
                    <a:schemeClr val="accent4">
                      <a:satMod val="175000"/>
                      <a:alpha val="40000"/>
                    </a:schemeClr>
                  </a:glow>
                </a:effectLst>
              </a:rPr>
              <a:t>原因？</a:t>
            </a:r>
            <a:endParaRPr lang="zh-CN" altLang="en-US" sz="4800" b="1" i="1">
              <a:effectLst>
                <a:glow rad="139700">
                  <a:schemeClr val="accent4">
                    <a:satMod val="175000"/>
                    <a:alpha val="40000"/>
                  </a:schemeClr>
                </a:glow>
              </a:effectLst>
            </a:endParaRPr>
          </a:p>
          <a:p>
            <a:endParaRPr lang="zh-CN" altLang="en-US"/>
          </a:p>
          <a:p>
            <a:endParaRPr lang="en-US" altLang="zh-CN"/>
          </a:p>
          <a:p>
            <a:r>
              <a:rPr lang="en-US" altLang="zh-CN" sz="3200" b="1"/>
              <a:t>1 </a:t>
            </a:r>
            <a:r>
              <a:rPr lang="zh-CN" altLang="en-US" sz="3200" b="1"/>
              <a:t>、他原来就不是一个坏孩子，尽管贪玩，但还能管住自己。</a:t>
            </a:r>
            <a:endParaRPr lang="zh-CN" altLang="en-US" sz="3200" b="1"/>
          </a:p>
          <a:p>
            <a:endParaRPr lang="zh-CN" altLang="en-US" sz="3200" b="1"/>
          </a:p>
          <a:p>
            <a:r>
              <a:rPr lang="en-US" altLang="zh-CN" sz="3200" b="1"/>
              <a:t>2</a:t>
            </a:r>
            <a:r>
              <a:rPr lang="zh-CN" altLang="en-US" sz="3200" b="1"/>
              <a:t>、有一个好老师，韩麦尔先生一言一行对他有巨大教育作用。</a:t>
            </a:r>
            <a:endParaRPr lang="zh-CN" altLang="en-US" sz="3200" b="1"/>
          </a:p>
          <a:p>
            <a:endParaRPr lang="zh-CN" altLang="en-US" sz="3200" b="1"/>
          </a:p>
          <a:p>
            <a:r>
              <a:rPr lang="en-US" altLang="zh-CN" sz="3200" b="1"/>
              <a:t>3</a:t>
            </a:r>
            <a:r>
              <a:rPr lang="zh-CN" altLang="en-US" sz="3200" b="1"/>
              <a:t>、亡国的惨痛带来的巨大的震撼。是普鲁士侵略者对法兰西人民民族感情的无情伤害促使小弗朗士心灵深处爱国主义思想的猛醒。</a:t>
            </a:r>
            <a:endParaRPr lang="zh-CN" altLang="en-US" sz="32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文本框 1"/>
          <p:cNvSpPr txBox="1"/>
          <p:nvPr/>
        </p:nvSpPr>
        <p:spPr>
          <a:xfrm>
            <a:off x="2080895" y="2319655"/>
            <a:ext cx="7633970" cy="1097280"/>
          </a:xfrm>
          <a:prstGeom prst="rect">
            <a:avLst/>
          </a:prstGeom>
          <a:noFill/>
        </p:spPr>
        <p:txBody>
          <a:bodyPr wrap="square" rtlCol="0">
            <a:prstTxWarp prst="textTriangleInverted">
              <a:avLst/>
            </a:prstTxWarp>
            <a:spAutoFit/>
          </a:bodyPr>
          <a:p>
            <a:r>
              <a:rPr lang="zh-CN" altLang="en-US" sz="6600"/>
              <a:t>分析韩麦尔先生</a:t>
            </a:r>
            <a:endParaRPr lang="zh-CN" altLang="en-US" sz="660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629</Words>
  <Application>WPS 演示</Application>
  <PresentationFormat>宽屏</PresentationFormat>
  <Paragraphs>48</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Calibri Light</vt:lpstr>
      <vt:lpstr>Courier New</vt:lpstr>
      <vt:lpstr>Calibri</vt:lpstr>
      <vt:lpstr>微软雅黑</vt:lpstr>
      <vt:lpstr>Office 主题</vt:lpstr>
      <vt:lpstr>最后的一课</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xy</dc:creator>
  <cp:lastModifiedBy>Administrator</cp:lastModifiedBy>
  <cp:revision>3</cp:revision>
  <dcterms:created xsi:type="dcterms:W3CDTF">2017-11-17T06:16:00Z</dcterms:created>
  <dcterms:modified xsi:type="dcterms:W3CDTF">2017-11-17T15:30:07Z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