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346" r:id="rId2"/>
    <p:sldId id="257" r:id="rId3"/>
    <p:sldId id="326" r:id="rId4"/>
    <p:sldId id="327" r:id="rId5"/>
    <p:sldId id="328" r:id="rId6"/>
    <p:sldId id="338" r:id="rId7"/>
    <p:sldId id="340" r:id="rId8"/>
    <p:sldId id="341" r:id="rId9"/>
    <p:sldId id="329" r:id="rId10"/>
    <p:sldId id="342" r:id="rId11"/>
    <p:sldId id="343" r:id="rId12"/>
    <p:sldId id="344" r:id="rId13"/>
    <p:sldId id="345" r:id="rId14"/>
    <p:sldId id="330" r:id="rId15"/>
    <p:sldId id="331" r:id="rId16"/>
    <p:sldId id="332" r:id="rId17"/>
    <p:sldId id="333" r:id="rId18"/>
    <p:sldId id="334" r:id="rId19"/>
    <p:sldId id="282" r:id="rId20"/>
  </p:sldIdLst>
  <p:sldSz cx="12192000" cy="6858000"/>
  <p:notesSz cx="6858000" cy="9144000"/>
  <p:defaultTextStyle>
    <a:defPPr>
      <a:defRPr lang="zh-CN"/>
    </a:defPPr>
    <a:lvl1pPr algn="l" defTabSz="1217613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1pPr>
    <a:lvl2pPr marL="608013" indent="-150813" algn="l" defTabSz="1217613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2pPr>
    <a:lvl3pPr marL="1217613" indent="-303213" algn="l" defTabSz="1217613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3pPr>
    <a:lvl4pPr marL="1827213" indent="-455613" algn="l" defTabSz="1217613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4pPr>
    <a:lvl5pPr marL="2436813" indent="-608013" algn="l" defTabSz="1217613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2E53"/>
    <a:srgbClr val="F1F5F4"/>
    <a:srgbClr val="F7F5F6"/>
    <a:srgbClr val="186B1C"/>
    <a:srgbClr val="537D79"/>
    <a:srgbClr val="F2F2F2"/>
    <a:srgbClr val="4A6688"/>
    <a:srgbClr val="445E7D"/>
    <a:srgbClr val="D6E9F7"/>
    <a:srgbClr val="E7E6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67E72-F0B9-48A2-BF4B-66876E74273F}" type="datetimeFigureOut">
              <a:rPr lang="zh-CN" altLang="en-US" smtClean="0"/>
              <a:t>2017/11/17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12880-4CE6-4E9A-8093-84C77429CE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2486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12880-4CE6-4E9A-8093-84C77429CE2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94193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12880-4CE6-4E9A-8093-84C77429CE23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0886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12880-4CE6-4E9A-8093-84C77429CE23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07344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12880-4CE6-4E9A-8093-84C77429CE23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29557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12880-4CE6-4E9A-8093-84C77429CE23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95165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12880-4CE6-4E9A-8093-84C77429CE23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99808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12880-4CE6-4E9A-8093-84C77429CE23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69619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12880-4CE6-4E9A-8093-84C77429CE23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22185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12880-4CE6-4E9A-8093-84C77429CE23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169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12880-4CE6-4E9A-8093-84C77429CE23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9814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12880-4CE6-4E9A-8093-84C77429CE23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8334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67" dirty="0"/>
          </a:p>
        </p:txBody>
      </p:sp>
      <p:sp>
        <p:nvSpPr>
          <p:cNvPr id="71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buFont typeface="Arial" panose="020B0604020202020204" pitchFamily="34" charset="0"/>
              <a:defRPr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7613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7613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7613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7613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1217613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FADC5A8A-2915-45FF-8245-75070A7CF0E2}" type="slidenum">
              <a:rPr lang="zh-CN" altLang="en-US" smtClean="0">
                <a:solidFill>
                  <a:schemeClr val="tx1"/>
                </a:solidFill>
              </a:rPr>
              <a:pPr defTabSz="1217613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</a:t>
            </a:fld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844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12880-4CE6-4E9A-8093-84C77429CE2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9434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12880-4CE6-4E9A-8093-84C77429CE2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1485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12880-4CE6-4E9A-8093-84C77429CE2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0657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12880-4CE6-4E9A-8093-84C77429CE23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1320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12880-4CE6-4E9A-8093-84C77429CE23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6503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12880-4CE6-4E9A-8093-84C77429CE23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66124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12880-4CE6-4E9A-8093-84C77429CE23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4229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E407F6-43BC-4ED3-AE83-C5AE7025F527}" type="datetimeFigureOut">
              <a:rPr lang="zh-CN" altLang="en-US" smtClean="0"/>
              <a:t>2017/11/17</a:t>
            </a:fld>
            <a:endParaRPr lang="zh-CN" altLang="en-US"/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AED0E-59F6-4A46-B703-AE7EE0C4450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2267" y="1233055"/>
            <a:ext cx="7758551" cy="2912910"/>
          </a:xfrm>
          <a:noFill/>
        </p:spPr>
        <p:txBody>
          <a:bodyPr anchor="ctr">
            <a:normAutofit/>
          </a:bodyPr>
          <a:lstStyle>
            <a:lvl1pPr algn="l">
              <a:lnSpc>
                <a:spcPct val="150000"/>
              </a:lnSpc>
              <a:defRPr sz="4400" b="1" i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2267" y="4530793"/>
            <a:ext cx="7758551" cy="643396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35199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E407F6-43BC-4ED3-AE83-C5AE7025F527}" type="datetimeFigureOut">
              <a:rPr lang="zh-CN" altLang="en-US" smtClean="0"/>
              <a:t>2017/11/17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AED0E-59F6-4A46-B703-AE7EE0C445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6752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E407F6-43BC-4ED3-AE83-C5AE7025F527}" type="datetimeFigureOut">
              <a:rPr lang="zh-CN" altLang="en-US" smtClean="0"/>
              <a:t>2017/11/17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AED0E-59F6-4A46-B703-AE7EE0C445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3122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E407F6-43BC-4ED3-AE83-C5AE7025F527}" type="datetimeFigureOut">
              <a:rPr lang="zh-CN" altLang="en-US" smtClean="0"/>
              <a:t>2017/11/17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AED0E-59F6-4A46-B703-AE7EE0C445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882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="" xmlns:a16="http://schemas.microsoft.com/office/drawing/2014/main" id="{163957EE-049E-4016-9705-B57F76457D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383" y="1914234"/>
            <a:ext cx="7813963" cy="2117440"/>
          </a:xfrm>
        </p:spPr>
        <p:txBody>
          <a:bodyPr anchor="ctr"/>
          <a:lstStyle>
            <a:lvl1pPr algn="l">
              <a:lnSpc>
                <a:spcPct val="150000"/>
              </a:lnSpc>
              <a:defRPr sz="480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383" y="4248020"/>
            <a:ext cx="7813963" cy="644071"/>
          </a:xfrm>
        </p:spPr>
        <p:txBody>
          <a:bodyPr/>
          <a:lstStyle>
            <a:lvl1pPr marL="0" indent="0" algn="l">
              <a:lnSpc>
                <a:spcPct val="150000"/>
              </a:lnSpc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E407F6-43BC-4ED3-AE83-C5AE7025F527}" type="datetimeFigureOut">
              <a:rPr lang="zh-CN" altLang="en-US" smtClean="0"/>
              <a:t>2017/11/17</a:t>
            </a:fld>
            <a:endParaRPr lang="zh-CN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AED0E-59F6-4A46-B703-AE7EE0C445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594969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E407F6-43BC-4ED3-AE83-C5AE7025F527}" type="datetimeFigureOut">
              <a:rPr lang="zh-CN" altLang="en-US" smtClean="0"/>
              <a:t>2017/11/17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AED0E-59F6-4A46-B703-AE7EE0C445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2688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E407F6-43BC-4ED3-AE83-C5AE7025F527}" type="datetimeFigureOut">
              <a:rPr lang="zh-CN" altLang="en-US" smtClean="0"/>
              <a:t>2017/11/17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AED0E-59F6-4A46-B703-AE7EE0C445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984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8690" y="179878"/>
            <a:ext cx="8703252" cy="84845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E407F6-43BC-4ED3-AE83-C5AE7025F527}" type="datetimeFigureOut">
              <a:rPr lang="zh-CN" altLang="en-US" smtClean="0"/>
              <a:t>2017/11/17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AED0E-59F6-4A46-B703-AE7EE0C445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991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E407F6-43BC-4ED3-AE83-C5AE7025F527}" type="datetimeFigureOut">
              <a:rPr lang="zh-CN" altLang="en-US" smtClean="0"/>
              <a:t>2017/11/17</a:t>
            </a:fld>
            <a:endParaRPr lang="zh-CN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AED0E-59F6-4A46-B703-AE7EE0C4450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184A529F-A718-47EE-90A5-73F43072E0B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410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E407F6-43BC-4ED3-AE83-C5AE7025F527}" type="datetimeFigureOut">
              <a:rPr lang="zh-CN" altLang="en-US" smtClean="0"/>
              <a:t>2017/11/17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AED0E-59F6-4A46-B703-AE7EE0C445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1036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E407F6-43BC-4ED3-AE83-C5AE7025F527}" type="datetimeFigureOut">
              <a:rPr lang="zh-CN" altLang="en-US" smtClean="0"/>
              <a:t>2017/11/17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AED0E-59F6-4A46-B703-AE7EE0C445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6160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="" xmlns:a16="http://schemas.microsoft.com/office/drawing/2014/main" id="{73104298-3E91-451D-AD74-D3BA4725C1D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54063" y="1704109"/>
            <a:ext cx="10680700" cy="4652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21917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defRPr>
            </a:lvl1pPr>
          </a:lstStyle>
          <a:p>
            <a:fld id="{EEE407F6-43BC-4ED3-AE83-C5AE7025F527}" type="datetimeFigureOut">
              <a:rPr lang="zh-CN" altLang="en-US" smtClean="0"/>
              <a:t>2017/11/17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21917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121917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defRPr>
            </a:lvl1pPr>
          </a:lstStyle>
          <a:p>
            <a:fld id="{DF0AED0E-59F6-4A46-B703-AE7EE0C4450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31" name="Title Placeholder 1"/>
          <p:cNvSpPr>
            <a:spLocks noGrp="1"/>
          </p:cNvSpPr>
          <p:nvPr>
            <p:ph type="title"/>
          </p:nvPr>
        </p:nvSpPr>
        <p:spPr bwMode="auto">
          <a:xfrm>
            <a:off x="1648690" y="179878"/>
            <a:ext cx="9219371" cy="848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单击此处编辑母版标题样式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26905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kern="1200">
          <a:ln>
            <a:noFill/>
          </a:ln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等线 Light" panose="02010600030101010101" pitchFamily="2" charset="-122"/>
          <a:ea typeface="等线 Light" panose="02010600030101010101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等线 Light" panose="02010600030101010101" pitchFamily="2" charset="-122"/>
          <a:ea typeface="等线 Light" panose="02010600030101010101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等线 Light" panose="02010600030101010101" pitchFamily="2" charset="-122"/>
          <a:ea typeface="等线 Light" panose="02010600030101010101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等线 Light" panose="02010600030101010101" pitchFamily="2" charset="-122"/>
          <a:ea typeface="等线 Light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9pPr>
    </p:titleStyle>
    <p:bodyStyle>
      <a:lvl1pPr marL="357188" indent="-357188" algn="l" rtl="0" eaLnBrk="1" fontAlgn="base" hangingPunct="1">
        <a:lnSpc>
          <a:spcPct val="90000"/>
        </a:lnSpc>
        <a:spcBef>
          <a:spcPts val="18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ü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357188" indent="-357188" algn="l" rtl="0" eaLnBrk="1" fontAlgn="base" hangingPunct="1">
        <a:lnSpc>
          <a:spcPct val="130000"/>
        </a:lnSpc>
        <a:spcBef>
          <a:spcPct val="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ü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262626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6262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9.xml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4" descr="C:\Users\Administrator\Pictures\丿\u=677489251,2531827256&amp;fm=206&amp;gp=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338" y="1039880"/>
            <a:ext cx="4724401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 descr="http://hiphotos.baidu.com/exp/pic/item/f392492c11dfa9eceb24c9fd62d0f703908fc197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745" b="19693"/>
          <a:stretch/>
        </p:blipFill>
        <p:spPr bwMode="auto">
          <a:xfrm>
            <a:off x="5823934" y="2578547"/>
            <a:ext cx="4727004" cy="2952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13530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-164832" y="4288665"/>
            <a:ext cx="115394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 </a:t>
            </a:r>
            <a:r>
              <a:rPr lang="en-US" altLang="zh-CN" sz="3200" dirty="0" smtClean="0"/>
              <a:t>                                                      </a:t>
            </a:r>
            <a:r>
              <a:rPr lang="en-US" altLang="zh-CN" sz="3200" dirty="0" smtClean="0">
                <a:solidFill>
                  <a:srgbClr val="F32E53"/>
                </a:solidFill>
              </a:rPr>
              <a:t>so</a:t>
            </a:r>
            <a:r>
              <a:rPr lang="en-US" altLang="zh-CN" sz="3200" dirty="0" smtClean="0"/>
              <a:t> fast</a:t>
            </a:r>
          </a:p>
          <a:p>
            <a:r>
              <a:rPr lang="en-US" altLang="zh-CN" sz="3200" dirty="0" smtClean="0"/>
              <a:t>                        The man can run </a:t>
            </a:r>
            <a:r>
              <a:rPr lang="en-US" altLang="zh-CN" sz="3200" dirty="0" smtClean="0">
                <a:solidFill>
                  <a:srgbClr val="F32E53"/>
                </a:solidFill>
              </a:rPr>
              <a:t>so</a:t>
            </a:r>
            <a:r>
              <a:rPr lang="en-US" altLang="zh-CN" sz="3200" dirty="0" smtClean="0"/>
              <a:t> fast.</a:t>
            </a:r>
            <a:endParaRPr lang="zh-CN" altLang="en-US" sz="32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902" y="288165"/>
            <a:ext cx="63500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89695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749568" y="3799267"/>
            <a:ext cx="115394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 </a:t>
            </a:r>
            <a:r>
              <a:rPr lang="en-US" altLang="zh-CN" sz="3200" dirty="0" smtClean="0"/>
              <a:t>                                                       </a:t>
            </a:r>
            <a:r>
              <a:rPr lang="en-US" altLang="zh-CN" sz="3200" dirty="0" smtClean="0">
                <a:solidFill>
                  <a:srgbClr val="F32E53"/>
                </a:solidFill>
              </a:rPr>
              <a:t>so</a:t>
            </a:r>
            <a:r>
              <a:rPr lang="en-US" altLang="zh-CN" sz="3200" dirty="0"/>
              <a:t> </a:t>
            </a:r>
            <a:r>
              <a:rPr lang="en-US" altLang="zh-CN" sz="3200" dirty="0" smtClean="0"/>
              <a:t>upset</a:t>
            </a:r>
          </a:p>
          <a:p>
            <a:r>
              <a:rPr lang="en-US" altLang="zh-CN" sz="3200" dirty="0" smtClean="0"/>
              <a:t>                  Look at the boy, he is </a:t>
            </a:r>
            <a:r>
              <a:rPr lang="en-US" altLang="zh-CN" sz="3200" dirty="0" smtClean="0">
                <a:solidFill>
                  <a:srgbClr val="F32E53"/>
                </a:solidFill>
              </a:rPr>
              <a:t>so</a:t>
            </a:r>
            <a:r>
              <a:rPr lang="en-US" altLang="zh-CN" sz="3200" dirty="0" smtClean="0"/>
              <a:t> upset.</a:t>
            </a:r>
            <a:endParaRPr lang="zh-CN" altLang="en-US" sz="32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432" y="611746"/>
            <a:ext cx="5225067" cy="2929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23030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33340" y="1403797"/>
            <a:ext cx="12415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      </a:t>
            </a:r>
            <a:r>
              <a:rPr lang="en-US" altLang="zh-CN" sz="3200" dirty="0" smtClean="0">
                <a:solidFill>
                  <a:srgbClr val="F32E53"/>
                </a:solidFill>
              </a:rPr>
              <a:t>so</a:t>
            </a:r>
            <a:r>
              <a:rPr lang="en-US" altLang="zh-CN" sz="3200" dirty="0" smtClean="0"/>
              <a:t> + adj. /adv.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133340" y="3305298"/>
            <a:ext cx="12415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  </a:t>
            </a:r>
            <a:r>
              <a:rPr lang="en-US" altLang="zh-CN" sz="3200" dirty="0" smtClean="0"/>
              <a:t>    </a:t>
            </a:r>
            <a:r>
              <a:rPr lang="zh-CN" altLang="en-US" sz="3200" dirty="0"/>
              <a:t>这</a:t>
            </a:r>
            <a:r>
              <a:rPr lang="zh-CN" altLang="en-US" sz="3200" dirty="0" smtClean="0"/>
              <a:t>件外套的价格太高了。</a:t>
            </a:r>
            <a:endParaRPr lang="en-US" altLang="zh-CN" sz="3200" dirty="0" smtClean="0"/>
          </a:p>
        </p:txBody>
      </p:sp>
      <p:sp>
        <p:nvSpPr>
          <p:cNvPr id="7" name="文本框 6"/>
          <p:cNvSpPr txBox="1"/>
          <p:nvPr/>
        </p:nvSpPr>
        <p:spPr>
          <a:xfrm>
            <a:off x="1133340" y="4030810"/>
            <a:ext cx="12415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  </a:t>
            </a:r>
            <a:r>
              <a:rPr lang="en-US" altLang="zh-CN" sz="3200" dirty="0" smtClean="0"/>
              <a:t>   The price of this coat is </a:t>
            </a:r>
            <a:r>
              <a:rPr lang="en-US" altLang="zh-CN" sz="3200" dirty="0" smtClean="0">
                <a:solidFill>
                  <a:srgbClr val="F32E53"/>
                </a:solidFill>
              </a:rPr>
              <a:t>so</a:t>
            </a:r>
            <a:r>
              <a:rPr lang="en-US" altLang="zh-CN" sz="3200" dirty="0" smtClean="0"/>
              <a:t> high.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33340" y="1988572"/>
            <a:ext cx="12415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  </a:t>
            </a:r>
            <a:r>
              <a:rPr lang="en-US" altLang="zh-CN" sz="3200" dirty="0" smtClean="0"/>
              <a:t>     </a:t>
            </a:r>
            <a:r>
              <a:rPr lang="en-US" altLang="zh-CN" sz="3200" dirty="0" smtClean="0">
                <a:solidFill>
                  <a:srgbClr val="F32E53"/>
                </a:solidFill>
              </a:rPr>
              <a:t>so</a:t>
            </a:r>
            <a:r>
              <a:rPr lang="en-US" altLang="zh-CN" sz="3200" dirty="0" smtClean="0"/>
              <a:t>     delicious     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133340" y="2579786"/>
            <a:ext cx="12415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  </a:t>
            </a:r>
            <a:r>
              <a:rPr lang="en-US" altLang="zh-CN" sz="3200" dirty="0" smtClean="0"/>
              <a:t>     </a:t>
            </a:r>
            <a:r>
              <a:rPr lang="en-US" altLang="zh-CN" sz="3200" dirty="0" smtClean="0">
                <a:solidFill>
                  <a:srgbClr val="F32E53"/>
                </a:solidFill>
              </a:rPr>
              <a:t>so     </a:t>
            </a:r>
            <a:r>
              <a:rPr lang="en-US" altLang="zh-CN" sz="3200" dirty="0" smtClean="0">
                <a:solidFill>
                  <a:schemeClr val="tx2"/>
                </a:solidFill>
              </a:rPr>
              <a:t>quickly </a:t>
            </a:r>
            <a:r>
              <a:rPr lang="en-US" altLang="zh-CN" sz="3200" dirty="0" smtClean="0">
                <a:solidFill>
                  <a:srgbClr val="F32E53"/>
                </a:solidFill>
              </a:rPr>
              <a:t>        </a:t>
            </a:r>
            <a:r>
              <a:rPr lang="en-US" altLang="zh-CN" sz="3200" dirty="0" smtClean="0"/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304714946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5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48058" y="2678806"/>
            <a:ext cx="115394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使用这两个词语时，需要注意以下</a:t>
            </a:r>
            <a:r>
              <a:rPr lang="zh-CN" altLang="en-US" sz="3200" dirty="0" smtClean="0">
                <a:solidFill>
                  <a:srgbClr val="F32E53"/>
                </a:solidFill>
              </a:rPr>
              <a:t>两点</a:t>
            </a:r>
            <a:r>
              <a:rPr lang="zh-CN" altLang="en-US" sz="3200" dirty="0" smtClean="0"/>
              <a:t>：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44050504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43507" y="1545465"/>
            <a:ext cx="10957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1.</a:t>
            </a:r>
            <a:r>
              <a:rPr lang="zh-CN" altLang="en-US" sz="3200" dirty="0" smtClean="0"/>
              <a:t>）当</a:t>
            </a:r>
            <a:r>
              <a:rPr lang="en-US" altLang="zh-CN" sz="3200" dirty="0" smtClean="0"/>
              <a:t>that</a:t>
            </a:r>
            <a:r>
              <a:rPr lang="zh-CN" altLang="en-US" sz="3200" dirty="0" smtClean="0"/>
              <a:t>前是单数可数名词且该名词前面有形容词修饰时，</a:t>
            </a:r>
            <a:r>
              <a:rPr lang="en-US" altLang="zh-CN" sz="3200" dirty="0" smtClean="0"/>
              <a:t>so</a:t>
            </a:r>
            <a:r>
              <a:rPr lang="zh-CN" altLang="en-US" sz="3200" dirty="0" smtClean="0"/>
              <a:t>与</a:t>
            </a:r>
            <a:r>
              <a:rPr lang="en-US" altLang="zh-CN" sz="3200" dirty="0" smtClean="0"/>
              <a:t>such</a:t>
            </a:r>
            <a:r>
              <a:rPr lang="zh-CN" altLang="en-US" sz="3200" dirty="0" smtClean="0"/>
              <a:t>可以互换</a:t>
            </a:r>
            <a:r>
              <a:rPr lang="en-US" altLang="zh-CN" sz="3200" dirty="0" smtClean="0"/>
              <a:t>.</a:t>
            </a:r>
          </a:p>
          <a:p>
            <a:r>
              <a:rPr lang="en-US" altLang="zh-CN" sz="3200" dirty="0" smtClean="0"/>
              <a:t>        so + </a:t>
            </a:r>
            <a:r>
              <a:rPr lang="en-US" altLang="zh-CN" sz="3200" dirty="0" smtClean="0">
                <a:solidFill>
                  <a:srgbClr val="F32E53"/>
                </a:solidFill>
              </a:rPr>
              <a:t>adj. </a:t>
            </a:r>
            <a:r>
              <a:rPr lang="en-US" altLang="zh-CN" sz="3200" dirty="0" smtClean="0"/>
              <a:t>+ </a:t>
            </a:r>
            <a:r>
              <a:rPr lang="en-US" altLang="zh-CN" sz="3200" dirty="0" smtClean="0">
                <a:solidFill>
                  <a:srgbClr val="F32E53"/>
                </a:solidFill>
              </a:rPr>
              <a:t>a/an</a:t>
            </a:r>
            <a:r>
              <a:rPr lang="en-US" altLang="zh-CN" sz="3200" dirty="0" smtClean="0"/>
              <a:t> + n. = such + </a:t>
            </a:r>
            <a:r>
              <a:rPr lang="en-US" altLang="zh-CN" sz="3200" dirty="0" smtClean="0">
                <a:solidFill>
                  <a:srgbClr val="F32E53"/>
                </a:solidFill>
              </a:rPr>
              <a:t>a/an</a:t>
            </a:r>
            <a:r>
              <a:rPr lang="en-US" altLang="zh-CN" sz="3200" dirty="0" smtClean="0"/>
              <a:t> + </a:t>
            </a:r>
            <a:r>
              <a:rPr lang="en-US" altLang="zh-CN" sz="3200" dirty="0" smtClean="0">
                <a:solidFill>
                  <a:srgbClr val="F32E53"/>
                </a:solidFill>
              </a:rPr>
              <a:t>adj.</a:t>
            </a:r>
            <a:r>
              <a:rPr lang="en-US" altLang="zh-CN" sz="3200" dirty="0" smtClean="0"/>
              <a:t> + n.</a:t>
            </a:r>
            <a:endParaRPr lang="zh-CN" altLang="en-US" sz="3200" dirty="0"/>
          </a:p>
        </p:txBody>
      </p:sp>
      <p:sp>
        <p:nvSpPr>
          <p:cNvPr id="3" name="文本框 2"/>
          <p:cNvSpPr txBox="1"/>
          <p:nvPr/>
        </p:nvSpPr>
        <p:spPr>
          <a:xfrm>
            <a:off x="1135933" y="3296993"/>
            <a:ext cx="115394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她是一位好老师。</a:t>
            </a:r>
            <a:endParaRPr lang="en-US" altLang="zh-CN" sz="3200" dirty="0" smtClean="0"/>
          </a:p>
        </p:txBody>
      </p:sp>
      <p:sp>
        <p:nvSpPr>
          <p:cNvPr id="4" name="文本框 3"/>
          <p:cNvSpPr txBox="1"/>
          <p:nvPr/>
        </p:nvSpPr>
        <p:spPr>
          <a:xfrm>
            <a:off x="1135933" y="4063636"/>
            <a:ext cx="115394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She is </a:t>
            </a:r>
            <a:r>
              <a:rPr lang="en-US" altLang="zh-CN" sz="3200" dirty="0" smtClean="0">
                <a:solidFill>
                  <a:srgbClr val="F32E53"/>
                </a:solidFill>
              </a:rPr>
              <a:t>so</a:t>
            </a:r>
            <a:r>
              <a:rPr lang="en-US" altLang="zh-CN" sz="3200" dirty="0" smtClean="0"/>
              <a:t> nice a teacher.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35933" y="4649113"/>
            <a:ext cx="115394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She is </a:t>
            </a:r>
            <a:r>
              <a:rPr lang="en-US" altLang="zh-CN" sz="3200" dirty="0" smtClean="0">
                <a:solidFill>
                  <a:srgbClr val="F32E53"/>
                </a:solidFill>
              </a:rPr>
              <a:t>such</a:t>
            </a:r>
            <a:r>
              <a:rPr lang="en-US" altLang="zh-CN" sz="3200" dirty="0" smtClean="0"/>
              <a:t> a nice teacher.</a:t>
            </a:r>
          </a:p>
        </p:txBody>
      </p:sp>
    </p:spTree>
    <p:extLst>
      <p:ext uri="{BB962C8B-B14F-4D97-AF65-F5344CB8AC3E}">
        <p14:creationId xmlns:p14="http://schemas.microsoft.com/office/powerpoint/2010/main" val="34396093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66234" y="1828800"/>
            <a:ext cx="111762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2.) </a:t>
            </a:r>
            <a:r>
              <a:rPr lang="zh-CN" altLang="en-US" sz="3200" dirty="0" smtClean="0"/>
              <a:t>当名词前出现表示数量多少的</a:t>
            </a:r>
            <a:r>
              <a:rPr lang="en-US" altLang="zh-CN" sz="3200" dirty="0" smtClean="0">
                <a:solidFill>
                  <a:srgbClr val="F32E53"/>
                </a:solidFill>
              </a:rPr>
              <a:t>many, much, few, little</a:t>
            </a:r>
            <a:r>
              <a:rPr lang="zh-CN" altLang="en-US" sz="3200" dirty="0" smtClean="0"/>
              <a:t>等修饰时，只能用</a:t>
            </a:r>
            <a:r>
              <a:rPr lang="en-US" altLang="zh-CN" sz="3200" dirty="0" smtClean="0">
                <a:solidFill>
                  <a:srgbClr val="F32E53"/>
                </a:solidFill>
              </a:rPr>
              <a:t>so</a:t>
            </a:r>
            <a:r>
              <a:rPr lang="zh-CN" altLang="en-US" sz="3200" dirty="0" smtClean="0"/>
              <a:t>，不能用</a:t>
            </a:r>
            <a:r>
              <a:rPr lang="en-US" altLang="zh-CN" sz="3200" dirty="0" smtClean="0">
                <a:solidFill>
                  <a:srgbClr val="F32E53"/>
                </a:solidFill>
              </a:rPr>
              <a:t>such</a:t>
            </a:r>
            <a:r>
              <a:rPr lang="en-US" altLang="zh-CN" sz="3200" dirty="0" smtClean="0"/>
              <a:t>. </a:t>
            </a:r>
            <a:endParaRPr lang="zh-CN" altLang="en-US" sz="3200" dirty="0"/>
          </a:p>
        </p:txBody>
      </p:sp>
      <p:sp>
        <p:nvSpPr>
          <p:cNvPr id="3" name="文本框 2"/>
          <p:cNvSpPr txBox="1"/>
          <p:nvPr/>
        </p:nvSpPr>
        <p:spPr>
          <a:xfrm>
            <a:off x="1174569" y="3026537"/>
            <a:ext cx="115394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她拥有如此多的书籍。</a:t>
            </a:r>
            <a:endParaRPr lang="en-US" altLang="zh-CN" sz="3200" dirty="0" smtClean="0"/>
          </a:p>
        </p:txBody>
      </p:sp>
      <p:sp>
        <p:nvSpPr>
          <p:cNvPr id="4" name="文本框 3"/>
          <p:cNvSpPr txBox="1"/>
          <p:nvPr/>
        </p:nvSpPr>
        <p:spPr>
          <a:xfrm>
            <a:off x="1174568" y="3731831"/>
            <a:ext cx="115394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She has </a:t>
            </a:r>
            <a:r>
              <a:rPr lang="en-US" altLang="zh-CN" sz="3200" dirty="0" smtClean="0">
                <a:solidFill>
                  <a:srgbClr val="F32E53"/>
                </a:solidFill>
              </a:rPr>
              <a:t>so many </a:t>
            </a:r>
            <a:r>
              <a:rPr lang="en-US" altLang="zh-CN" sz="3200" dirty="0" smtClean="0"/>
              <a:t>books.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74568" y="4437125"/>
            <a:ext cx="115394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外面嘈杂声很大。</a:t>
            </a:r>
            <a:endParaRPr lang="en-US" altLang="zh-CN" sz="3200" dirty="0" smtClean="0"/>
          </a:p>
        </p:txBody>
      </p:sp>
      <p:sp>
        <p:nvSpPr>
          <p:cNvPr id="6" name="文本框 5"/>
          <p:cNvSpPr txBox="1"/>
          <p:nvPr/>
        </p:nvSpPr>
        <p:spPr>
          <a:xfrm>
            <a:off x="1174567" y="5142419"/>
            <a:ext cx="115394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There is </a:t>
            </a:r>
            <a:r>
              <a:rPr lang="en-US" altLang="zh-CN" sz="3200" dirty="0" smtClean="0">
                <a:solidFill>
                  <a:srgbClr val="F32E53"/>
                </a:solidFill>
              </a:rPr>
              <a:t>so much </a:t>
            </a:r>
            <a:r>
              <a:rPr lang="en-US" altLang="zh-CN" sz="3200" dirty="0" smtClean="0"/>
              <a:t>noise outside.</a:t>
            </a:r>
          </a:p>
        </p:txBody>
      </p:sp>
    </p:spTree>
    <p:extLst>
      <p:ext uri="{BB962C8B-B14F-4D97-AF65-F5344CB8AC3E}">
        <p14:creationId xmlns:p14="http://schemas.microsoft.com/office/powerpoint/2010/main" val="262144787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52531" y="1043189"/>
            <a:ext cx="1153946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/>
              <a:t>Exercise:</a:t>
            </a:r>
          </a:p>
          <a:p>
            <a:endParaRPr lang="en-US" altLang="zh-CN" sz="3200" dirty="0" smtClean="0"/>
          </a:p>
          <a:p>
            <a:pPr marL="571500" indent="-571500">
              <a:buAutoNum type="romanUcPeriod"/>
            </a:pPr>
            <a:r>
              <a:rPr lang="en-US" altLang="zh-CN" sz="3200" dirty="0" smtClean="0"/>
              <a:t>Fill in the blanks with “so” or “such”</a:t>
            </a:r>
          </a:p>
          <a:p>
            <a:pPr marL="514350" indent="-514350">
              <a:buAutoNum type="arabicPeriod"/>
            </a:pPr>
            <a:r>
              <a:rPr lang="en-US" altLang="zh-CN" sz="3200" dirty="0" smtClean="0"/>
              <a:t>The soccer match is ______ </a:t>
            </a:r>
            <a:r>
              <a:rPr lang="en-US" altLang="zh-CN" sz="3200" dirty="0" smtClean="0">
                <a:solidFill>
                  <a:srgbClr val="00B0F0"/>
                </a:solidFill>
              </a:rPr>
              <a:t>excited</a:t>
            </a:r>
            <a:r>
              <a:rPr lang="en-US" altLang="zh-CN" sz="3200" dirty="0" smtClean="0"/>
              <a:t>.</a:t>
            </a:r>
          </a:p>
          <a:p>
            <a:pPr marL="514350" indent="-514350">
              <a:buAutoNum type="arabicPeriod"/>
            </a:pPr>
            <a:r>
              <a:rPr lang="en-US" altLang="zh-CN" sz="3200" dirty="0" smtClean="0"/>
              <a:t>Our English teacher is ________ a friendly </a:t>
            </a:r>
            <a:r>
              <a:rPr lang="en-US" altLang="zh-CN" sz="3200" dirty="0" smtClean="0">
                <a:solidFill>
                  <a:srgbClr val="00B0F0"/>
                </a:solidFill>
              </a:rPr>
              <a:t>person</a:t>
            </a:r>
            <a:r>
              <a:rPr lang="en-US" altLang="zh-CN" sz="3200" dirty="0" smtClean="0"/>
              <a:t>.</a:t>
            </a:r>
          </a:p>
          <a:p>
            <a:pPr marL="514350" indent="-514350">
              <a:buAutoNum type="arabicPeriod"/>
            </a:pPr>
            <a:r>
              <a:rPr lang="en-US" altLang="zh-CN" sz="3200" dirty="0" smtClean="0"/>
              <a:t>That boy can jump ______ </a:t>
            </a:r>
            <a:r>
              <a:rPr lang="en-US" altLang="zh-CN" sz="3200" dirty="0" smtClean="0">
                <a:solidFill>
                  <a:srgbClr val="00B0F0"/>
                </a:solidFill>
              </a:rPr>
              <a:t>high</a:t>
            </a:r>
            <a:r>
              <a:rPr lang="en-US" altLang="zh-CN" sz="3200" dirty="0" smtClean="0"/>
              <a:t>.</a:t>
            </a:r>
          </a:p>
          <a:p>
            <a:pPr marL="514350" indent="-514350">
              <a:buAutoNum type="arabicPeriod"/>
            </a:pPr>
            <a:r>
              <a:rPr lang="en-US" altLang="zh-CN" sz="3200" dirty="0" smtClean="0"/>
              <a:t>This is _____ </a:t>
            </a:r>
            <a:r>
              <a:rPr lang="en-US" altLang="zh-CN" sz="3200" dirty="0" smtClean="0">
                <a:solidFill>
                  <a:srgbClr val="00B0F0"/>
                </a:solidFill>
              </a:rPr>
              <a:t>interesting</a:t>
            </a:r>
            <a:r>
              <a:rPr lang="en-US" altLang="zh-CN" sz="3200" dirty="0" smtClean="0"/>
              <a:t> a book.</a:t>
            </a:r>
          </a:p>
          <a:p>
            <a:pPr marL="514350" indent="-514350">
              <a:buAutoNum type="arabicPeriod"/>
            </a:pPr>
            <a:r>
              <a:rPr lang="en-US" altLang="zh-CN" sz="3200" dirty="0" smtClean="0"/>
              <a:t>This is _______ an interesting </a:t>
            </a:r>
            <a:r>
              <a:rPr lang="en-US" altLang="zh-CN" sz="3200" dirty="0" smtClean="0">
                <a:solidFill>
                  <a:srgbClr val="00B0F0"/>
                </a:solidFill>
              </a:rPr>
              <a:t>book</a:t>
            </a:r>
            <a:r>
              <a:rPr lang="en-US" altLang="zh-CN" sz="3200" dirty="0" smtClean="0"/>
              <a:t>.</a:t>
            </a:r>
          </a:p>
          <a:p>
            <a:pPr marL="514350" indent="-514350">
              <a:buAutoNum type="arabicPeriod"/>
            </a:pPr>
            <a:r>
              <a:rPr lang="en-US" altLang="zh-CN" sz="3200" dirty="0" smtClean="0"/>
              <a:t>We don’t have ____ </a:t>
            </a:r>
            <a:r>
              <a:rPr lang="en-US" altLang="zh-CN" sz="3200" dirty="0" smtClean="0">
                <a:solidFill>
                  <a:srgbClr val="00B0F0"/>
                </a:solidFill>
              </a:rPr>
              <a:t>much</a:t>
            </a:r>
            <a:r>
              <a:rPr lang="en-US" altLang="zh-CN" sz="3200" dirty="0" smtClean="0"/>
              <a:t> homework today.</a:t>
            </a:r>
            <a:endParaRPr lang="zh-CN" altLang="en-US" sz="3200" dirty="0"/>
          </a:p>
        </p:txBody>
      </p:sp>
      <p:sp>
        <p:nvSpPr>
          <p:cNvPr id="3" name="文本框 2"/>
          <p:cNvSpPr txBox="1"/>
          <p:nvPr/>
        </p:nvSpPr>
        <p:spPr>
          <a:xfrm>
            <a:off x="4893971" y="2575774"/>
            <a:ext cx="10689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32E53"/>
                </a:solidFill>
              </a:rPr>
              <a:t>so</a:t>
            </a:r>
            <a:endParaRPr lang="zh-CN" altLang="en-US" sz="3200" dirty="0">
              <a:solidFill>
                <a:srgbClr val="F32E53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685762" y="3579197"/>
            <a:ext cx="10689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32E53"/>
                </a:solidFill>
              </a:rPr>
              <a:t>so</a:t>
            </a:r>
            <a:endParaRPr lang="zh-CN" altLang="en-US" sz="3200" dirty="0">
              <a:solidFill>
                <a:srgbClr val="F32E53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938788" y="5084332"/>
            <a:ext cx="10689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32E53"/>
                </a:solidFill>
              </a:rPr>
              <a:t>so</a:t>
            </a:r>
            <a:endParaRPr lang="zh-CN" altLang="en-US" sz="3200" dirty="0">
              <a:solidFill>
                <a:srgbClr val="F32E53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560749" y="4163972"/>
            <a:ext cx="10689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32E53"/>
                </a:solidFill>
              </a:rPr>
              <a:t>so</a:t>
            </a:r>
            <a:endParaRPr lang="zh-CN" altLang="en-US" sz="3200" dirty="0">
              <a:solidFill>
                <a:srgbClr val="F32E53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428444" y="3160549"/>
            <a:ext cx="10689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32E53"/>
                </a:solidFill>
              </a:rPr>
              <a:t>such</a:t>
            </a:r>
            <a:endParaRPr lang="zh-CN" altLang="en-US" sz="3200" dirty="0">
              <a:solidFill>
                <a:srgbClr val="F32E53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560749" y="4665683"/>
            <a:ext cx="10689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32E53"/>
                </a:solidFill>
              </a:rPr>
              <a:t>such</a:t>
            </a:r>
            <a:endParaRPr lang="zh-CN" altLang="en-US" sz="3200" dirty="0">
              <a:solidFill>
                <a:srgbClr val="F32E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03082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04115" y="1390919"/>
            <a:ext cx="1153946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II. Translate the sentences.</a:t>
            </a:r>
          </a:p>
          <a:p>
            <a:endParaRPr lang="en-US" altLang="zh-CN" sz="3200" dirty="0"/>
          </a:p>
          <a:p>
            <a:pPr marL="514350" indent="-514350">
              <a:buAutoNum type="arabicPeriod"/>
            </a:pPr>
            <a:r>
              <a:rPr lang="zh-CN" altLang="en-US" sz="3200" dirty="0" smtClean="0"/>
              <a:t>天气太好了。 （</a:t>
            </a:r>
            <a:r>
              <a:rPr lang="en-US" altLang="zh-CN" sz="3200" dirty="0" smtClean="0"/>
              <a:t>such</a:t>
            </a:r>
            <a:r>
              <a:rPr lang="zh-CN" altLang="en-US" sz="3200" dirty="0" smtClean="0"/>
              <a:t>）</a:t>
            </a:r>
            <a:endParaRPr lang="en-US" altLang="zh-CN" sz="3200" dirty="0" smtClean="0"/>
          </a:p>
          <a:p>
            <a:pPr marL="514350" indent="-514350">
              <a:buAutoNum type="arabicPeriod"/>
            </a:pPr>
            <a:r>
              <a:rPr lang="zh-CN" altLang="en-US" sz="3200" dirty="0"/>
              <a:t>这些</a:t>
            </a:r>
            <a:r>
              <a:rPr lang="zh-CN" altLang="en-US" sz="3200" dirty="0" smtClean="0"/>
              <a:t>书太重了。（</a:t>
            </a:r>
            <a:r>
              <a:rPr lang="en-US" altLang="zh-CN" sz="3200" dirty="0" smtClean="0"/>
              <a:t>so</a:t>
            </a:r>
            <a:r>
              <a:rPr lang="zh-CN" altLang="en-US" sz="3200" dirty="0" smtClean="0"/>
              <a:t>）</a:t>
            </a:r>
            <a:endParaRPr lang="en-US" altLang="zh-CN" sz="3200" dirty="0" smtClean="0"/>
          </a:p>
          <a:p>
            <a:pPr marL="514350" indent="-514350">
              <a:buAutoNum type="arabicPeriod"/>
            </a:pPr>
            <a:r>
              <a:rPr lang="zh-CN" altLang="en-US" sz="3200" dirty="0" smtClean="0"/>
              <a:t>他学习非常努力。（</a:t>
            </a:r>
            <a:r>
              <a:rPr lang="en-US" altLang="zh-CN" sz="3200" dirty="0" smtClean="0"/>
              <a:t>so</a:t>
            </a:r>
            <a:r>
              <a:rPr lang="zh-CN" altLang="en-US" sz="3200" dirty="0" smtClean="0"/>
              <a:t>）</a:t>
            </a:r>
            <a:endParaRPr lang="en-US" altLang="zh-CN" sz="3200" dirty="0" smtClean="0"/>
          </a:p>
          <a:p>
            <a:pPr marL="514350" indent="-514350">
              <a:buAutoNum type="arabicPeriod"/>
            </a:pPr>
            <a:r>
              <a:rPr lang="zh-CN" altLang="en-US" sz="3200" dirty="0"/>
              <a:t>这部</a:t>
            </a:r>
            <a:r>
              <a:rPr lang="zh-CN" altLang="en-US" sz="3200" dirty="0" smtClean="0"/>
              <a:t>电影太</a:t>
            </a:r>
            <a:r>
              <a:rPr lang="zh-CN" altLang="en-US" sz="3200" dirty="0"/>
              <a:t>有趣</a:t>
            </a:r>
            <a:r>
              <a:rPr lang="zh-CN" altLang="en-US" sz="3200" dirty="0" smtClean="0"/>
              <a:t>了。（</a:t>
            </a:r>
            <a:r>
              <a:rPr lang="en-US" altLang="zh-CN" sz="3200" dirty="0" smtClean="0"/>
              <a:t>such</a:t>
            </a:r>
            <a:r>
              <a:rPr lang="zh-CN" altLang="en-US" sz="3200" dirty="0" smtClean="0"/>
              <a:t>）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28605410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04115" y="1390919"/>
            <a:ext cx="1153946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II. Translate the sentences. </a:t>
            </a:r>
            <a:r>
              <a:rPr lang="zh-CN" altLang="en-US" sz="3200" dirty="0" smtClean="0"/>
              <a:t>（</a:t>
            </a:r>
            <a:r>
              <a:rPr lang="en-US" altLang="zh-CN" sz="3200" dirty="0" smtClean="0"/>
              <a:t>Answer</a:t>
            </a:r>
            <a:r>
              <a:rPr lang="zh-CN" altLang="en-US" sz="3200" dirty="0" smtClean="0"/>
              <a:t>）</a:t>
            </a:r>
            <a:endParaRPr lang="en-US" altLang="zh-CN" sz="3200" dirty="0" smtClean="0"/>
          </a:p>
          <a:p>
            <a:endParaRPr lang="en-US" altLang="zh-CN" sz="3200" dirty="0"/>
          </a:p>
          <a:p>
            <a:pPr marL="514350" indent="-514350">
              <a:buAutoNum type="arabicPeriod"/>
            </a:pPr>
            <a:r>
              <a:rPr lang="en-US" altLang="zh-CN" sz="3200" dirty="0" smtClean="0"/>
              <a:t>It was </a:t>
            </a:r>
            <a:r>
              <a:rPr lang="en-US" altLang="zh-CN" sz="3200" dirty="0" smtClean="0">
                <a:solidFill>
                  <a:srgbClr val="F32E53"/>
                </a:solidFill>
              </a:rPr>
              <a:t>such great weather</a:t>
            </a:r>
            <a:r>
              <a:rPr lang="en-US" altLang="zh-CN" sz="3200" dirty="0" smtClean="0"/>
              <a:t>.</a:t>
            </a:r>
          </a:p>
          <a:p>
            <a:pPr marL="514350" indent="-514350">
              <a:buAutoNum type="arabicPeriod"/>
            </a:pPr>
            <a:r>
              <a:rPr lang="en-US" altLang="zh-CN" sz="3200" dirty="0" smtClean="0"/>
              <a:t>These books are </a:t>
            </a:r>
            <a:r>
              <a:rPr lang="en-US" altLang="zh-CN" sz="3200" dirty="0" smtClean="0">
                <a:solidFill>
                  <a:srgbClr val="F32E53"/>
                </a:solidFill>
              </a:rPr>
              <a:t>so heavy</a:t>
            </a:r>
            <a:r>
              <a:rPr lang="en-US" altLang="zh-CN" sz="3200" dirty="0" smtClean="0"/>
              <a:t>.</a:t>
            </a:r>
          </a:p>
          <a:p>
            <a:pPr marL="514350" indent="-514350">
              <a:buAutoNum type="arabicPeriod"/>
            </a:pPr>
            <a:r>
              <a:rPr lang="en-US" altLang="zh-CN" sz="3200" dirty="0" smtClean="0"/>
              <a:t>He studies </a:t>
            </a:r>
            <a:r>
              <a:rPr lang="en-US" altLang="zh-CN" sz="3200" dirty="0" smtClean="0">
                <a:solidFill>
                  <a:srgbClr val="F32E53"/>
                </a:solidFill>
              </a:rPr>
              <a:t>so hard</a:t>
            </a:r>
            <a:r>
              <a:rPr lang="en-US" altLang="zh-CN" sz="3200" dirty="0" smtClean="0"/>
              <a:t>.</a:t>
            </a:r>
          </a:p>
          <a:p>
            <a:pPr marL="514350" indent="-514350">
              <a:buAutoNum type="arabicPeriod"/>
            </a:pPr>
            <a:r>
              <a:rPr lang="en-US" altLang="zh-CN" sz="3200" dirty="0" smtClean="0"/>
              <a:t>It is </a:t>
            </a:r>
            <a:r>
              <a:rPr lang="en-US" altLang="zh-CN" sz="3200" dirty="0" smtClean="0">
                <a:solidFill>
                  <a:srgbClr val="F32E53"/>
                </a:solidFill>
              </a:rPr>
              <a:t>such an interesting movie</a:t>
            </a:r>
            <a:r>
              <a:rPr lang="en-US" altLang="zh-CN" sz="3200" dirty="0" smtClean="0"/>
              <a:t>.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8806331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矩形 56">
            <a:extLst>
              <a:ext uri="{FF2B5EF4-FFF2-40B4-BE49-F238E27FC236}">
                <a16:creationId xmlns="" xmlns:a16="http://schemas.microsoft.com/office/drawing/2014/main" id="{FE3C94C8-C406-4DBD-ADF1-6BC42FB95E71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 rot="21396991">
            <a:off x="4690465" y="4258714"/>
            <a:ext cx="4285663" cy="75963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58" name="矩形 57">
            <a:extLst>
              <a:ext uri="{FF2B5EF4-FFF2-40B4-BE49-F238E27FC236}">
                <a16:creationId xmlns="" xmlns:a16="http://schemas.microsoft.com/office/drawing/2014/main" id="{74D47197-EE2A-4C49-9381-B3E8B9D0210C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 rot="225092">
            <a:off x="3321489" y="3210656"/>
            <a:ext cx="5542927" cy="92822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59" name="矩形 58">
            <a:extLst>
              <a:ext uri="{FF2B5EF4-FFF2-40B4-BE49-F238E27FC236}">
                <a16:creationId xmlns="" xmlns:a16="http://schemas.microsoft.com/office/drawing/2014/main" id="{68C30869-127D-4D29-A450-55DA1591645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rot="21197296">
            <a:off x="3955198" y="2008232"/>
            <a:ext cx="4275508" cy="92619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60" name="矩形 59">
            <a:extLst>
              <a:ext uri="{FF2B5EF4-FFF2-40B4-BE49-F238E27FC236}">
                <a16:creationId xmlns="" xmlns:a16="http://schemas.microsoft.com/office/drawing/2014/main" id="{3526DF93-72FE-404A-9F39-A9F89EEC8609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 rot="225092">
            <a:off x="3215872" y="3080663"/>
            <a:ext cx="5544957" cy="926191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4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谢谢观看</a:t>
            </a:r>
          </a:p>
        </p:txBody>
      </p:sp>
      <p:sp>
        <p:nvSpPr>
          <p:cNvPr id="61" name="矩形 60">
            <a:extLst>
              <a:ext uri="{FF2B5EF4-FFF2-40B4-BE49-F238E27FC236}">
                <a16:creationId xmlns="" xmlns:a16="http://schemas.microsoft.com/office/drawing/2014/main" id="{9F671722-21ED-426F-AB4B-86055DB58127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 rot="21396991">
            <a:off x="4584847" y="4128722"/>
            <a:ext cx="4285663" cy="759639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>
            <a:outerShdw blurRad="25400" dist="12700" dir="189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16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Made by Maggie</a:t>
            </a:r>
            <a:endParaRPr lang="zh-CN" altLang="en-US" sz="16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矩形 61">
            <a:extLst>
              <a:ext uri="{FF2B5EF4-FFF2-40B4-BE49-F238E27FC236}">
                <a16:creationId xmlns="" xmlns:a16="http://schemas.microsoft.com/office/drawing/2014/main" id="{A9248713-5E09-44AD-8B47-1BE8034FFD3E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 rot="21197296">
            <a:off x="3843489" y="1839648"/>
            <a:ext cx="4277538" cy="928223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>
            <a:outerShdw blurRad="25400" dist="12700" dir="81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48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 YOU</a:t>
            </a:r>
            <a:endParaRPr lang="zh-CN" altLang="en-US" sz="4800" dirty="0">
              <a:solidFill>
                <a:srgbClr val="FFFFFF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2727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6000" dirty="0" smtClean="0">
                <a:ln w="3175">
                  <a:solidFill>
                    <a:schemeClr val="accent1">
                      <a:lumMod val="20000"/>
                      <a:lumOff val="80000"/>
                      <a:alpha val="81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altLang="zh-CN" sz="4800" dirty="0" smtClean="0">
                <a:ln w="3175">
                  <a:solidFill>
                    <a:schemeClr val="accent1">
                      <a:lumMod val="20000"/>
                      <a:lumOff val="80000"/>
                      <a:alpha val="81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usage between</a:t>
            </a:r>
            <a:br>
              <a:rPr lang="en-US" altLang="zh-CN" sz="4800" dirty="0" smtClean="0">
                <a:ln w="3175">
                  <a:solidFill>
                    <a:schemeClr val="accent1">
                      <a:lumMod val="20000"/>
                      <a:lumOff val="80000"/>
                      <a:alpha val="81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zh-CN" sz="4800" dirty="0" smtClean="0">
                <a:ln w="3175">
                  <a:solidFill>
                    <a:schemeClr val="accent1">
                      <a:lumMod val="20000"/>
                      <a:lumOff val="80000"/>
                      <a:alpha val="81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&amp; Such</a:t>
            </a:r>
            <a:endParaRPr lang="zh-CN" altLang="en-US" sz="4800" dirty="0">
              <a:ln w="3175">
                <a:solidFill>
                  <a:schemeClr val="accent1">
                    <a:lumMod val="20000"/>
                    <a:lumOff val="80000"/>
                    <a:alpha val="81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副标题 6"/>
          <p:cNvSpPr>
            <a:spLocks noGrp="1"/>
          </p:cNvSpPr>
          <p:nvPr>
            <p:ph type="subTitle" idx="1"/>
          </p:nvPr>
        </p:nvSpPr>
        <p:spPr>
          <a:xfrm>
            <a:off x="3195614" y="4582308"/>
            <a:ext cx="7758551" cy="643396"/>
          </a:xfrm>
        </p:spPr>
        <p:txBody>
          <a:bodyPr>
            <a:noAutofit/>
          </a:bodyPr>
          <a:lstStyle/>
          <a:p>
            <a:r>
              <a:rPr lang="zh-CN" altLang="en-US" dirty="0"/>
              <a:t> </a:t>
            </a:r>
            <a:r>
              <a:rPr lang="zh-CN" altLang="en-US" dirty="0" smtClean="0"/>
              <a:t>                                        </a:t>
            </a:r>
            <a:r>
              <a:rPr lang="en-US" altLang="zh-CN" dirty="0" smtClean="0"/>
              <a:t>Maggie Lee</a:t>
            </a:r>
          </a:p>
          <a:p>
            <a:r>
              <a:rPr lang="en-US" altLang="zh-CN" dirty="0" smtClean="0"/>
              <a:t>                                           2017-11-12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26325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img3.imgtn.bdimg.com/it/u=1540220778,3788601853&amp;fm=206&amp;gp=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994" y="211630"/>
            <a:ext cx="3887788" cy="388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框 2"/>
          <p:cNvSpPr txBox="1"/>
          <p:nvPr/>
        </p:nvSpPr>
        <p:spPr>
          <a:xfrm>
            <a:off x="0" y="4353059"/>
            <a:ext cx="115394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 </a:t>
            </a:r>
            <a:r>
              <a:rPr lang="en-US" altLang="zh-CN" sz="3200" dirty="0" smtClean="0"/>
              <a:t>                                             </a:t>
            </a:r>
            <a:r>
              <a:rPr lang="en-US" altLang="zh-CN" sz="3200" dirty="0" smtClean="0">
                <a:solidFill>
                  <a:srgbClr val="F32E53"/>
                </a:solidFill>
              </a:rPr>
              <a:t>such</a:t>
            </a:r>
            <a:r>
              <a:rPr lang="en-US" altLang="zh-CN" sz="3200" dirty="0" smtClean="0"/>
              <a:t> a beautiful girl</a:t>
            </a:r>
          </a:p>
          <a:p>
            <a:r>
              <a:rPr lang="en-US" altLang="zh-CN" sz="3200" dirty="0" smtClean="0"/>
              <a:t>                                   She is </a:t>
            </a:r>
            <a:r>
              <a:rPr lang="en-US" altLang="zh-CN" sz="3200" dirty="0" smtClean="0">
                <a:solidFill>
                  <a:srgbClr val="F32E53"/>
                </a:solidFill>
              </a:rPr>
              <a:t>such</a:t>
            </a:r>
            <a:r>
              <a:rPr lang="en-US" altLang="zh-CN" sz="3200" dirty="0" smtClean="0"/>
              <a:t> a beautiful girl.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47500530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http://img0w.pconline.com.cn/pconline/1311/27/3897176_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517" y="700781"/>
            <a:ext cx="38100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框 2"/>
          <p:cNvSpPr txBox="1"/>
          <p:nvPr/>
        </p:nvSpPr>
        <p:spPr>
          <a:xfrm>
            <a:off x="-463640" y="4043966"/>
            <a:ext cx="124152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 </a:t>
            </a:r>
            <a:r>
              <a:rPr lang="en-US" altLang="zh-CN" sz="3200" dirty="0" smtClean="0"/>
              <a:t>                                            </a:t>
            </a:r>
            <a:r>
              <a:rPr lang="en-US" altLang="zh-CN" sz="3200" dirty="0" smtClean="0">
                <a:solidFill>
                  <a:srgbClr val="F32E53"/>
                </a:solidFill>
              </a:rPr>
              <a:t>such</a:t>
            </a:r>
            <a:r>
              <a:rPr lang="en-US" altLang="zh-CN" sz="3200" dirty="0" smtClean="0"/>
              <a:t> a heavy man</a:t>
            </a:r>
          </a:p>
          <a:p>
            <a:r>
              <a:rPr lang="en-US" altLang="zh-CN" sz="3200" dirty="0" smtClean="0"/>
              <a:t>                                   He is </a:t>
            </a:r>
            <a:r>
              <a:rPr lang="en-US" altLang="zh-CN" sz="3200" dirty="0" smtClean="0">
                <a:solidFill>
                  <a:srgbClr val="F32E53"/>
                </a:solidFill>
              </a:rPr>
              <a:t>such</a:t>
            </a:r>
            <a:r>
              <a:rPr lang="en-US" altLang="zh-CN" sz="3200" dirty="0" smtClean="0"/>
              <a:t> a heavy man.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54136576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687" y="290647"/>
            <a:ext cx="5233250" cy="3590253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41667" y="4069724"/>
            <a:ext cx="124152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 </a:t>
            </a:r>
            <a:r>
              <a:rPr lang="en-US" altLang="zh-CN" sz="3200" dirty="0" smtClean="0"/>
              <a:t>                                         </a:t>
            </a:r>
            <a:r>
              <a:rPr lang="en-US" altLang="zh-CN" sz="3200" dirty="0" smtClean="0">
                <a:solidFill>
                  <a:srgbClr val="F32E53"/>
                </a:solidFill>
              </a:rPr>
              <a:t>such</a:t>
            </a:r>
            <a:r>
              <a:rPr lang="en-US" altLang="zh-CN" sz="3200" dirty="0" smtClean="0"/>
              <a:t> terrible weather</a:t>
            </a:r>
          </a:p>
          <a:p>
            <a:r>
              <a:rPr lang="en-US" altLang="zh-CN" sz="3200" dirty="0" smtClean="0"/>
              <a:t>                                   It is </a:t>
            </a:r>
            <a:r>
              <a:rPr lang="en-US" altLang="zh-CN" sz="3200" dirty="0" smtClean="0">
                <a:solidFill>
                  <a:srgbClr val="F32E53"/>
                </a:solidFill>
              </a:rPr>
              <a:t>such</a:t>
            </a:r>
            <a:r>
              <a:rPr lang="en-US" altLang="zh-CN" sz="3200" dirty="0" smtClean="0"/>
              <a:t> terrible weather.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85973480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33340" y="1403797"/>
            <a:ext cx="12415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 </a:t>
            </a:r>
            <a:r>
              <a:rPr lang="en-US" altLang="zh-CN" sz="3200" dirty="0" smtClean="0"/>
              <a:t>1.)  </a:t>
            </a:r>
            <a:r>
              <a:rPr lang="en-US" altLang="zh-CN" sz="3200" dirty="0" smtClean="0">
                <a:solidFill>
                  <a:srgbClr val="F32E53"/>
                </a:solidFill>
              </a:rPr>
              <a:t>such</a:t>
            </a:r>
            <a:r>
              <a:rPr lang="en-US" altLang="zh-CN" sz="3200" dirty="0" smtClean="0"/>
              <a:t> + a (an) + adj. + </a:t>
            </a:r>
            <a:r>
              <a:rPr lang="zh-CN" altLang="en-US" sz="3200" dirty="0" smtClean="0"/>
              <a:t>单数名词</a:t>
            </a:r>
            <a:endParaRPr lang="en-US" altLang="zh-CN" sz="3200" dirty="0" smtClean="0"/>
          </a:p>
        </p:txBody>
      </p:sp>
      <p:sp>
        <p:nvSpPr>
          <p:cNvPr id="4" name="文本框 3"/>
          <p:cNvSpPr txBox="1"/>
          <p:nvPr/>
        </p:nvSpPr>
        <p:spPr>
          <a:xfrm>
            <a:off x="1133340" y="1988572"/>
            <a:ext cx="12415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  </a:t>
            </a:r>
            <a:r>
              <a:rPr lang="en-US" altLang="zh-CN" sz="3200" dirty="0" smtClean="0"/>
              <a:t>     </a:t>
            </a:r>
            <a:r>
              <a:rPr lang="en-US" altLang="zh-CN" sz="3200" dirty="0" smtClean="0">
                <a:solidFill>
                  <a:srgbClr val="F32E53"/>
                </a:solidFill>
              </a:rPr>
              <a:t>such</a:t>
            </a:r>
            <a:r>
              <a:rPr lang="en-US" altLang="zh-CN" sz="3200" dirty="0" smtClean="0"/>
              <a:t>    a              cold         day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33340" y="2573347"/>
            <a:ext cx="12415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  </a:t>
            </a:r>
            <a:r>
              <a:rPr lang="en-US" altLang="zh-CN" sz="3200" dirty="0" smtClean="0"/>
              <a:t>     </a:t>
            </a:r>
            <a:r>
              <a:rPr lang="en-US" altLang="zh-CN" sz="3200" dirty="0" smtClean="0">
                <a:solidFill>
                  <a:srgbClr val="F32E53"/>
                </a:solidFill>
              </a:rPr>
              <a:t>such</a:t>
            </a:r>
            <a:r>
              <a:rPr lang="en-US" altLang="zh-CN" sz="3200" dirty="0" smtClean="0"/>
              <a:t>    an             old         house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133340" y="3742897"/>
            <a:ext cx="12415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  </a:t>
            </a:r>
            <a:r>
              <a:rPr lang="en-US" altLang="zh-CN" sz="3200" dirty="0" smtClean="0"/>
              <a:t>   </a:t>
            </a:r>
            <a:r>
              <a:rPr lang="zh-CN" altLang="en-US" sz="3200" dirty="0" smtClean="0"/>
              <a:t>这是一个如此悲伤的故事。</a:t>
            </a:r>
            <a:endParaRPr lang="en-US" altLang="zh-CN" sz="3200" dirty="0" smtClean="0"/>
          </a:p>
        </p:txBody>
      </p:sp>
      <p:sp>
        <p:nvSpPr>
          <p:cNvPr id="7" name="文本框 6"/>
          <p:cNvSpPr txBox="1"/>
          <p:nvPr/>
        </p:nvSpPr>
        <p:spPr>
          <a:xfrm>
            <a:off x="1133340" y="4474847"/>
            <a:ext cx="12415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  </a:t>
            </a:r>
            <a:r>
              <a:rPr lang="en-US" altLang="zh-CN" sz="3200" dirty="0" smtClean="0"/>
              <a:t>   It is </a:t>
            </a:r>
            <a:r>
              <a:rPr lang="en-US" altLang="zh-CN" sz="3200" dirty="0" smtClean="0">
                <a:solidFill>
                  <a:srgbClr val="F32E53"/>
                </a:solidFill>
              </a:rPr>
              <a:t>such</a:t>
            </a:r>
            <a:r>
              <a:rPr lang="en-US" altLang="zh-CN" sz="3200" dirty="0" smtClean="0"/>
              <a:t> a sad story.</a:t>
            </a:r>
          </a:p>
        </p:txBody>
      </p:sp>
    </p:spTree>
    <p:extLst>
      <p:ext uri="{BB962C8B-B14F-4D97-AF65-F5344CB8AC3E}">
        <p14:creationId xmlns:p14="http://schemas.microsoft.com/office/powerpoint/2010/main" val="205535128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33340" y="1403797"/>
            <a:ext cx="12415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 2</a:t>
            </a:r>
            <a:r>
              <a:rPr lang="en-US" altLang="zh-CN" sz="3200" dirty="0" smtClean="0"/>
              <a:t>.)  </a:t>
            </a:r>
            <a:r>
              <a:rPr lang="en-US" altLang="zh-CN" sz="3200" dirty="0" smtClean="0">
                <a:solidFill>
                  <a:srgbClr val="F32E53"/>
                </a:solidFill>
              </a:rPr>
              <a:t>such</a:t>
            </a:r>
            <a:r>
              <a:rPr lang="en-US" altLang="zh-CN" sz="3200" dirty="0" smtClean="0"/>
              <a:t> + adj. + </a:t>
            </a:r>
            <a:r>
              <a:rPr lang="zh-CN" altLang="en-US" sz="3200" dirty="0" smtClean="0"/>
              <a:t>复数名词</a:t>
            </a:r>
            <a:endParaRPr lang="en-US" altLang="zh-CN" sz="3200" dirty="0" smtClean="0"/>
          </a:p>
        </p:txBody>
      </p:sp>
      <p:sp>
        <p:nvSpPr>
          <p:cNvPr id="6" name="文本框 5"/>
          <p:cNvSpPr txBox="1"/>
          <p:nvPr/>
        </p:nvSpPr>
        <p:spPr>
          <a:xfrm>
            <a:off x="1133340" y="2545162"/>
            <a:ext cx="12415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  </a:t>
            </a:r>
            <a:r>
              <a:rPr lang="en-US" altLang="zh-CN" sz="3200" dirty="0" smtClean="0"/>
              <a:t>   </a:t>
            </a:r>
            <a:r>
              <a:rPr lang="zh-CN" altLang="en-US" sz="3200" dirty="0" smtClean="0"/>
              <a:t>他们是如此可爱的小孩子。</a:t>
            </a:r>
            <a:endParaRPr lang="en-US" altLang="zh-CN" sz="3200" dirty="0" smtClean="0"/>
          </a:p>
        </p:txBody>
      </p:sp>
      <p:sp>
        <p:nvSpPr>
          <p:cNvPr id="7" name="文本框 6"/>
          <p:cNvSpPr txBox="1"/>
          <p:nvPr/>
        </p:nvSpPr>
        <p:spPr>
          <a:xfrm>
            <a:off x="1249250" y="3508932"/>
            <a:ext cx="12415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  </a:t>
            </a:r>
            <a:r>
              <a:rPr lang="en-US" altLang="zh-CN" sz="3200" dirty="0" smtClean="0"/>
              <a:t>   They are </a:t>
            </a:r>
            <a:r>
              <a:rPr lang="en-US" altLang="zh-CN" sz="3200" dirty="0" smtClean="0">
                <a:solidFill>
                  <a:srgbClr val="F32E53"/>
                </a:solidFill>
              </a:rPr>
              <a:t>such</a:t>
            </a:r>
            <a:r>
              <a:rPr lang="en-US" altLang="zh-CN" sz="3200" dirty="0" smtClean="0"/>
              <a:t> lovely children.</a:t>
            </a:r>
          </a:p>
        </p:txBody>
      </p:sp>
    </p:spTree>
    <p:extLst>
      <p:ext uri="{BB962C8B-B14F-4D97-AF65-F5344CB8AC3E}">
        <p14:creationId xmlns:p14="http://schemas.microsoft.com/office/powerpoint/2010/main" val="391615284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33340" y="1403797"/>
            <a:ext cx="12415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 </a:t>
            </a:r>
            <a:r>
              <a:rPr lang="en-US" altLang="zh-CN" sz="3200" dirty="0" smtClean="0"/>
              <a:t>3.)  </a:t>
            </a:r>
            <a:r>
              <a:rPr lang="en-US" altLang="zh-CN" sz="3200" dirty="0" smtClean="0">
                <a:solidFill>
                  <a:srgbClr val="F32E53"/>
                </a:solidFill>
              </a:rPr>
              <a:t>such</a:t>
            </a:r>
            <a:r>
              <a:rPr lang="en-US" altLang="zh-CN" sz="3200" dirty="0" smtClean="0"/>
              <a:t> + adj. + </a:t>
            </a:r>
            <a:r>
              <a:rPr lang="zh-CN" altLang="en-US" sz="3200" dirty="0" smtClean="0"/>
              <a:t>不可数名词</a:t>
            </a:r>
            <a:endParaRPr lang="en-US" altLang="zh-CN" sz="3200" dirty="0" smtClean="0"/>
          </a:p>
        </p:txBody>
      </p:sp>
      <p:sp>
        <p:nvSpPr>
          <p:cNvPr id="6" name="文本框 5"/>
          <p:cNvSpPr txBox="1"/>
          <p:nvPr/>
        </p:nvSpPr>
        <p:spPr>
          <a:xfrm>
            <a:off x="1133340" y="3305298"/>
            <a:ext cx="12415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  </a:t>
            </a:r>
            <a:r>
              <a:rPr lang="en-US" altLang="zh-CN" sz="3200" dirty="0" smtClean="0"/>
              <a:t>   </a:t>
            </a:r>
            <a:r>
              <a:rPr lang="zh-CN" altLang="en-US" sz="3200" dirty="0" smtClean="0"/>
              <a:t>这个男孩取得了如此大的进步。</a:t>
            </a:r>
            <a:endParaRPr lang="en-US" altLang="zh-CN" sz="3200" dirty="0" smtClean="0"/>
          </a:p>
        </p:txBody>
      </p:sp>
      <p:sp>
        <p:nvSpPr>
          <p:cNvPr id="7" name="文本框 6"/>
          <p:cNvSpPr txBox="1"/>
          <p:nvPr/>
        </p:nvSpPr>
        <p:spPr>
          <a:xfrm>
            <a:off x="1133340" y="4030810"/>
            <a:ext cx="12415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  </a:t>
            </a:r>
            <a:r>
              <a:rPr lang="en-US" altLang="zh-CN" sz="3200" dirty="0" smtClean="0"/>
              <a:t>   This boy made </a:t>
            </a:r>
            <a:r>
              <a:rPr lang="en-US" altLang="zh-CN" sz="3200" dirty="0" smtClean="0">
                <a:solidFill>
                  <a:srgbClr val="F32E53"/>
                </a:solidFill>
              </a:rPr>
              <a:t>such</a:t>
            </a:r>
            <a:r>
              <a:rPr lang="en-US" altLang="zh-CN" sz="3200" dirty="0" smtClean="0"/>
              <a:t> </a:t>
            </a:r>
            <a:r>
              <a:rPr lang="en-US" altLang="zh-CN" sz="3200" dirty="0" smtClean="0"/>
              <a:t>big progress.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33340" y="1988572"/>
            <a:ext cx="12415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  </a:t>
            </a:r>
            <a:r>
              <a:rPr lang="en-US" altLang="zh-CN" sz="3200" dirty="0" smtClean="0"/>
              <a:t>     </a:t>
            </a:r>
            <a:r>
              <a:rPr lang="en-US" altLang="zh-CN" sz="3200" dirty="0" smtClean="0">
                <a:solidFill>
                  <a:srgbClr val="F32E53"/>
                </a:solidFill>
              </a:rPr>
              <a:t>such</a:t>
            </a:r>
            <a:r>
              <a:rPr lang="en-US" altLang="zh-CN" sz="3200" dirty="0" smtClean="0"/>
              <a:t>     delicious      food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133340" y="2579786"/>
            <a:ext cx="12415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  </a:t>
            </a:r>
            <a:r>
              <a:rPr lang="en-US" altLang="zh-CN" sz="3200" dirty="0" smtClean="0"/>
              <a:t>     </a:t>
            </a:r>
            <a:r>
              <a:rPr lang="en-US" altLang="zh-CN" sz="3200" dirty="0" smtClean="0">
                <a:solidFill>
                  <a:srgbClr val="F32E53"/>
                </a:solidFill>
              </a:rPr>
              <a:t>such</a:t>
            </a:r>
            <a:r>
              <a:rPr lang="en-US" altLang="zh-CN" sz="3200" dirty="0" smtClean="0"/>
              <a:t>     terrible         news         </a:t>
            </a:r>
          </a:p>
        </p:txBody>
      </p:sp>
    </p:spTree>
    <p:extLst>
      <p:ext uri="{BB962C8B-B14F-4D97-AF65-F5344CB8AC3E}">
        <p14:creationId xmlns:p14="http://schemas.microsoft.com/office/powerpoint/2010/main" val="21047030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5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http://i1.hexunimg.cn/2013-10-25/1590616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203" y="385853"/>
            <a:ext cx="4851400" cy="334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框 2"/>
          <p:cNvSpPr txBox="1"/>
          <p:nvPr/>
        </p:nvSpPr>
        <p:spPr>
          <a:xfrm>
            <a:off x="-164832" y="4288665"/>
            <a:ext cx="115394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 </a:t>
            </a:r>
            <a:r>
              <a:rPr lang="en-US" altLang="zh-CN" sz="3200" dirty="0" smtClean="0"/>
              <a:t>                                             </a:t>
            </a:r>
            <a:r>
              <a:rPr lang="en-US" altLang="zh-CN" sz="3200" dirty="0" smtClean="0">
                <a:solidFill>
                  <a:srgbClr val="F32E53"/>
                </a:solidFill>
              </a:rPr>
              <a:t>so</a:t>
            </a:r>
            <a:r>
              <a:rPr lang="en-US" altLang="zh-CN" sz="3200" dirty="0" smtClean="0"/>
              <a:t> delicious</a:t>
            </a:r>
          </a:p>
          <a:p>
            <a:r>
              <a:rPr lang="en-US" altLang="zh-CN" sz="3200" dirty="0" smtClean="0"/>
              <a:t>                        Ice-cream is </a:t>
            </a:r>
            <a:r>
              <a:rPr lang="en-US" altLang="zh-CN" sz="3200" dirty="0" smtClean="0">
                <a:solidFill>
                  <a:srgbClr val="F32E53"/>
                </a:solidFill>
              </a:rPr>
              <a:t>so</a:t>
            </a:r>
            <a:r>
              <a:rPr lang="en-US" altLang="zh-CN" sz="3200" dirty="0" smtClean="0"/>
              <a:t> delicious.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05942050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612003741"/>
  <p:tag name="MH_LIBRARY" val="GRAPHIC"/>
  <p:tag name="MH_ORDER" val="Rectangle 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612003741"/>
  <p:tag name="MH_LIBRARY" val="GRAPHIC"/>
  <p:tag name="MH_ORDER" val="Rectangle 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612003741"/>
  <p:tag name="MH_LIBRARY" val="GRAPHIC"/>
  <p:tag name="MH_ORDER" val="Rectangle 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612003741"/>
  <p:tag name="MH_LIBRARY" val="GRAPHIC"/>
  <p:tag name="MH_ORDER" val="Rectangle 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612003741"/>
  <p:tag name="MH_LIBRARY" val="GRAPHIC"/>
  <p:tag name="MH_ORDER" val="Rectangle 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612003741"/>
  <p:tag name="MH_LIBRARY" val="GRAPHIC"/>
  <p:tag name="MH_ORDER" val="Rectangle 2"/>
</p:tagLst>
</file>

<file path=ppt/theme/theme1.xml><?xml version="1.0" encoding="utf-8"?>
<a:theme xmlns:a="http://schemas.openxmlformats.org/drawingml/2006/main" name="A000120141119A01PPBG">
  <a:themeElements>
    <a:clrScheme name="二1">
      <a:dk1>
        <a:srgbClr val="FFFFFF"/>
      </a:dk1>
      <a:lt1>
        <a:srgbClr val="4D4D4D"/>
      </a:lt1>
      <a:dk2>
        <a:srgbClr val="FFFFFF"/>
      </a:dk2>
      <a:lt2>
        <a:srgbClr val="4D4D4D"/>
      </a:lt2>
      <a:accent1>
        <a:srgbClr val="D14747"/>
      </a:accent1>
      <a:accent2>
        <a:srgbClr val="CE74A7"/>
      </a:accent2>
      <a:accent3>
        <a:srgbClr val="B15F6D"/>
      </a:accent3>
      <a:accent4>
        <a:srgbClr val="0FB4E7"/>
      </a:accent4>
      <a:accent5>
        <a:srgbClr val="8EA6D3"/>
      </a:accent5>
      <a:accent6>
        <a:srgbClr val="6C79A4"/>
      </a:accent6>
      <a:hlink>
        <a:srgbClr val="FFC000"/>
      </a:hlink>
      <a:folHlink>
        <a:srgbClr val="7F7F7F"/>
      </a:folHlink>
    </a:clrScheme>
    <a:fontScheme name="自定义 2">
      <a:majorFont>
        <a:latin typeface="等线 Light"/>
        <a:ea typeface="微软雅黑"/>
        <a:cs typeface=""/>
      </a:majorFont>
      <a:minorFont>
        <a:latin typeface="等线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毕业答辩博士帽模板</Template>
  <TotalTime>963</TotalTime>
  <Words>515</Words>
  <Application>Microsoft Office PowerPoint</Application>
  <PresentationFormat>宽屏</PresentationFormat>
  <Paragraphs>93</Paragraphs>
  <Slides>19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0" baseType="lpstr">
      <vt:lpstr>等线</vt:lpstr>
      <vt:lpstr>等线 Light</vt:lpstr>
      <vt:lpstr>宋体</vt:lpstr>
      <vt:lpstr>微软雅黑</vt:lpstr>
      <vt:lpstr>幼圆</vt:lpstr>
      <vt:lpstr>Arial</vt:lpstr>
      <vt:lpstr>Calibri</vt:lpstr>
      <vt:lpstr>Tempus Sans ITC</vt:lpstr>
      <vt:lpstr>Verdana</vt:lpstr>
      <vt:lpstr>Wingdings</vt:lpstr>
      <vt:lpstr>A000120141119A01PPBG</vt:lpstr>
      <vt:lpstr>PowerPoint 演示文稿</vt:lpstr>
      <vt:lpstr>The usage between So &amp; Such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usage between So &amp; Such</dc:title>
  <cp:lastModifiedBy>Maggie Li</cp:lastModifiedBy>
  <cp:revision>12</cp:revision>
  <dcterms:created xsi:type="dcterms:W3CDTF">2016-05-29T13:38:30Z</dcterms:created>
  <dcterms:modified xsi:type="dcterms:W3CDTF">2017-11-17T09:17:19Z</dcterms:modified>
</cp:coreProperties>
</file>