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72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92C6A-3AE9-4255-8138-2A19DF9987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ADE0BF-03AB-4002-8D35-13B57900E814}" type="slidenum">
              <a:rPr lang="zh-CN" altLang="en-US" smtClean="0"/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WordArt 4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137160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zh-CN" altLang="en-US" sz="3600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331913" y="1412875"/>
            <a:ext cx="3165475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三三（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四七（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二五（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三八（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四五（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214563" y="1393825"/>
            <a:ext cx="2160587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得九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765800" y="1389063"/>
            <a:ext cx="2160588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二十七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2214563" y="2405063"/>
            <a:ext cx="2160587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二十八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2214563" y="3357563"/>
            <a:ext cx="2160587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一十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2214563" y="4357688"/>
            <a:ext cx="2160587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二十四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2214563" y="5326063"/>
            <a:ext cx="2160587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二十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4859338" y="1412875"/>
            <a:ext cx="3165475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三九（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二六（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四九（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一八（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四八（           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5765800" y="2393950"/>
            <a:ext cx="2160588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十二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5765800" y="3357563"/>
            <a:ext cx="2160588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三十六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5765800" y="4357688"/>
            <a:ext cx="2160588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得八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5765800" y="5314950"/>
            <a:ext cx="2160588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三十二</a:t>
            </a:r>
            <a:endParaRPr lang="zh-CN" altLang="en-US" sz="3600" b="1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571500" indent="-571500" algn="l" eaLnBrk="1" hangingPunct="1">
              <a:buFont typeface="Wingdings" panose="05000000000000000000" pitchFamily="2" charset="2"/>
              <a:buChar char="n"/>
            </a:pPr>
            <a:r>
              <a:rPr lang="zh-CN" altLang="en-US" sz="3600" b="1" smtClean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对口令</a:t>
            </a:r>
            <a:endParaRPr lang="zh-CN" altLang="en-US" sz="3600" b="1" smtClean="0">
              <a:solidFill>
                <a:srgbClr val="FF99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5128" grpId="0"/>
      <p:bldP spid="5129" grpId="0"/>
      <p:bldP spid="5131" grpId="0"/>
      <p:bldP spid="5132" grpId="0"/>
      <p:bldP spid="5133" grpId="0"/>
      <p:bldP spid="51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3857620" cy="857248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完成口诀我最棒</a:t>
            </a:r>
            <a:endParaRPr lang="zh-CN" alt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rgbClr val="000099"/>
                </a:solidFill>
                <a:latin typeface="+mn-ea"/>
              </a:rPr>
              <a:t>三五（     ）   五六（       ）</a:t>
            </a:r>
            <a:endParaRPr lang="zh-CN" altLang="en-US" sz="3600" b="1" dirty="0" smtClean="0">
              <a:solidFill>
                <a:srgbClr val="000099"/>
              </a:solidFill>
              <a:latin typeface="+mn-ea"/>
            </a:endParaRPr>
          </a:p>
          <a:p>
            <a:endParaRPr lang="zh-CN" altLang="en-US" sz="3600" b="1" dirty="0" smtClean="0">
              <a:solidFill>
                <a:srgbClr val="000099"/>
              </a:solidFill>
              <a:latin typeface="+mn-ea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rgbClr val="000099"/>
                </a:solidFill>
                <a:latin typeface="+mn-ea"/>
              </a:rPr>
              <a:t>五（   ）四十     （   ）九四十五</a:t>
            </a:r>
            <a:endParaRPr lang="en-US" altLang="zh-CN" sz="3600" b="1" dirty="0" smtClean="0">
              <a:solidFill>
                <a:srgbClr val="000099"/>
              </a:solidFill>
              <a:latin typeface="+mn-ea"/>
            </a:endParaRPr>
          </a:p>
          <a:p>
            <a:pPr>
              <a:buNone/>
            </a:pPr>
            <a:endParaRPr lang="en-US" altLang="zh-CN" sz="3600" b="1" dirty="0" smtClean="0">
              <a:solidFill>
                <a:srgbClr val="000099"/>
              </a:solidFill>
              <a:latin typeface="+mn-ea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rgbClr val="000099"/>
                </a:solidFill>
                <a:latin typeface="+mn-ea"/>
              </a:rPr>
              <a:t>（     ）三十五    （    ）二十五</a:t>
            </a:r>
            <a:endParaRPr lang="zh-CN" altLang="en-US" sz="3600" b="1" dirty="0" smtClean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150017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+mn-ea"/>
              </a:rPr>
              <a:t>十五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0694" y="164305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+mn-ea"/>
              </a:rPr>
              <a:t>三十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292893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+mn-ea"/>
              </a:rPr>
              <a:t>八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292893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+mn-ea"/>
              </a:rPr>
              <a:t>五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435769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+mn-ea"/>
              </a:rPr>
              <a:t>五七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4286256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+mn-ea"/>
              </a:rPr>
              <a:t>五五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71480"/>
            <a:ext cx="6286512" cy="775542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读口诀，写两个乘法算式。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CC0066"/>
                </a:solidFill>
              </a:rPr>
              <a:t>五七三十五                   五九四十五   </a:t>
            </a:r>
            <a:endParaRPr lang="en-US" altLang="zh-CN" sz="4000" b="1" dirty="0" smtClean="0">
              <a:solidFill>
                <a:srgbClr val="CC0066"/>
              </a:solidFill>
            </a:endParaRPr>
          </a:p>
          <a:p>
            <a:endParaRPr lang="en-US" altLang="zh-CN" sz="4000" b="1" dirty="0" smtClean="0">
              <a:solidFill>
                <a:srgbClr val="CC0066"/>
              </a:solidFill>
            </a:endParaRPr>
          </a:p>
          <a:p>
            <a:endParaRPr lang="en-US" altLang="zh-CN" sz="4000" b="1" dirty="0" smtClean="0">
              <a:solidFill>
                <a:srgbClr val="CC0066"/>
              </a:solidFill>
            </a:endParaRPr>
          </a:p>
          <a:p>
            <a:endParaRPr lang="en-US" altLang="zh-CN" sz="4000" b="1" dirty="0" smtClean="0">
              <a:solidFill>
                <a:srgbClr val="CC0066"/>
              </a:solidFill>
            </a:endParaRPr>
          </a:p>
          <a:p>
            <a:pPr>
              <a:buNone/>
            </a:pPr>
            <a:r>
              <a:rPr lang="zh-CN" altLang="en-US" sz="4000" b="1" dirty="0" smtClean="0">
                <a:solidFill>
                  <a:srgbClr val="CC0066"/>
                </a:solidFill>
              </a:rPr>
              <a:t>五八四十</a:t>
            </a:r>
            <a:endParaRPr lang="zh-CN" altLang="en-US" b="1" dirty="0">
              <a:solidFill>
                <a:srgbClr val="CC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285993"/>
            <a:ext cx="26432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5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7=35</a:t>
            </a:r>
            <a:endParaRPr lang="en-US" altLang="zh-CN" sz="5400" b="1" dirty="0" smtClean="0">
              <a:solidFill>
                <a:srgbClr val="000099"/>
              </a:solidFill>
              <a:latin typeface="+mn-ea"/>
            </a:endParaRPr>
          </a:p>
          <a:p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7</a:t>
            </a:r>
            <a:r>
              <a:rPr lang="zh-CN" altLang="zh-CN" sz="5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5=35</a:t>
            </a:r>
            <a:endParaRPr lang="zh-CN" altLang="en-US" sz="5400" b="1" dirty="0" smtClean="0">
              <a:solidFill>
                <a:srgbClr val="000099"/>
              </a:solidFill>
              <a:latin typeface="+mn-ea"/>
            </a:endParaRPr>
          </a:p>
          <a:p>
            <a:endParaRPr lang="zh-CN" altLang="en-US" sz="48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2285992"/>
            <a:ext cx="27860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5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9=45</a:t>
            </a:r>
            <a:endParaRPr lang="en-US" altLang="zh-CN" sz="5400" b="1" dirty="0" smtClean="0">
              <a:solidFill>
                <a:srgbClr val="000099"/>
              </a:solidFill>
              <a:latin typeface="+mn-ea"/>
            </a:endParaRPr>
          </a:p>
          <a:p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9</a:t>
            </a:r>
            <a:r>
              <a:rPr lang="zh-CN" altLang="zh-CN" sz="5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5=45</a:t>
            </a:r>
            <a:endParaRPr lang="zh-CN" altLang="en-US" sz="5400" b="1" dirty="0" smtClean="0">
              <a:solidFill>
                <a:srgbClr val="000099"/>
              </a:solidFill>
              <a:latin typeface="+mn-ea"/>
            </a:endParaRPr>
          </a:p>
          <a:p>
            <a:endParaRPr lang="zh-CN" altLang="en-US" sz="48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072074"/>
            <a:ext cx="321467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5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8=40</a:t>
            </a:r>
            <a:endParaRPr lang="en-US" altLang="zh-CN" sz="5400" b="1" dirty="0" smtClean="0">
              <a:solidFill>
                <a:srgbClr val="000099"/>
              </a:solidFill>
              <a:latin typeface="+mn-ea"/>
            </a:endParaRPr>
          </a:p>
          <a:p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8</a:t>
            </a:r>
            <a:r>
              <a:rPr lang="zh-CN" altLang="zh-CN" sz="5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5=40</a:t>
            </a:r>
            <a:endParaRPr lang="zh-CN" altLang="en-US" sz="5400" b="1" dirty="0" smtClean="0">
              <a:solidFill>
                <a:srgbClr val="000099"/>
              </a:solidFill>
              <a:latin typeface="+mn-ea"/>
            </a:endParaRPr>
          </a:p>
          <a:p>
            <a:endParaRPr lang="zh-CN" altLang="en-US" sz="4800" b="1" dirty="0">
              <a:solidFill>
                <a:srgbClr val="000099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1670" y="142852"/>
            <a:ext cx="4000496" cy="775542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FFFF00"/>
                </a:solidFill>
              </a:rPr>
              <a:t>解决问题我最行</a:t>
            </a:r>
            <a:endParaRPr lang="zh-CN" altLang="en-US" sz="4000" dirty="0">
              <a:solidFill>
                <a:srgbClr val="FFFF00"/>
              </a:solidFill>
            </a:endParaRPr>
          </a:p>
        </p:txBody>
      </p:sp>
      <p:sp>
        <p:nvSpPr>
          <p:cNvPr id="9" name="标题 1"/>
          <p:cNvSpPr txBox="1"/>
          <p:nvPr/>
        </p:nvSpPr>
        <p:spPr>
          <a:xfrm>
            <a:off x="214282" y="785794"/>
            <a:ext cx="2000264" cy="77554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4000" noProof="0" dirty="0" smtClean="0">
                <a:latin typeface="+mj-lt"/>
                <a:ea typeface="+mj-ea"/>
                <a:cs typeface="+mj-cs"/>
              </a:rPr>
              <a:t>6.</a:t>
            </a:r>
            <a:r>
              <a:rPr lang="zh-CN" altLang="en-US" sz="4000" noProof="0" dirty="0" smtClean="0">
                <a:latin typeface="+mj-lt"/>
                <a:ea typeface="+mj-ea"/>
                <a:cs typeface="+mj-cs"/>
              </a:rPr>
              <a:t>取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药。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1"/>
          <p:nvPr/>
        </p:nvSpPr>
        <p:spPr>
          <a:xfrm>
            <a:off x="1571604" y="3214686"/>
            <a:ext cx="4000496" cy="7755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图片 10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506212"/>
            <a:ext cx="1822235" cy="2403982"/>
          </a:xfrm>
          <a:prstGeom prst="rect">
            <a:avLst/>
          </a:prstGeom>
        </p:spPr>
      </p:pic>
      <p:sp>
        <p:nvSpPr>
          <p:cNvPr id="12" name="标题 1"/>
          <p:cNvSpPr txBox="1"/>
          <p:nvPr/>
        </p:nvSpPr>
        <p:spPr>
          <a:xfrm>
            <a:off x="3071802" y="1928802"/>
            <a:ext cx="3714776" cy="9898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有多少粒药片？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标题 1"/>
          <p:cNvSpPr txBox="1"/>
          <p:nvPr/>
        </p:nvSpPr>
        <p:spPr>
          <a:xfrm>
            <a:off x="714348" y="4143380"/>
            <a:ext cx="3143272" cy="1714512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想：竖着数，有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列，每列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粒。共有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个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。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3306" y="3571876"/>
            <a:ext cx="4572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zh-CN" sz="6000" b="1" dirty="0" smtClean="0">
                <a:solidFill>
                  <a:srgbClr val="FF0000"/>
                </a:solidFill>
                <a:latin typeface="+mn-ea"/>
              </a:rPr>
              <a:t>×</a:t>
            </a:r>
            <a:r>
              <a:rPr lang="en-US" altLang="zh-CN" sz="6600" b="1" dirty="0" smtClean="0">
                <a:solidFill>
                  <a:srgbClr val="FF0000"/>
                </a:solidFill>
                <a:latin typeface="+mn-ea"/>
              </a:rPr>
              <a:t>2=10</a:t>
            </a:r>
            <a:r>
              <a:rPr lang="zh-CN" altLang="en-US" sz="5400" b="1" dirty="0" smtClean="0">
                <a:solidFill>
                  <a:srgbClr val="FF0000"/>
                </a:solidFill>
                <a:latin typeface="+mn-ea"/>
              </a:rPr>
              <a:t>（粒）</a:t>
            </a:r>
            <a:endParaRPr lang="zh-CN" altLang="en-US" sz="48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3114668" cy="785810"/>
          </a:xfrm>
        </p:spPr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rgbClr val="FFFF00"/>
                </a:solidFill>
              </a:rPr>
              <a:t>取药（</a:t>
            </a:r>
            <a:r>
              <a:rPr lang="en-US" altLang="zh-CN" sz="4400" dirty="0" smtClean="0">
                <a:solidFill>
                  <a:srgbClr val="FFFF00"/>
                </a:solidFill>
              </a:rPr>
              <a:t>2</a:t>
            </a:r>
            <a:r>
              <a:rPr lang="zh-CN" altLang="en-US" sz="4400" dirty="0" smtClean="0">
                <a:solidFill>
                  <a:srgbClr val="FFFF00"/>
                </a:solidFill>
              </a:rPr>
              <a:t>）</a:t>
            </a:r>
            <a:endParaRPr lang="zh-CN" altLang="en-US" sz="4400" dirty="0">
              <a:solidFill>
                <a:srgbClr val="FFFF00"/>
              </a:solidFill>
            </a:endParaRPr>
          </a:p>
        </p:txBody>
      </p:sp>
      <p:pic>
        <p:nvPicPr>
          <p:cNvPr id="5" name="图片 4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142984"/>
            <a:ext cx="3114987" cy="2733943"/>
          </a:xfrm>
          <a:prstGeom prst="rect">
            <a:avLst/>
          </a:prstGeom>
        </p:spPr>
      </p:pic>
      <p:sp>
        <p:nvSpPr>
          <p:cNvPr id="6" name="标题 1"/>
          <p:cNvSpPr txBox="1"/>
          <p:nvPr/>
        </p:nvSpPr>
        <p:spPr>
          <a:xfrm>
            <a:off x="3786182" y="1000108"/>
            <a:ext cx="4643470" cy="135731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想：一共有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板，每板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粒，就是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个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。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3857628"/>
            <a:ext cx="5715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zh-CN" sz="6000" b="1" dirty="0" smtClean="0">
                <a:solidFill>
                  <a:srgbClr val="FF0000"/>
                </a:solidFill>
                <a:latin typeface="+mn-ea"/>
              </a:rPr>
              <a:t>×</a:t>
            </a:r>
            <a:r>
              <a:rPr lang="en-US" altLang="zh-CN" sz="6600" b="1" dirty="0" smtClean="0">
                <a:solidFill>
                  <a:srgbClr val="FF0000"/>
                </a:solidFill>
                <a:latin typeface="+mn-ea"/>
              </a:rPr>
              <a:t>7=</a:t>
            </a:r>
            <a:r>
              <a:rPr lang="zh-CN" altLang="en-US" sz="6600" b="1" dirty="0" smtClean="0">
                <a:solidFill>
                  <a:srgbClr val="FF0000"/>
                </a:solidFill>
                <a:latin typeface="+mn-ea"/>
              </a:rPr>
              <a:t>（  ）</a:t>
            </a:r>
            <a:r>
              <a:rPr lang="zh-CN" altLang="en-US" sz="5400" b="1" dirty="0" smtClean="0">
                <a:solidFill>
                  <a:srgbClr val="FF0000"/>
                </a:solidFill>
                <a:latin typeface="+mn-ea"/>
              </a:rPr>
              <a:t>粒</a:t>
            </a:r>
            <a:endParaRPr lang="zh-CN" altLang="en-US" sz="4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5072074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0099"/>
                </a:solidFill>
              </a:rPr>
              <a:t>五七三十五</a:t>
            </a:r>
            <a:endParaRPr lang="zh-CN" altLang="en-US" sz="4400" b="1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3857628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rgbClr val="000099"/>
                </a:solidFill>
                <a:latin typeface="+mn-ea"/>
              </a:rPr>
              <a:t>35</a:t>
            </a:r>
            <a:endParaRPr lang="zh-CN" altLang="en-US" sz="6600" b="1" dirty="0">
              <a:solidFill>
                <a:srgbClr val="000099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bg10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1071546"/>
            <a:ext cx="7858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i="1" dirty="0" smtClean="0">
                <a:solidFill>
                  <a:srgbClr val="CC0066"/>
                </a:solidFill>
              </a:rPr>
              <a:t>   同学们，通过今天的学习，你知道了什么？说说吧！</a:t>
            </a:r>
            <a:endParaRPr lang="zh-CN" altLang="en-US" sz="4800" b="1" i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bg10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1071546"/>
            <a:ext cx="78581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i="1" dirty="0" smtClean="0">
                <a:solidFill>
                  <a:srgbClr val="CC0066"/>
                </a:solidFill>
              </a:rPr>
              <a:t>             </a:t>
            </a:r>
            <a:r>
              <a:rPr lang="zh-CN" altLang="en-US" sz="4800" b="1" i="1" dirty="0" smtClean="0">
                <a:solidFill>
                  <a:srgbClr val="FFFF00"/>
                </a:solidFill>
              </a:rPr>
              <a:t>祝同学们：</a:t>
            </a:r>
            <a:endParaRPr lang="en-US" altLang="zh-CN" sz="4800" b="1" i="1" dirty="0" smtClean="0">
              <a:solidFill>
                <a:srgbClr val="FFFF00"/>
              </a:solidFill>
            </a:endParaRPr>
          </a:p>
          <a:p>
            <a:endParaRPr lang="en-US" altLang="zh-CN" sz="4800" b="1" i="1" dirty="0" smtClean="0">
              <a:solidFill>
                <a:srgbClr val="CC0066"/>
              </a:solidFill>
            </a:endParaRPr>
          </a:p>
          <a:p>
            <a:r>
              <a:rPr lang="zh-CN" altLang="en-US" sz="4800" b="1" i="1" dirty="0" smtClean="0">
                <a:solidFill>
                  <a:srgbClr val="CC0066"/>
                </a:solidFill>
              </a:rPr>
              <a:t>    </a:t>
            </a:r>
            <a:r>
              <a:rPr lang="zh-CN" altLang="en-US" sz="5400" b="1" i="1" dirty="0" smtClean="0">
                <a:solidFill>
                  <a:srgbClr val="CC0066"/>
                </a:solidFill>
              </a:rPr>
              <a:t>学习进步</a:t>
            </a:r>
            <a:endParaRPr lang="en-US" altLang="zh-CN" sz="5400" b="1" i="1" dirty="0" smtClean="0">
              <a:solidFill>
                <a:srgbClr val="CC0066"/>
              </a:solidFill>
            </a:endParaRPr>
          </a:p>
          <a:p>
            <a:r>
              <a:rPr lang="en-US" altLang="zh-CN" sz="5400" b="1" i="1" dirty="0" smtClean="0">
                <a:solidFill>
                  <a:srgbClr val="CC0066"/>
                </a:solidFill>
              </a:rPr>
              <a:t>                          </a:t>
            </a:r>
            <a:r>
              <a:rPr lang="zh-CN" altLang="en-US" sz="5400" b="1" i="1" dirty="0" smtClean="0">
                <a:solidFill>
                  <a:srgbClr val="CC0066"/>
                </a:solidFill>
              </a:rPr>
              <a:t>天天开心</a:t>
            </a:r>
            <a:endParaRPr lang="zh-CN" altLang="en-US" sz="5400" b="1" i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57356" y="1000108"/>
            <a:ext cx="4357718" cy="1828800"/>
          </a:xfrm>
        </p:spPr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的乘法口诀</a:t>
            </a:r>
            <a:endParaRPr lang="zh-CN" altLang="en-US" dirty="0"/>
          </a:p>
        </p:txBody>
      </p:sp>
      <p:sp>
        <p:nvSpPr>
          <p:cNvPr id="3" name="副标题 2"/>
          <p:cNvSpPr/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图片 5" descr="622762d0f703918f2f5597b7513d269758eec4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80465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6182" y="4214818"/>
            <a:ext cx="4071966" cy="1143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奥运五环旗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数一数，一共有多少个圆环？</a:t>
            </a:r>
            <a:endParaRPr lang="zh-CN" altLang="en-US" dirty="0">
              <a:solidFill>
                <a:srgbClr val="FFFF00"/>
              </a:solidFill>
            </a:endParaRPr>
          </a:p>
        </p:txBody>
      </p:sp>
      <p:pic>
        <p:nvPicPr>
          <p:cNvPr id="6" name="图片 5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57298"/>
            <a:ext cx="3000364" cy="2523054"/>
          </a:xfrm>
          <a:prstGeom prst="rect">
            <a:avLst/>
          </a:prstGeom>
        </p:spPr>
      </p:pic>
      <p:pic>
        <p:nvPicPr>
          <p:cNvPr id="10" name="图片 9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1357298"/>
            <a:ext cx="3000364" cy="2523054"/>
          </a:xfrm>
          <a:prstGeom prst="rect">
            <a:avLst/>
          </a:prstGeom>
        </p:spPr>
      </p:pic>
      <p:pic>
        <p:nvPicPr>
          <p:cNvPr id="11" name="图片 10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357298"/>
            <a:ext cx="3000364" cy="2523054"/>
          </a:xfrm>
          <a:prstGeom prst="rect">
            <a:avLst/>
          </a:prstGeom>
        </p:spPr>
      </p:pic>
      <p:pic>
        <p:nvPicPr>
          <p:cNvPr id="12" name="图片 11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43380"/>
            <a:ext cx="3000364" cy="2523054"/>
          </a:xfrm>
          <a:prstGeom prst="rect">
            <a:avLst/>
          </a:prstGeom>
        </p:spPr>
      </p:pic>
      <p:pic>
        <p:nvPicPr>
          <p:cNvPr id="13" name="图片 12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4143380"/>
            <a:ext cx="3000364" cy="2523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一共有几面小旗？多少个圆环？</a:t>
            </a:r>
            <a:endParaRPr lang="zh-CN" altLang="en-US" dirty="0">
              <a:solidFill>
                <a:srgbClr val="FFFF00"/>
              </a:solidFill>
            </a:endParaRPr>
          </a:p>
        </p:txBody>
      </p:sp>
      <p:pic>
        <p:nvPicPr>
          <p:cNvPr id="5" name="图片 4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1142984"/>
            <a:ext cx="1857388" cy="928694"/>
          </a:xfrm>
          <a:prstGeom prst="rect">
            <a:avLst/>
          </a:prstGeom>
        </p:spPr>
      </p:pic>
      <p:pic>
        <p:nvPicPr>
          <p:cNvPr id="6" name="图片 5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142984"/>
            <a:ext cx="1857388" cy="928694"/>
          </a:xfrm>
          <a:prstGeom prst="rect">
            <a:avLst/>
          </a:prstGeom>
        </p:spPr>
      </p:pic>
      <p:pic>
        <p:nvPicPr>
          <p:cNvPr id="7" name="图片 6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1142984"/>
            <a:ext cx="1857388" cy="928694"/>
          </a:xfrm>
          <a:prstGeom prst="rect">
            <a:avLst/>
          </a:prstGeom>
        </p:spPr>
      </p:pic>
      <p:pic>
        <p:nvPicPr>
          <p:cNvPr id="8" name="图片 7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142984"/>
            <a:ext cx="1857388" cy="928694"/>
          </a:xfrm>
          <a:prstGeom prst="rect">
            <a:avLst/>
          </a:prstGeom>
        </p:spPr>
      </p:pic>
      <p:pic>
        <p:nvPicPr>
          <p:cNvPr id="9" name="图片 8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1142984"/>
            <a:ext cx="1857388" cy="928694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71472" y="4000504"/>
          <a:ext cx="7858179" cy="1500198"/>
        </p:xfrm>
        <a:graphic>
          <a:graphicData uri="http://schemas.openxmlformats.org/drawingml/2006/table">
            <a:tbl>
              <a:tblPr/>
              <a:tblGrid>
                <a:gridCol w="1571233"/>
                <a:gridCol w="1571233"/>
                <a:gridCol w="1571233"/>
                <a:gridCol w="1572240"/>
                <a:gridCol w="1572240"/>
              </a:tblGrid>
              <a:tr h="714380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4000" b="1" kern="100" dirty="0" smtClean="0">
                          <a:solidFill>
                            <a:srgbClr val="00206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4000" b="1" kern="100" dirty="0" smtClean="0">
                          <a:solidFill>
                            <a:srgbClr val="00206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面</a:t>
                      </a:r>
                      <a:endParaRPr lang="en-US" sz="4000" b="1" kern="100" dirty="0">
                        <a:solidFill>
                          <a:srgbClr val="00206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22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2200" kern="1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22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22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4400" kern="100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22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22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2200" kern="1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22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2910" y="4786322"/>
            <a:ext cx="142876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  <a:latin typeface="+mj-lt"/>
              </a:rPr>
              <a:t>25</a:t>
            </a:r>
            <a:r>
              <a:rPr lang="zh-CN" altLang="en-US" sz="4000" dirty="0" smtClean="0">
                <a:solidFill>
                  <a:srgbClr val="FF0000"/>
                </a:solidFill>
                <a:latin typeface="+mj-lt"/>
              </a:rPr>
              <a:t>个</a:t>
            </a:r>
            <a:endParaRPr lang="zh-CN" altLang="en-US" sz="40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2" name="图片 11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214554"/>
            <a:ext cx="1857388" cy="928694"/>
          </a:xfrm>
          <a:prstGeom prst="rect">
            <a:avLst/>
          </a:prstGeom>
        </p:spPr>
      </p:pic>
      <p:pic>
        <p:nvPicPr>
          <p:cNvPr id="13" name="图片 12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285992"/>
            <a:ext cx="1857388" cy="928694"/>
          </a:xfrm>
          <a:prstGeom prst="rect">
            <a:avLst/>
          </a:prstGeom>
        </p:spPr>
      </p:pic>
      <p:pic>
        <p:nvPicPr>
          <p:cNvPr id="14" name="图片 13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285992"/>
            <a:ext cx="1857388" cy="928694"/>
          </a:xfrm>
          <a:prstGeom prst="rect">
            <a:avLst/>
          </a:prstGeom>
        </p:spPr>
      </p:pic>
      <p:pic>
        <p:nvPicPr>
          <p:cNvPr id="15" name="图片 14" descr="7a899e510fb30f242171a732ce95d143ad4b03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2285992"/>
            <a:ext cx="1857388" cy="9286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5984" y="4071942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CC0066"/>
                </a:solidFill>
              </a:rPr>
              <a:t>6</a:t>
            </a:r>
            <a:r>
              <a:rPr lang="zh-CN" altLang="en-US" sz="4000" b="1" dirty="0" smtClean="0">
                <a:solidFill>
                  <a:srgbClr val="CC0066"/>
                </a:solidFill>
              </a:rPr>
              <a:t>面</a:t>
            </a:r>
            <a:endParaRPr lang="zh-CN" altLang="en-US" sz="4000" b="1" dirty="0">
              <a:solidFill>
                <a:srgbClr val="CC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7620" y="4000504"/>
            <a:ext cx="1357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CC0066"/>
                </a:solidFill>
                <a:latin typeface="+mn-ea"/>
              </a:rPr>
              <a:t>7</a:t>
            </a:r>
            <a:r>
              <a:rPr lang="zh-CN" altLang="en-US" sz="4000" b="1" dirty="0" smtClean="0">
                <a:solidFill>
                  <a:srgbClr val="CC0066"/>
                </a:solidFill>
                <a:latin typeface="+mn-ea"/>
              </a:rPr>
              <a:t>面</a:t>
            </a:r>
            <a:endParaRPr lang="zh-CN" altLang="en-US" sz="4000" b="1" dirty="0">
              <a:solidFill>
                <a:srgbClr val="CC0066"/>
              </a:solidFill>
              <a:latin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9256" y="400050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CC0066"/>
                </a:solidFill>
              </a:rPr>
              <a:t>8</a:t>
            </a:r>
            <a:r>
              <a:rPr lang="zh-CN" altLang="en-US" sz="4000" b="1" dirty="0" smtClean="0">
                <a:solidFill>
                  <a:srgbClr val="CC0066"/>
                </a:solidFill>
              </a:rPr>
              <a:t>面</a:t>
            </a:r>
            <a:endParaRPr lang="zh-CN" altLang="en-US" sz="4000" b="1" dirty="0">
              <a:solidFill>
                <a:srgbClr val="CC00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00892" y="400050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CC0066"/>
                </a:solidFill>
                <a:latin typeface="+mn-ea"/>
              </a:rPr>
              <a:t>9</a:t>
            </a:r>
            <a:r>
              <a:rPr lang="zh-CN" altLang="en-US" sz="4000" b="1" dirty="0" smtClean="0">
                <a:solidFill>
                  <a:srgbClr val="CC0066"/>
                </a:solidFill>
                <a:latin typeface="+mn-ea"/>
              </a:rPr>
              <a:t>面</a:t>
            </a:r>
            <a:endParaRPr lang="zh-CN" altLang="en-US" sz="4000" b="1" dirty="0">
              <a:solidFill>
                <a:srgbClr val="CC0066"/>
              </a:solidFill>
              <a:latin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5984" y="4786322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7030A0"/>
                </a:solidFill>
                <a:latin typeface="+mn-ea"/>
              </a:rPr>
              <a:t>30</a:t>
            </a:r>
            <a:r>
              <a:rPr lang="zh-CN" altLang="en-US" sz="4000" b="1" dirty="0" smtClean="0">
                <a:solidFill>
                  <a:srgbClr val="7030A0"/>
                </a:solidFill>
                <a:latin typeface="+mn-ea"/>
              </a:rPr>
              <a:t>个</a:t>
            </a:r>
            <a:endParaRPr lang="zh-CN" altLang="en-US" sz="4000" b="1" dirty="0">
              <a:solidFill>
                <a:srgbClr val="7030A0"/>
              </a:solidFill>
              <a:latin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4744" y="4857760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C00000"/>
                </a:solidFill>
                <a:latin typeface="+mn-ea"/>
              </a:rPr>
              <a:t>35</a:t>
            </a:r>
            <a:r>
              <a:rPr lang="zh-CN" altLang="en-US" sz="4000" b="1" dirty="0" smtClean="0">
                <a:solidFill>
                  <a:srgbClr val="C00000"/>
                </a:solidFill>
                <a:latin typeface="+mn-ea"/>
              </a:rPr>
              <a:t>个</a:t>
            </a:r>
            <a:endParaRPr lang="zh-CN" altLang="en-US" sz="40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0694" y="4857760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002060"/>
                </a:solidFill>
                <a:latin typeface="+mn-ea"/>
              </a:rPr>
              <a:t>40</a:t>
            </a:r>
            <a:r>
              <a:rPr lang="zh-CN" altLang="en-US" sz="4000" b="1" dirty="0" smtClean="0">
                <a:solidFill>
                  <a:srgbClr val="002060"/>
                </a:solidFill>
                <a:latin typeface="+mn-ea"/>
              </a:rPr>
              <a:t>个</a:t>
            </a:r>
            <a:endParaRPr lang="zh-CN" altLang="en-US" sz="40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00892" y="4786322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C00000"/>
                </a:solidFill>
              </a:rPr>
              <a:t>45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个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根据表格中的数据写乘法算式</a:t>
            </a:r>
            <a:endParaRPr lang="zh-CN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00100" y="1428736"/>
          <a:ext cx="7572428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214446"/>
                <a:gridCol w="1143008"/>
                <a:gridCol w="1143008"/>
                <a:gridCol w="1000132"/>
                <a:gridCol w="1000132"/>
              </a:tblGrid>
              <a:tr h="299402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C00000"/>
                          </a:solidFill>
                        </a:rPr>
                        <a:t>小旗（面</a:t>
                      </a:r>
                      <a:r>
                        <a:rPr lang="zh-CN" altLang="en-US" sz="2400" dirty="0" smtClean="0">
                          <a:solidFill>
                            <a:srgbClr val="C00000"/>
                          </a:solidFill>
                        </a:rPr>
                        <a:t>）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zh-CN" altLang="en-US" sz="4000" dirty="0">
                        <a:solidFill>
                          <a:srgbClr val="FFFF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zh-CN" altLang="en-US" sz="4000" dirty="0">
                        <a:solidFill>
                          <a:srgbClr val="FFFF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zh-CN" altLang="en-US" sz="4000" dirty="0">
                        <a:solidFill>
                          <a:srgbClr val="FFFF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zh-CN" altLang="en-US" sz="4000" dirty="0">
                        <a:solidFill>
                          <a:srgbClr val="FFFF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lang="zh-CN" altLang="en-US" sz="4000" dirty="0">
                        <a:solidFill>
                          <a:srgbClr val="FFFF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29292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rgbClr val="FF0000"/>
                          </a:solidFill>
                        </a:rPr>
                        <a:t>圆环（个）</a:t>
                      </a:r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lang="zh-CN" altLang="en-US" sz="40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lang="zh-CN" altLang="en-US" sz="40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lang="zh-CN" altLang="en-US" sz="40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lang="zh-CN" altLang="en-US" sz="40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45</a:t>
                      </a:r>
                      <a:endParaRPr lang="zh-CN" altLang="en-US" sz="40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7290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36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5=25</a:t>
            </a:r>
            <a:endParaRPr lang="zh-CN" altLang="en-US" sz="36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36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6=30</a:t>
            </a:r>
            <a:endParaRPr lang="zh-CN" altLang="en-US" sz="36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421481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36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7=35</a:t>
            </a:r>
            <a:endParaRPr lang="zh-CN" altLang="en-US" sz="36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428625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36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8=40</a:t>
            </a:r>
            <a:endParaRPr lang="zh-CN" altLang="en-US" sz="36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53578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36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9=45</a:t>
            </a:r>
            <a:endParaRPr lang="zh-CN" altLang="en-US" sz="3600" b="1" dirty="0">
              <a:solidFill>
                <a:srgbClr val="000099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1928802"/>
            <a:ext cx="3328982" cy="5143512"/>
          </a:xfrm>
        </p:spPr>
        <p:txBody>
          <a:bodyPr>
            <a:noAutofit/>
          </a:bodyPr>
          <a:lstStyle/>
          <a:p>
            <a:r>
              <a:rPr lang="en-US" altLang="zh-CN" sz="6000" b="1" dirty="0" smtClean="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lang="zh-CN" altLang="zh-CN" sz="6000" b="1" dirty="0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  <a:r>
              <a:rPr lang="en-US" altLang="zh-CN" sz="6000" b="1" dirty="0" smtClean="0">
                <a:solidFill>
                  <a:srgbClr val="FF0000"/>
                </a:solidFill>
                <a:latin typeface="+mn-ea"/>
                <a:ea typeface="+mn-ea"/>
              </a:rPr>
              <a:t>5=25</a:t>
            </a:r>
            <a:br>
              <a:rPr lang="en-US" altLang="zh-CN" sz="6000" b="1" dirty="0" smtClean="0">
                <a:latin typeface="+mn-ea"/>
                <a:ea typeface="+mn-ea"/>
              </a:rPr>
            </a:br>
            <a:r>
              <a:rPr lang="en-US" altLang="zh-CN" sz="6000" b="1" dirty="0" smtClean="0">
                <a:latin typeface="+mn-ea"/>
                <a:ea typeface="+mn-ea"/>
              </a:rPr>
              <a:t>5</a:t>
            </a:r>
            <a:r>
              <a:rPr lang="zh-CN" altLang="zh-CN" sz="6000" b="1" dirty="0" smtClean="0">
                <a:latin typeface="+mn-ea"/>
                <a:ea typeface="+mn-ea"/>
              </a:rPr>
              <a:t>×</a:t>
            </a:r>
            <a:r>
              <a:rPr lang="en-US" altLang="zh-CN" sz="6000" b="1" dirty="0" smtClean="0">
                <a:latin typeface="+mn-ea"/>
                <a:ea typeface="+mn-ea"/>
              </a:rPr>
              <a:t>6=30      </a:t>
            </a:r>
            <a:br>
              <a:rPr lang="zh-CN" altLang="zh-CN" sz="6000" b="1" dirty="0" smtClean="0">
                <a:latin typeface="+mn-ea"/>
                <a:ea typeface="+mn-ea"/>
              </a:rPr>
            </a:br>
            <a:r>
              <a:rPr lang="en-US" altLang="zh-CN" sz="6000" b="1" dirty="0" smtClean="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lang="zh-CN" altLang="zh-CN" sz="6000" b="1" dirty="0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  <a:r>
              <a:rPr lang="en-US" altLang="zh-CN" sz="6000" b="1" dirty="0" smtClean="0">
                <a:solidFill>
                  <a:srgbClr val="FF0000"/>
                </a:solidFill>
                <a:latin typeface="+mn-ea"/>
                <a:ea typeface="+mn-ea"/>
              </a:rPr>
              <a:t>7=35      </a:t>
            </a:r>
            <a:br>
              <a:rPr lang="en-US" altLang="zh-CN" sz="6000" b="1" dirty="0" smtClean="0">
                <a:latin typeface="+mn-ea"/>
                <a:ea typeface="+mn-ea"/>
              </a:rPr>
            </a:br>
            <a:r>
              <a:rPr lang="en-US" altLang="zh-CN" sz="6000" b="1" dirty="0" smtClean="0">
                <a:latin typeface="+mn-ea"/>
                <a:ea typeface="+mn-ea"/>
              </a:rPr>
              <a:t>5</a:t>
            </a:r>
            <a:r>
              <a:rPr lang="zh-CN" altLang="zh-CN" sz="6000" b="1" dirty="0" smtClean="0">
                <a:latin typeface="+mn-ea"/>
                <a:ea typeface="+mn-ea"/>
              </a:rPr>
              <a:t>×</a:t>
            </a:r>
            <a:r>
              <a:rPr lang="en-US" altLang="zh-CN" sz="6000" b="1" dirty="0" smtClean="0">
                <a:latin typeface="+mn-ea"/>
                <a:ea typeface="+mn-ea"/>
              </a:rPr>
              <a:t>8=40      </a:t>
            </a:r>
            <a:br>
              <a:rPr lang="zh-CN" altLang="zh-CN" sz="6000" b="1" dirty="0" smtClean="0">
                <a:latin typeface="+mn-ea"/>
                <a:ea typeface="+mn-ea"/>
              </a:rPr>
            </a:br>
            <a:r>
              <a:rPr lang="en-US" altLang="zh-CN" sz="6000" b="1" dirty="0" smtClean="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lang="zh-CN" altLang="zh-CN" sz="6000" b="1" dirty="0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  <a:r>
              <a:rPr lang="en-US" altLang="zh-CN" sz="6000" b="1" dirty="0" smtClean="0">
                <a:solidFill>
                  <a:srgbClr val="FF0000"/>
                </a:solidFill>
                <a:latin typeface="+mn-ea"/>
                <a:ea typeface="+mn-ea"/>
              </a:rPr>
              <a:t>9=45      </a:t>
            </a:r>
            <a:br>
              <a:rPr lang="zh-CN" altLang="zh-CN" sz="6000" b="1" dirty="0" smtClean="0">
                <a:latin typeface="+mn-ea"/>
                <a:ea typeface="+mn-ea"/>
              </a:rPr>
            </a:br>
            <a:endParaRPr lang="zh-CN" altLang="en-US" sz="6000" b="1" dirty="0">
              <a:latin typeface="+mn-ea"/>
              <a:ea typeface="+mn-ea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214282" y="142852"/>
            <a:ext cx="5857916" cy="207170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6000" b="1" dirty="0" smtClean="0">
                <a:solidFill>
                  <a:srgbClr val="FFFF00"/>
                </a:solidFill>
                <a:latin typeface="+mn-ea"/>
                <a:cs typeface="+mj-cs"/>
              </a:rPr>
              <a:t>我能编写口决</a:t>
            </a:r>
            <a:br>
              <a:rPr kumimoji="0" lang="zh-CN" altLang="zh-CN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</a:br>
            <a:endParaRPr kumimoji="0" lang="zh-CN" altLang="en-US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3500438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五七三十五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2060"/>
                </a:solidFill>
              </a:rPr>
              <a:t>五六三十</a:t>
            </a:r>
            <a:endParaRPr lang="zh-CN" altLang="en-US" sz="4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5904" y="1866888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五五二十五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4429132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2060"/>
                </a:solidFill>
              </a:rPr>
              <a:t>五八四十</a:t>
            </a:r>
            <a:endParaRPr lang="zh-CN" altLang="en-US" sz="4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5286388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五九四十五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357166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我会用口诀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428868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zh-CN" sz="4800" b="1" dirty="0" smtClean="0">
                <a:solidFill>
                  <a:srgbClr val="FF0000"/>
                </a:solidFill>
                <a:latin typeface="+mn-ea"/>
              </a:rPr>
              <a:t>×</a:t>
            </a:r>
            <a:r>
              <a:rPr lang="en-US" altLang="zh-CN" sz="5400" b="1" dirty="0" smtClean="0">
                <a:solidFill>
                  <a:srgbClr val="FF0000"/>
                </a:solidFill>
                <a:latin typeface="+mn-ea"/>
              </a:rPr>
              <a:t>7=</a:t>
            </a:r>
            <a:r>
              <a:rPr lang="zh-CN" altLang="en-US" sz="5400" b="1" dirty="0" smtClean="0">
                <a:solidFill>
                  <a:srgbClr val="FF0000"/>
                </a:solidFill>
                <a:latin typeface="+mn-ea"/>
              </a:rPr>
              <a:t>（   ）</a:t>
            </a:r>
            <a:endParaRPr lang="zh-CN" altLang="en-US" sz="4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2285992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rgbClr val="000099"/>
                </a:solidFill>
                <a:latin typeface="+mn-ea"/>
              </a:rPr>
              <a:t>35</a:t>
            </a:r>
            <a:endParaRPr lang="zh-CN" altLang="en-US" sz="60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57187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FF00"/>
                </a:solidFill>
              </a:rPr>
              <a:t>用到的口诀是：</a:t>
            </a:r>
            <a:endParaRPr lang="zh-CN" altLang="en-US" sz="4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3500438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五七三十五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86322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zh-CN" sz="4800" b="1" dirty="0" smtClean="0">
                <a:solidFill>
                  <a:srgbClr val="FF0000"/>
                </a:solidFill>
                <a:latin typeface="+mn-ea"/>
              </a:rPr>
              <a:t>×</a:t>
            </a:r>
            <a:r>
              <a:rPr lang="en-US" altLang="zh-CN" sz="5400" b="1" dirty="0" smtClean="0">
                <a:solidFill>
                  <a:srgbClr val="FF0000"/>
                </a:solidFill>
                <a:latin typeface="+mn-ea"/>
              </a:rPr>
              <a:t>5=</a:t>
            </a:r>
            <a:r>
              <a:rPr lang="zh-CN" altLang="en-US" sz="5400" b="1" dirty="0" smtClean="0">
                <a:solidFill>
                  <a:srgbClr val="FF0000"/>
                </a:solidFill>
                <a:latin typeface="+mn-ea"/>
              </a:rPr>
              <a:t>（   ）</a:t>
            </a:r>
            <a:endParaRPr lang="zh-CN" altLang="en-US" sz="4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4786322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rgbClr val="000099"/>
                </a:solidFill>
                <a:latin typeface="+mn-ea"/>
              </a:rPr>
              <a:t>25</a:t>
            </a:r>
            <a:endParaRPr lang="zh-CN" altLang="en-US" sz="60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5643578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FF00"/>
                </a:solidFill>
              </a:rPr>
              <a:t>用到的口诀是：</a:t>
            </a:r>
            <a:endParaRPr lang="zh-CN" altLang="en-US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5572140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五五二十五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g10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2571744"/>
            <a:ext cx="4000528" cy="3714776"/>
          </a:xfrm>
        </p:spPr>
        <p:txBody>
          <a:bodyPr/>
          <a:lstStyle/>
          <a:p>
            <a:r>
              <a:rPr lang="en-US" altLang="zh-CN" sz="44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4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4400" b="1" dirty="0" smtClean="0">
                <a:solidFill>
                  <a:srgbClr val="000099"/>
                </a:solidFill>
                <a:latin typeface="+mn-ea"/>
              </a:rPr>
              <a:t>8=</a:t>
            </a:r>
            <a:r>
              <a:rPr lang="zh-CN" altLang="en-US" sz="4400" b="1" dirty="0" smtClean="0">
                <a:solidFill>
                  <a:srgbClr val="000099"/>
                </a:solidFill>
                <a:latin typeface="+mn-ea"/>
              </a:rPr>
              <a:t>（    ）</a:t>
            </a:r>
            <a:endParaRPr lang="en-US" altLang="zh-CN" sz="4400" b="1" dirty="0" smtClean="0">
              <a:solidFill>
                <a:srgbClr val="000099"/>
              </a:solidFill>
              <a:latin typeface="+mn-ea"/>
            </a:endParaRPr>
          </a:p>
          <a:p>
            <a:r>
              <a:rPr lang="en-US" altLang="zh-CN" sz="44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4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4400" b="1" dirty="0" smtClean="0">
                <a:solidFill>
                  <a:srgbClr val="000099"/>
                </a:solidFill>
                <a:latin typeface="+mn-ea"/>
              </a:rPr>
              <a:t>9=</a:t>
            </a:r>
            <a:r>
              <a:rPr lang="zh-CN" altLang="en-US" sz="4400" b="1" dirty="0" smtClean="0">
                <a:solidFill>
                  <a:srgbClr val="000099"/>
                </a:solidFill>
                <a:latin typeface="+mn-ea"/>
              </a:rPr>
              <a:t>（    ）</a:t>
            </a:r>
            <a:endParaRPr lang="zh-CN" altLang="en-US" sz="4400" dirty="0" smtClean="0">
              <a:latin typeface="+mn-ea"/>
            </a:endParaRPr>
          </a:p>
          <a:p>
            <a:r>
              <a:rPr lang="en-US" altLang="zh-CN" sz="4400" b="1" dirty="0" smtClean="0">
                <a:solidFill>
                  <a:srgbClr val="000099"/>
                </a:solidFill>
                <a:latin typeface="+mn-ea"/>
              </a:rPr>
              <a:t>7</a:t>
            </a:r>
            <a:r>
              <a:rPr lang="zh-CN" altLang="zh-CN" sz="4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4400" b="1" dirty="0" smtClean="0">
                <a:solidFill>
                  <a:srgbClr val="000099"/>
                </a:solidFill>
                <a:latin typeface="+mn-ea"/>
              </a:rPr>
              <a:t>5=</a:t>
            </a:r>
            <a:r>
              <a:rPr lang="zh-CN" altLang="en-US" sz="4400" b="1" dirty="0" smtClean="0">
                <a:solidFill>
                  <a:srgbClr val="000099"/>
                </a:solidFill>
                <a:latin typeface="+mn-ea"/>
              </a:rPr>
              <a:t>（    ）</a:t>
            </a:r>
            <a:endParaRPr lang="en-US" altLang="zh-CN" sz="4400" b="1" dirty="0" smtClean="0">
              <a:solidFill>
                <a:srgbClr val="000099"/>
              </a:solidFill>
              <a:latin typeface="+mn-ea"/>
            </a:endParaRPr>
          </a:p>
          <a:p>
            <a:r>
              <a:rPr lang="en-US" altLang="zh-CN" sz="4400" b="1" dirty="0" smtClean="0">
                <a:solidFill>
                  <a:srgbClr val="000099"/>
                </a:solidFill>
                <a:latin typeface="+mn-ea"/>
              </a:rPr>
              <a:t>6</a:t>
            </a:r>
            <a:r>
              <a:rPr lang="zh-CN" altLang="zh-CN" sz="44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4400" b="1" dirty="0" smtClean="0">
                <a:solidFill>
                  <a:srgbClr val="000099"/>
                </a:solidFill>
                <a:latin typeface="+mn-ea"/>
              </a:rPr>
              <a:t>5=</a:t>
            </a:r>
            <a:r>
              <a:rPr lang="zh-CN" altLang="en-US" sz="4400" b="1" dirty="0" smtClean="0">
                <a:solidFill>
                  <a:srgbClr val="000099"/>
                </a:solidFill>
                <a:latin typeface="+mn-ea"/>
              </a:rPr>
              <a:t>（    ）</a:t>
            </a:r>
            <a:endParaRPr lang="zh-CN" altLang="en-US" sz="4400" dirty="0" smtClean="0">
              <a:latin typeface="+mn-ea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算一算，说一说用的是哪一句乘法口诀。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64305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zh-CN" sz="4800" b="1" dirty="0" smtClean="0">
                <a:solidFill>
                  <a:srgbClr val="000099"/>
                </a:solidFill>
                <a:latin typeface="+mn-ea"/>
              </a:rPr>
              <a:t>×</a:t>
            </a:r>
            <a:r>
              <a:rPr lang="en-US" altLang="zh-CN" sz="5400" b="1" dirty="0" smtClean="0">
                <a:solidFill>
                  <a:srgbClr val="000099"/>
                </a:solidFill>
                <a:latin typeface="+mn-ea"/>
              </a:rPr>
              <a:t>5=</a:t>
            </a:r>
            <a:r>
              <a:rPr lang="zh-CN" altLang="en-US" sz="5400" b="1" dirty="0" smtClean="0">
                <a:solidFill>
                  <a:srgbClr val="000099"/>
                </a:solidFill>
                <a:latin typeface="+mn-ea"/>
              </a:rPr>
              <a:t>（   ）</a:t>
            </a:r>
            <a:endParaRPr lang="zh-CN" altLang="en-US" sz="48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1428736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25</a:t>
            </a:r>
            <a:endParaRPr lang="zh-CN" alt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142984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0099"/>
                </a:solidFill>
                <a:latin typeface="+mn-ea"/>
              </a:rPr>
              <a:t>用到的口决是</a:t>
            </a:r>
            <a:r>
              <a:rPr lang="en-US" altLang="zh-CN" sz="3600" b="1" dirty="0" smtClean="0">
                <a:solidFill>
                  <a:srgbClr val="000099"/>
                </a:solidFill>
                <a:latin typeface="+mn-ea"/>
              </a:rPr>
              <a:t>:</a:t>
            </a:r>
            <a:endParaRPr lang="zh-CN" altLang="en-US" sz="36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785926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五五二十五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2643182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+mn-ea"/>
              </a:rPr>
              <a:t>40</a:t>
            </a:r>
            <a:endParaRPr lang="zh-CN" altLang="en-US" sz="4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3500438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+mn-ea"/>
              </a:rPr>
              <a:t>45</a:t>
            </a:r>
            <a:endParaRPr lang="zh-CN" altLang="en-US" sz="4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8926" y="4286256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+mn-ea"/>
              </a:rPr>
              <a:t>35</a:t>
            </a:r>
            <a:endParaRPr lang="zh-CN" altLang="en-US" sz="4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1802" y="5072074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+mn-ea"/>
              </a:rPr>
              <a:t>30</a:t>
            </a:r>
            <a:endParaRPr lang="zh-CN" altLang="en-US" sz="4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4942" y="2571744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五八四十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4876" y="3357562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五九四十五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4214818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五七三十五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628" y="5000636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五六三十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896</Words>
  <Application>WPS 演示</Application>
  <PresentationFormat>全屏显示(4:3)</PresentationFormat>
  <Paragraphs>238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Wingdings 2</vt:lpstr>
      <vt:lpstr>微软雅黑</vt:lpstr>
      <vt:lpstr>Times New Roman</vt:lpstr>
      <vt:lpstr>Constantia</vt:lpstr>
      <vt:lpstr>Arial Unicode MS</vt:lpstr>
      <vt:lpstr>隶书</vt:lpstr>
      <vt:lpstr>Calibri</vt:lpstr>
      <vt:lpstr>Wingdings</vt:lpstr>
      <vt:lpstr>流畅</vt:lpstr>
      <vt:lpstr>对口令</vt:lpstr>
      <vt:lpstr>5的乘法口诀</vt:lpstr>
      <vt:lpstr>奥运五环旗</vt:lpstr>
      <vt:lpstr>数一数，一共有多少个圆环？</vt:lpstr>
      <vt:lpstr>一共有几面小旗？多少个圆环？</vt:lpstr>
      <vt:lpstr>根据表格中的数据写乘法算式</vt:lpstr>
      <vt:lpstr>5×5=25 5×6=30       5×7=35       5×8=40       5×9=45       </vt:lpstr>
      <vt:lpstr>我会用口诀</vt:lpstr>
      <vt:lpstr>PowerPoint 演示文稿</vt:lpstr>
      <vt:lpstr>完成口诀我最棒</vt:lpstr>
      <vt:lpstr>读口诀，写两个乘法算式。</vt:lpstr>
      <vt:lpstr>解决问题我最行</vt:lpstr>
      <vt:lpstr>取药（2）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5的乘法口诀</dc:title>
  <dc:creator>Administrator</dc:creator>
  <cp:lastModifiedBy>Administrator</cp:lastModifiedBy>
  <cp:revision>28</cp:revision>
  <dcterms:created xsi:type="dcterms:W3CDTF">2016-09-24T14:11:00Z</dcterms:created>
  <dcterms:modified xsi:type="dcterms:W3CDTF">2017-11-17T05:24:19Z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