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4198-D9C3-4E3E-815A-85405A48F21C}" type="datetimeFigureOut">
              <a:rPr lang="zh-CN" altLang="en-US" smtClean="0"/>
              <a:pPr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BDCC-1FDA-43EF-AFF4-A889298C3D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4198-D9C3-4E3E-815A-85405A48F21C}" type="datetimeFigureOut">
              <a:rPr lang="zh-CN" altLang="en-US" smtClean="0"/>
              <a:pPr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BDCC-1FDA-43EF-AFF4-A889298C3D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4198-D9C3-4E3E-815A-85405A48F21C}" type="datetimeFigureOut">
              <a:rPr lang="zh-CN" altLang="en-US" smtClean="0"/>
              <a:pPr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BDCC-1FDA-43EF-AFF4-A889298C3D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4198-D9C3-4E3E-815A-85405A48F21C}" type="datetimeFigureOut">
              <a:rPr lang="zh-CN" altLang="en-US" smtClean="0"/>
              <a:pPr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BDCC-1FDA-43EF-AFF4-A889298C3D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4198-D9C3-4E3E-815A-85405A48F21C}" type="datetimeFigureOut">
              <a:rPr lang="zh-CN" altLang="en-US" smtClean="0"/>
              <a:pPr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BDCC-1FDA-43EF-AFF4-A889298C3D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4198-D9C3-4E3E-815A-85405A48F21C}" type="datetimeFigureOut">
              <a:rPr lang="zh-CN" altLang="en-US" smtClean="0"/>
              <a:pPr/>
              <a:t>2017/11/15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BDCC-1FDA-43EF-AFF4-A889298C3D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4198-D9C3-4E3E-815A-85405A48F21C}" type="datetimeFigureOut">
              <a:rPr lang="zh-CN" altLang="en-US" smtClean="0"/>
              <a:pPr/>
              <a:t>2017/11/15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BDCC-1FDA-43EF-AFF4-A889298C3D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4198-D9C3-4E3E-815A-85405A48F21C}" type="datetimeFigureOut">
              <a:rPr lang="zh-CN" altLang="en-US" smtClean="0"/>
              <a:pPr/>
              <a:t>2017/11/15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BDCC-1FDA-43EF-AFF4-A889298C3D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4198-D9C3-4E3E-815A-85405A48F21C}" type="datetimeFigureOut">
              <a:rPr lang="zh-CN" altLang="en-US" smtClean="0"/>
              <a:pPr/>
              <a:t>2017/11/15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BDCC-1FDA-43EF-AFF4-A889298C3D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4198-D9C3-4E3E-815A-85405A48F21C}" type="datetimeFigureOut">
              <a:rPr lang="zh-CN" altLang="en-US" smtClean="0"/>
              <a:pPr/>
              <a:t>2017/11/15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BDCC-1FDA-43EF-AFF4-A889298C3D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4198-D9C3-4E3E-815A-85405A48F21C}" type="datetimeFigureOut">
              <a:rPr lang="zh-CN" altLang="en-US" smtClean="0"/>
              <a:pPr/>
              <a:t>2017/11/15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BDCC-1FDA-43EF-AFF4-A889298C3D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F4198-D9C3-4E3E-815A-85405A48F21C}" type="datetimeFigureOut">
              <a:rPr lang="zh-CN" altLang="en-US" smtClean="0"/>
              <a:pPr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7BDCC-1FDA-43EF-AFF4-A889298C3D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封面1"/>
          <p:cNvPicPr>
            <a:picLocks noChangeAspect="1" noChangeArrowheads="1"/>
          </p:cNvPicPr>
          <p:nvPr/>
        </p:nvPicPr>
        <p:blipFill>
          <a:blip r:embed="rId2" cstate="print">
            <a:lum bright="12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144000" cy="6843713"/>
          </a:xfrm>
          <a:prstGeom prst="rect">
            <a:avLst/>
          </a:prstGeom>
          <a:noFill/>
          <a:effectLst>
            <a:outerShdw dist="107763" dir="189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 descr="花链2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06863"/>
            <a:ext cx="6629400" cy="31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403648" y="1600200"/>
            <a:ext cx="6624736" cy="383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81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5400" b="1" dirty="0" smtClean="0">
                <a:solidFill>
                  <a:srgbClr val="FF3300"/>
                </a:solidFill>
                <a:latin typeface="方正舒体" pitchFamily="2" charset="-122"/>
                <a:ea typeface="方正舒体" pitchFamily="2" charset="-122"/>
              </a:rPr>
              <a:t>小</a:t>
            </a:r>
            <a:r>
              <a:rPr kumimoji="1" lang="zh-CN" altLang="en-US" sz="5400" b="1" dirty="0">
                <a:solidFill>
                  <a:srgbClr val="FF3300"/>
                </a:solidFill>
                <a:latin typeface="方正舒体" pitchFamily="2" charset="-122"/>
                <a:ea typeface="方正舒体" pitchFamily="2" charset="-122"/>
              </a:rPr>
              <a:t>学</a:t>
            </a:r>
            <a:r>
              <a:rPr kumimoji="1" lang="zh-CN" altLang="en-US" sz="5400" b="1" dirty="0">
                <a:solidFill>
                  <a:srgbClr val="FF3300"/>
                </a:solidFill>
                <a:latin typeface="华文行楷" pitchFamily="2" charset="-122"/>
                <a:ea typeface="华文行楷" pitchFamily="2" charset="-122"/>
              </a:rPr>
              <a:t>数</a:t>
            </a:r>
            <a:r>
              <a:rPr kumimoji="1" lang="zh-CN" altLang="en-US" sz="5400" b="1" dirty="0" smtClean="0">
                <a:solidFill>
                  <a:srgbClr val="FF3300"/>
                </a:solidFill>
                <a:latin typeface="华文行楷" pitchFamily="2" charset="-122"/>
                <a:ea typeface="华文行楷" pitchFamily="2" charset="-122"/>
              </a:rPr>
              <a:t>学二年级上册</a:t>
            </a:r>
            <a:endParaRPr kumimoji="1" lang="en-US" altLang="zh-CN" sz="5400" b="1" dirty="0" smtClean="0">
              <a:solidFill>
                <a:srgbClr val="FF3300"/>
              </a:solidFill>
              <a:latin typeface="华文行楷" pitchFamily="2" charset="-122"/>
              <a:ea typeface="华文行楷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5400" dirty="0" smtClean="0">
                <a:solidFill>
                  <a:srgbClr val="FF3300"/>
                </a:solidFill>
                <a:latin typeface="华文行楷" pitchFamily="2" charset="-122"/>
                <a:ea typeface="华文行楷" pitchFamily="2" charset="-122"/>
              </a:rPr>
              <a:t>                          </a:t>
            </a:r>
            <a:r>
              <a:rPr kumimoji="1" lang="zh-CN" altLang="en-US" sz="5400" dirty="0">
                <a:solidFill>
                  <a:srgbClr val="FF3300"/>
                </a:solidFill>
                <a:latin typeface="华文行楷" pitchFamily="2" charset="-122"/>
                <a:ea typeface="华文行楷" pitchFamily="2" charset="-122"/>
              </a:rPr>
              <a:t>								   </a:t>
            </a:r>
            <a:r>
              <a:rPr kumimoji="1" lang="zh-CN" altLang="en-US" sz="4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057400" y="4572000"/>
            <a:ext cx="453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dirty="0">
                <a:solidFill>
                  <a:srgbClr val="993300"/>
                </a:solidFill>
                <a:latin typeface="华文行楷" pitchFamily="2" charset="-122"/>
                <a:ea typeface="华文行楷" pitchFamily="2" charset="-122"/>
              </a:rPr>
              <a:t>　　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124200" y="2971800"/>
            <a:ext cx="381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kumimoji="1" lang="zh-CN" altLang="en-US" sz="4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的乘法口诀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76056" y="4869160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配套练习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图片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7775"/>
            <a:ext cx="9144000" cy="6842449"/>
          </a:xfrm>
          <a:prstGeom prst="rect">
            <a:avLst/>
          </a:prstGeom>
        </p:spPr>
      </p:pic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i="1">
                <a:solidFill>
                  <a:srgbClr val="FF0000"/>
                </a:solidFill>
                <a:latin typeface="Times New Roman" pitchFamily="18" charset="0"/>
              </a:rPr>
              <a:t>想一想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066800" y="1600200"/>
            <a:ext cx="2568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66FF"/>
                </a:solidFill>
                <a:latin typeface="Times New Roman" pitchFamily="18" charset="0"/>
              </a:rPr>
              <a:t>5×1=</a:t>
            </a:r>
            <a:r>
              <a:rPr kumimoji="1" lang="zh-CN" altLang="en-US" sz="3200" b="1">
                <a:solidFill>
                  <a:srgbClr val="FF66FF"/>
                </a:solidFill>
                <a:latin typeface="Times New Roman" pitchFamily="18" charset="0"/>
              </a:rPr>
              <a:t>（  ）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410200" y="3886200"/>
            <a:ext cx="2249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66FF"/>
                </a:solidFill>
                <a:latin typeface="Times New Roman" pitchFamily="18" charset="0"/>
              </a:rPr>
              <a:t>5×4=</a:t>
            </a:r>
            <a:r>
              <a:rPr kumimoji="1" lang="zh-CN" altLang="en-US" sz="3200" b="1">
                <a:solidFill>
                  <a:srgbClr val="FF66FF"/>
                </a:solidFill>
                <a:latin typeface="Times New Roman" pitchFamily="18" charset="0"/>
              </a:rPr>
              <a:t>（  ）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219200" y="3962400"/>
            <a:ext cx="2249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66FF"/>
                </a:solidFill>
                <a:latin typeface="Times New Roman" pitchFamily="18" charset="0"/>
              </a:rPr>
              <a:t>5×3=</a:t>
            </a:r>
            <a:r>
              <a:rPr kumimoji="1" lang="zh-CN" altLang="en-US" sz="3200" b="1">
                <a:solidFill>
                  <a:srgbClr val="FF66FF"/>
                </a:solidFill>
                <a:latin typeface="Times New Roman" pitchFamily="18" charset="0"/>
              </a:rPr>
              <a:t>（  ）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5410200" y="1676400"/>
            <a:ext cx="2249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66FF"/>
                </a:solidFill>
                <a:latin typeface="Times New Roman" pitchFamily="18" charset="0"/>
              </a:rPr>
              <a:t>5×2=</a:t>
            </a:r>
            <a:r>
              <a:rPr kumimoji="1" lang="zh-CN" altLang="en-US" sz="3200" b="1">
                <a:solidFill>
                  <a:srgbClr val="FF66FF"/>
                </a:solidFill>
                <a:latin typeface="Times New Roman" pitchFamily="18" charset="0"/>
              </a:rPr>
              <a:t>（  ）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90600" y="25146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E2896"/>
                </a:solidFill>
                <a:latin typeface="Times New Roman" pitchFamily="18" charset="0"/>
              </a:rPr>
              <a:t>口诀</a:t>
            </a:r>
            <a:r>
              <a:rPr kumimoji="1" lang="zh-CN" altLang="en-US" sz="3200" b="1" dirty="0">
                <a:solidFill>
                  <a:srgbClr val="0E2896"/>
                </a:solidFill>
                <a:latin typeface="Times New Roman" pitchFamily="18" charset="0"/>
                <a:sym typeface="Wingdings" pitchFamily="2" charset="2"/>
              </a:rPr>
              <a:t>（             ）</a:t>
            </a:r>
            <a:endParaRPr kumimoji="1" lang="zh-CN" altLang="en-US" sz="3200" b="1" dirty="0">
              <a:solidFill>
                <a:srgbClr val="0E2896"/>
              </a:solidFill>
              <a:latin typeface="Times New Roman" pitchFamily="18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5410200" y="5056188"/>
            <a:ext cx="3238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E2896"/>
                </a:solidFill>
                <a:latin typeface="Times New Roman" pitchFamily="18" charset="0"/>
              </a:rPr>
              <a:t>口诀</a:t>
            </a:r>
            <a:r>
              <a:rPr kumimoji="1" lang="zh-CN" altLang="en-US" sz="3200" b="1">
                <a:solidFill>
                  <a:srgbClr val="0E2896"/>
                </a:solidFill>
                <a:latin typeface="Times New Roman" pitchFamily="18" charset="0"/>
                <a:sym typeface="Wingdings" pitchFamily="2" charset="2"/>
              </a:rPr>
              <a:t>（              ）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1143000" y="4979988"/>
            <a:ext cx="3136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E2896"/>
                </a:solidFill>
                <a:latin typeface="Times New Roman" pitchFamily="18" charset="0"/>
              </a:rPr>
              <a:t>口诀</a:t>
            </a:r>
            <a:r>
              <a:rPr kumimoji="1" lang="zh-CN" altLang="en-US" sz="3200" b="1">
                <a:solidFill>
                  <a:srgbClr val="0E2896"/>
                </a:solidFill>
                <a:latin typeface="Times New Roman" pitchFamily="18" charset="0"/>
                <a:sym typeface="Wingdings" pitchFamily="2" charset="2"/>
              </a:rPr>
              <a:t>（             ）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5334000" y="2541588"/>
            <a:ext cx="3136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E2896"/>
                </a:solidFill>
                <a:latin typeface="Times New Roman" pitchFamily="18" charset="0"/>
              </a:rPr>
              <a:t>口诀</a:t>
            </a:r>
            <a:r>
              <a:rPr kumimoji="1" lang="zh-CN" altLang="en-US" sz="3200" b="1" dirty="0">
                <a:solidFill>
                  <a:srgbClr val="0E2896"/>
                </a:solidFill>
                <a:latin typeface="Times New Roman" pitchFamily="18" charset="0"/>
                <a:sym typeface="Wingdings" pitchFamily="2" charset="2"/>
              </a:rPr>
              <a:t>（             ）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514600" y="16002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6DE4F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781800" y="38862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6DE4F1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2590800" y="39624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6DE4F1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6781800" y="16764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6DE4F1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2133600" y="25146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</a:rPr>
              <a:t>一五得五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6629400" y="5105400"/>
            <a:ext cx="175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</a:rPr>
              <a:t>四五二十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2362200" y="49530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</a:rPr>
              <a:t>三五十五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6553200" y="25146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</a:rPr>
              <a:t>二五一十</a:t>
            </a:r>
          </a:p>
        </p:txBody>
      </p:sp>
    </p:spTree>
  </p:cSld>
  <p:clrMapOvr>
    <a:masterClrMapping/>
  </p:clrMapOvr>
  <p:transition advTm="3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 autoUpdateAnimBg="0"/>
      <p:bldP spid="28684" grpId="0" autoUpdateAnimBg="0"/>
      <p:bldP spid="28685" grpId="0" autoUpdateAnimBg="0"/>
      <p:bldP spid="28686" grpId="0" autoUpdateAnimBg="0"/>
      <p:bldP spid="28687" grpId="0" autoUpdateAnimBg="0"/>
      <p:bldP spid="28688" grpId="0" autoUpdateAnimBg="0"/>
      <p:bldP spid="28689" grpId="0" autoUpdateAnimBg="0"/>
      <p:bldP spid="2869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30" name="Picture 46" descr="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539750" y="3141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6011863" y="2492375"/>
            <a:ext cx="2574925" cy="2746375"/>
            <a:chOff x="3787" y="1570"/>
            <a:chExt cx="1622" cy="1730"/>
          </a:xfrm>
        </p:grpSpPr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3787" y="1570"/>
              <a:ext cx="1622" cy="1730"/>
              <a:chOff x="2037" y="3006"/>
              <a:chExt cx="1645" cy="1661"/>
            </a:xfrm>
          </p:grpSpPr>
          <p:sp>
            <p:nvSpPr>
              <p:cNvPr id="16417" name="Oval 33"/>
              <p:cNvSpPr>
                <a:spLocks noChangeArrowheads="1"/>
              </p:cNvSpPr>
              <p:nvPr/>
            </p:nvSpPr>
            <p:spPr bwMode="auto">
              <a:xfrm>
                <a:off x="2547" y="3006"/>
                <a:ext cx="540" cy="468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6" name="Rectangle 32"/>
              <p:cNvSpPr>
                <a:spLocks noChangeArrowheads="1"/>
              </p:cNvSpPr>
              <p:nvPr/>
            </p:nvSpPr>
            <p:spPr bwMode="auto">
              <a:xfrm>
                <a:off x="2727" y="3318"/>
                <a:ext cx="57" cy="134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5" name="Oval 31"/>
              <p:cNvSpPr>
                <a:spLocks noChangeArrowheads="1"/>
              </p:cNvSpPr>
              <p:nvPr/>
            </p:nvSpPr>
            <p:spPr bwMode="auto">
              <a:xfrm rot="2958206">
                <a:off x="2980" y="3224"/>
                <a:ext cx="312" cy="1092"/>
              </a:xfrm>
              <a:prstGeom prst="ellipse">
                <a:avLst/>
              </a:prstGeom>
              <a:solidFill>
                <a:srgbClr val="99FF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4" name="Oval 30"/>
              <p:cNvSpPr>
                <a:spLocks noChangeArrowheads="1"/>
              </p:cNvSpPr>
              <p:nvPr/>
            </p:nvSpPr>
            <p:spPr bwMode="auto">
              <a:xfrm rot="7228856">
                <a:off x="2325" y="3398"/>
                <a:ext cx="336" cy="912"/>
              </a:xfrm>
              <a:prstGeom prst="ellipse">
                <a:avLst/>
              </a:prstGeom>
              <a:solidFill>
                <a:srgbClr val="99FF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427" name="Text Box 43"/>
            <p:cNvSpPr txBox="1">
              <a:spLocks noChangeArrowheads="1"/>
            </p:cNvSpPr>
            <p:nvPr/>
          </p:nvSpPr>
          <p:spPr bwMode="auto">
            <a:xfrm>
              <a:off x="4332" y="1616"/>
              <a:ext cx="6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/>
                <a:t>10</a:t>
              </a: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684213" y="765175"/>
            <a:ext cx="3671887" cy="2735263"/>
            <a:chOff x="431" y="482"/>
            <a:chExt cx="2313" cy="1723"/>
          </a:xfrm>
        </p:grpSpPr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431" y="482"/>
              <a:ext cx="1655" cy="1723"/>
              <a:chOff x="2037" y="3006"/>
              <a:chExt cx="1645" cy="1661"/>
            </a:xfrm>
          </p:grpSpPr>
          <p:sp>
            <p:nvSpPr>
              <p:cNvPr id="16422" name="Oval 38"/>
              <p:cNvSpPr>
                <a:spLocks noChangeArrowheads="1"/>
              </p:cNvSpPr>
              <p:nvPr/>
            </p:nvSpPr>
            <p:spPr bwMode="auto">
              <a:xfrm>
                <a:off x="2547" y="3006"/>
                <a:ext cx="540" cy="468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21" name="Rectangle 37"/>
              <p:cNvSpPr>
                <a:spLocks noChangeArrowheads="1"/>
              </p:cNvSpPr>
              <p:nvPr/>
            </p:nvSpPr>
            <p:spPr bwMode="auto">
              <a:xfrm>
                <a:off x="2727" y="3318"/>
                <a:ext cx="57" cy="134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20" name="Oval 36"/>
              <p:cNvSpPr>
                <a:spLocks noChangeArrowheads="1"/>
              </p:cNvSpPr>
              <p:nvPr/>
            </p:nvSpPr>
            <p:spPr bwMode="auto">
              <a:xfrm rot="2958206">
                <a:off x="2980" y="3224"/>
                <a:ext cx="312" cy="1092"/>
              </a:xfrm>
              <a:prstGeom prst="ellipse">
                <a:avLst/>
              </a:prstGeom>
              <a:solidFill>
                <a:srgbClr val="99FF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9" name="Oval 35"/>
              <p:cNvSpPr>
                <a:spLocks noChangeArrowheads="1"/>
              </p:cNvSpPr>
              <p:nvPr/>
            </p:nvSpPr>
            <p:spPr bwMode="auto">
              <a:xfrm rot="7228856">
                <a:off x="2325" y="3398"/>
                <a:ext cx="336" cy="912"/>
              </a:xfrm>
              <a:prstGeom prst="ellipse">
                <a:avLst/>
              </a:prstGeom>
              <a:solidFill>
                <a:srgbClr val="99FF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426" name="Text Box 42"/>
            <p:cNvSpPr txBox="1">
              <a:spLocks noChangeArrowheads="1"/>
            </p:cNvSpPr>
            <p:nvPr/>
          </p:nvSpPr>
          <p:spPr bwMode="auto">
            <a:xfrm>
              <a:off x="975" y="482"/>
              <a:ext cx="6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/>
                <a:t>20</a:t>
              </a:r>
            </a:p>
          </p:txBody>
        </p:sp>
        <p:sp>
          <p:nvSpPr>
            <p:cNvPr id="16428" name="Text Box 44"/>
            <p:cNvSpPr txBox="1">
              <a:spLocks noChangeArrowheads="1"/>
            </p:cNvSpPr>
            <p:nvPr/>
          </p:nvSpPr>
          <p:spPr bwMode="auto">
            <a:xfrm rot="1383647">
              <a:off x="431" y="1317"/>
              <a:ext cx="190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b="1"/>
                <a:t>4×5</a:t>
              </a:r>
            </a:p>
          </p:txBody>
        </p:sp>
        <p:sp>
          <p:nvSpPr>
            <p:cNvPr id="16429" name="Text Box 45"/>
            <p:cNvSpPr txBox="1">
              <a:spLocks noChangeArrowheads="1"/>
            </p:cNvSpPr>
            <p:nvPr/>
          </p:nvSpPr>
          <p:spPr bwMode="auto">
            <a:xfrm rot="-2481739">
              <a:off x="1066" y="682"/>
              <a:ext cx="167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b="1"/>
                <a:t>5×4</a:t>
              </a:r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1835150" y="2636838"/>
            <a:ext cx="3816350" cy="2457450"/>
            <a:chOff x="1156" y="1661"/>
            <a:chExt cx="2404" cy="1548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1156" y="1661"/>
              <a:ext cx="1819" cy="1548"/>
              <a:chOff x="2037" y="3006"/>
              <a:chExt cx="1645" cy="1661"/>
            </a:xfrm>
          </p:grpSpPr>
          <p:sp>
            <p:nvSpPr>
              <p:cNvPr id="16407" name="Oval 23"/>
              <p:cNvSpPr>
                <a:spLocks noChangeArrowheads="1"/>
              </p:cNvSpPr>
              <p:nvPr/>
            </p:nvSpPr>
            <p:spPr bwMode="auto">
              <a:xfrm>
                <a:off x="2547" y="3006"/>
                <a:ext cx="540" cy="468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6" name="Rectangle 22"/>
              <p:cNvSpPr>
                <a:spLocks noChangeArrowheads="1"/>
              </p:cNvSpPr>
              <p:nvPr/>
            </p:nvSpPr>
            <p:spPr bwMode="auto">
              <a:xfrm>
                <a:off x="2727" y="3318"/>
                <a:ext cx="57" cy="134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5" name="Oval 21"/>
              <p:cNvSpPr>
                <a:spLocks noChangeArrowheads="1"/>
              </p:cNvSpPr>
              <p:nvPr/>
            </p:nvSpPr>
            <p:spPr bwMode="auto">
              <a:xfrm rot="2958206">
                <a:off x="2980" y="3224"/>
                <a:ext cx="312" cy="1092"/>
              </a:xfrm>
              <a:prstGeom prst="ellipse">
                <a:avLst/>
              </a:prstGeom>
              <a:solidFill>
                <a:srgbClr val="99FF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4" name="Oval 20"/>
              <p:cNvSpPr>
                <a:spLocks noChangeArrowheads="1"/>
              </p:cNvSpPr>
              <p:nvPr/>
            </p:nvSpPr>
            <p:spPr bwMode="auto">
              <a:xfrm rot="7228856">
                <a:off x="2325" y="3398"/>
                <a:ext cx="336" cy="912"/>
              </a:xfrm>
              <a:prstGeom prst="ellipse">
                <a:avLst/>
              </a:prstGeom>
              <a:solidFill>
                <a:srgbClr val="99FF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431" name="Text Box 47"/>
            <p:cNvSpPr txBox="1">
              <a:spLocks noChangeArrowheads="1"/>
            </p:cNvSpPr>
            <p:nvPr/>
          </p:nvSpPr>
          <p:spPr bwMode="auto">
            <a:xfrm rot="1669559">
              <a:off x="1156" y="2451"/>
              <a:ext cx="190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b="1"/>
                <a:t>3×5</a:t>
              </a:r>
            </a:p>
          </p:txBody>
        </p:sp>
        <p:sp>
          <p:nvSpPr>
            <p:cNvPr id="16432" name="Text Box 48"/>
            <p:cNvSpPr txBox="1">
              <a:spLocks noChangeArrowheads="1"/>
            </p:cNvSpPr>
            <p:nvPr/>
          </p:nvSpPr>
          <p:spPr bwMode="auto">
            <a:xfrm rot="-2481739">
              <a:off x="1882" y="1816"/>
              <a:ext cx="167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b="1"/>
                <a:t>5×3</a:t>
              </a:r>
            </a:p>
          </p:txBody>
        </p:sp>
      </p:grp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4284663" y="1268413"/>
            <a:ext cx="3024187" cy="2746375"/>
            <a:chOff x="2699" y="799"/>
            <a:chExt cx="1905" cy="1730"/>
          </a:xfrm>
        </p:grpSpPr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2699" y="799"/>
              <a:ext cx="1814" cy="1730"/>
              <a:chOff x="2037" y="3006"/>
              <a:chExt cx="1645" cy="1661"/>
            </a:xfrm>
          </p:grpSpPr>
          <p:sp>
            <p:nvSpPr>
              <p:cNvPr id="16412" name="Oval 28"/>
              <p:cNvSpPr>
                <a:spLocks noChangeArrowheads="1"/>
              </p:cNvSpPr>
              <p:nvPr/>
            </p:nvSpPr>
            <p:spPr bwMode="auto">
              <a:xfrm>
                <a:off x="2547" y="3006"/>
                <a:ext cx="540" cy="468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1" name="Rectangle 27"/>
              <p:cNvSpPr>
                <a:spLocks noChangeArrowheads="1"/>
              </p:cNvSpPr>
              <p:nvPr/>
            </p:nvSpPr>
            <p:spPr bwMode="auto">
              <a:xfrm>
                <a:off x="2727" y="3318"/>
                <a:ext cx="57" cy="134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0" name="Oval 26"/>
              <p:cNvSpPr>
                <a:spLocks noChangeArrowheads="1"/>
              </p:cNvSpPr>
              <p:nvPr/>
            </p:nvSpPr>
            <p:spPr bwMode="auto">
              <a:xfrm rot="2958206">
                <a:off x="2980" y="3224"/>
                <a:ext cx="312" cy="1092"/>
              </a:xfrm>
              <a:prstGeom prst="ellipse">
                <a:avLst/>
              </a:prstGeom>
              <a:solidFill>
                <a:srgbClr val="99FF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9" name="Oval 25"/>
              <p:cNvSpPr>
                <a:spLocks noChangeArrowheads="1"/>
              </p:cNvSpPr>
              <p:nvPr/>
            </p:nvSpPr>
            <p:spPr bwMode="auto">
              <a:xfrm rot="7228856">
                <a:off x="2325" y="3398"/>
                <a:ext cx="336" cy="912"/>
              </a:xfrm>
              <a:prstGeom prst="ellipse">
                <a:avLst/>
              </a:prstGeom>
              <a:solidFill>
                <a:srgbClr val="99FF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433" name="Text Box 49"/>
            <p:cNvSpPr txBox="1">
              <a:spLocks noChangeArrowheads="1"/>
            </p:cNvSpPr>
            <p:nvPr/>
          </p:nvSpPr>
          <p:spPr bwMode="auto">
            <a:xfrm rot="1669559">
              <a:off x="2699" y="1680"/>
              <a:ext cx="190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b="1"/>
                <a:t>1×5</a:t>
              </a:r>
            </a:p>
          </p:txBody>
        </p:sp>
      </p:grp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323850" y="0"/>
            <a:ext cx="7272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ea typeface="隶书" pitchFamily="49" charset="-122"/>
              </a:rPr>
              <a:t>看花片，找规律</a:t>
            </a:r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2771775" y="2565400"/>
            <a:ext cx="1079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5364163" y="1268413"/>
            <a:ext cx="647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 rot="-1823210">
            <a:off x="5724525" y="1989138"/>
            <a:ext cx="1511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</a:rPr>
              <a:t>5×1</a:t>
            </a:r>
          </a:p>
        </p:txBody>
      </p:sp>
      <p:sp>
        <p:nvSpPr>
          <p:cNvPr id="16449" name="Text Box 65"/>
          <p:cNvSpPr txBox="1">
            <a:spLocks noChangeArrowheads="1"/>
          </p:cNvSpPr>
          <p:nvPr/>
        </p:nvSpPr>
        <p:spPr bwMode="auto">
          <a:xfrm rot="-2023037">
            <a:off x="7308850" y="3284538"/>
            <a:ext cx="1296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</a:rPr>
              <a:t>2×5</a:t>
            </a:r>
          </a:p>
        </p:txBody>
      </p:sp>
      <p:sp>
        <p:nvSpPr>
          <p:cNvPr id="16450" name="Text Box 66"/>
          <p:cNvSpPr txBox="1">
            <a:spLocks noChangeArrowheads="1"/>
          </p:cNvSpPr>
          <p:nvPr/>
        </p:nvSpPr>
        <p:spPr bwMode="auto">
          <a:xfrm rot="2354544">
            <a:off x="6011863" y="3500438"/>
            <a:ext cx="1296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</a:rPr>
              <a:t>5×2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39" grpId="0"/>
      <p:bldP spid="16440" grpId="0"/>
      <p:bldP spid="16448" grpId="0"/>
      <p:bldP spid="16449" grpId="0"/>
      <p:bldP spid="164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392113" y="1619250"/>
            <a:ext cx="285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000"/>
              <a:t>计算并说出口诀</a:t>
            </a:r>
          </a:p>
        </p:txBody>
      </p:sp>
      <p:sp>
        <p:nvSpPr>
          <p:cNvPr id="8197" name="TextBox 10"/>
          <p:cNvSpPr txBox="1">
            <a:spLocks noChangeArrowheads="1"/>
          </p:cNvSpPr>
          <p:nvPr/>
        </p:nvSpPr>
        <p:spPr bwMode="auto">
          <a:xfrm>
            <a:off x="1641475" y="3213100"/>
            <a:ext cx="785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latin typeface="Arial" pitchFamily="34" charset="0"/>
              </a:rPr>
              <a:t>15</a:t>
            </a:r>
            <a:endParaRPr lang="zh-CN" altLang="en-US" sz="3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198" name="TextBox 9"/>
          <p:cNvSpPr txBox="1">
            <a:spLocks noChangeArrowheads="1"/>
          </p:cNvSpPr>
          <p:nvPr/>
        </p:nvSpPr>
        <p:spPr bwMode="auto">
          <a:xfrm>
            <a:off x="1641475" y="3922713"/>
            <a:ext cx="785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latin typeface="Arial" pitchFamily="34" charset="0"/>
              </a:rPr>
              <a:t>5</a:t>
            </a:r>
            <a:endParaRPr lang="zh-CN" altLang="en-US" sz="3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199" name="TextBox 14"/>
          <p:cNvSpPr txBox="1">
            <a:spLocks noChangeArrowheads="1"/>
          </p:cNvSpPr>
          <p:nvPr/>
        </p:nvSpPr>
        <p:spPr bwMode="auto">
          <a:xfrm>
            <a:off x="3795713" y="3213100"/>
            <a:ext cx="785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latin typeface="Arial" pitchFamily="34" charset="0"/>
              </a:rPr>
              <a:t>5 </a:t>
            </a:r>
            <a:endParaRPr lang="zh-CN" altLang="en-US" sz="3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200" name="TextBox 15"/>
          <p:cNvSpPr txBox="1">
            <a:spLocks noChangeArrowheads="1"/>
          </p:cNvSpPr>
          <p:nvPr/>
        </p:nvSpPr>
        <p:spPr bwMode="auto">
          <a:xfrm>
            <a:off x="3794125" y="3922713"/>
            <a:ext cx="785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latin typeface="Arial" pitchFamily="34" charset="0"/>
              </a:rPr>
              <a:t>25</a:t>
            </a:r>
            <a:r>
              <a:rPr lang="en-US" altLang="zh-CN" sz="3000">
                <a:latin typeface="Arial" pitchFamily="34" charset="0"/>
              </a:rPr>
              <a:t> </a:t>
            </a:r>
            <a:endParaRPr lang="zh-CN" altLang="en-US" sz="3000">
              <a:latin typeface="Arial" pitchFamily="34" charset="0"/>
            </a:endParaRPr>
          </a:p>
        </p:txBody>
      </p:sp>
      <p:sp>
        <p:nvSpPr>
          <p:cNvPr id="8201" name="TextBox 16"/>
          <p:cNvSpPr txBox="1">
            <a:spLocks noChangeArrowheads="1"/>
          </p:cNvSpPr>
          <p:nvPr/>
        </p:nvSpPr>
        <p:spPr bwMode="auto">
          <a:xfrm>
            <a:off x="5875338" y="3213100"/>
            <a:ext cx="785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latin typeface="Arial" pitchFamily="34" charset="0"/>
              </a:rPr>
              <a:t>10 </a:t>
            </a:r>
            <a:endParaRPr lang="zh-CN" altLang="en-US" sz="3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202" name="TextBox 17"/>
          <p:cNvSpPr txBox="1">
            <a:spLocks noChangeArrowheads="1"/>
          </p:cNvSpPr>
          <p:nvPr/>
        </p:nvSpPr>
        <p:spPr bwMode="auto">
          <a:xfrm>
            <a:off x="5873750" y="3922713"/>
            <a:ext cx="785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latin typeface="Arial" pitchFamily="34" charset="0"/>
              </a:rPr>
              <a:t>20</a:t>
            </a:r>
            <a:endParaRPr lang="zh-CN" altLang="en-US" sz="3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203" name="TextBox 18"/>
          <p:cNvSpPr txBox="1">
            <a:spLocks noChangeArrowheads="1"/>
          </p:cNvSpPr>
          <p:nvPr/>
        </p:nvSpPr>
        <p:spPr bwMode="auto">
          <a:xfrm>
            <a:off x="8007350" y="3213100"/>
            <a:ext cx="785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latin typeface="Arial" pitchFamily="34" charset="0"/>
              </a:rPr>
              <a:t>20 </a:t>
            </a:r>
            <a:endParaRPr lang="zh-CN" altLang="en-US" sz="3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204" name="TextBox 19"/>
          <p:cNvSpPr txBox="1">
            <a:spLocks noChangeArrowheads="1"/>
          </p:cNvSpPr>
          <p:nvPr/>
        </p:nvSpPr>
        <p:spPr bwMode="auto">
          <a:xfrm>
            <a:off x="8008938" y="3922713"/>
            <a:ext cx="785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latin typeface="Arial" pitchFamily="34" charset="0"/>
              </a:rPr>
              <a:t>10</a:t>
            </a:r>
            <a:endParaRPr lang="zh-CN" altLang="en-US" sz="3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5371" name="Text Box 16"/>
          <p:cNvSpPr txBox="1">
            <a:spLocks noChangeArrowheads="1"/>
          </p:cNvSpPr>
          <p:nvPr/>
        </p:nvSpPr>
        <p:spPr bwMode="auto">
          <a:xfrm>
            <a:off x="468313" y="3213100"/>
            <a:ext cx="1744662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latin typeface="Arial" pitchFamily="34" charset="0"/>
              </a:rPr>
              <a:t>5</a:t>
            </a:r>
            <a:r>
              <a:rPr lang="en-US" altLang="zh-CN" sz="3000"/>
              <a:t>×</a:t>
            </a:r>
            <a:r>
              <a:rPr lang="en-US" altLang="zh-CN" sz="3000">
                <a:latin typeface="Arial" pitchFamily="34" charset="0"/>
              </a:rPr>
              <a:t>3</a:t>
            </a:r>
            <a:r>
              <a:rPr lang="zh-CN" altLang="en-US" sz="3000"/>
              <a:t>＝</a:t>
            </a:r>
          </a:p>
        </p:txBody>
      </p:sp>
      <p:sp>
        <p:nvSpPr>
          <p:cNvPr id="15372" name="Text Box 17"/>
          <p:cNvSpPr txBox="1">
            <a:spLocks noChangeArrowheads="1"/>
          </p:cNvSpPr>
          <p:nvPr/>
        </p:nvSpPr>
        <p:spPr bwMode="auto">
          <a:xfrm>
            <a:off x="469900" y="3922713"/>
            <a:ext cx="1744663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latin typeface="Arial" pitchFamily="34" charset="0"/>
              </a:rPr>
              <a:t>5</a:t>
            </a:r>
            <a:r>
              <a:rPr lang="en-US" altLang="zh-CN" sz="3000"/>
              <a:t>×</a:t>
            </a:r>
            <a:r>
              <a:rPr lang="en-US" altLang="zh-CN" sz="3000">
                <a:latin typeface="Arial" pitchFamily="34" charset="0"/>
              </a:rPr>
              <a:t>1</a:t>
            </a:r>
            <a:r>
              <a:rPr lang="zh-CN" altLang="en-US" sz="3000"/>
              <a:t>＝</a:t>
            </a:r>
          </a:p>
        </p:txBody>
      </p:sp>
      <p:sp>
        <p:nvSpPr>
          <p:cNvPr id="15373" name="Text Box 18"/>
          <p:cNvSpPr txBox="1">
            <a:spLocks noChangeArrowheads="1"/>
          </p:cNvSpPr>
          <p:nvPr/>
        </p:nvSpPr>
        <p:spPr bwMode="auto">
          <a:xfrm>
            <a:off x="2611438" y="3213100"/>
            <a:ext cx="1744662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latin typeface="Arial" pitchFamily="34" charset="0"/>
              </a:rPr>
              <a:t>1</a:t>
            </a:r>
            <a:r>
              <a:rPr lang="en-US" altLang="zh-CN" sz="3000"/>
              <a:t>×</a:t>
            </a:r>
            <a:r>
              <a:rPr lang="en-US" altLang="zh-CN" sz="3000">
                <a:latin typeface="Arial" pitchFamily="34" charset="0"/>
              </a:rPr>
              <a:t>5</a:t>
            </a:r>
            <a:r>
              <a:rPr lang="zh-CN" altLang="en-US" sz="3000"/>
              <a:t>＝</a:t>
            </a:r>
          </a:p>
        </p:txBody>
      </p:sp>
      <p:sp>
        <p:nvSpPr>
          <p:cNvPr id="15374" name="Text Box 19"/>
          <p:cNvSpPr txBox="1">
            <a:spLocks noChangeArrowheads="1"/>
          </p:cNvSpPr>
          <p:nvPr/>
        </p:nvSpPr>
        <p:spPr bwMode="auto">
          <a:xfrm>
            <a:off x="2609850" y="3922713"/>
            <a:ext cx="1744663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latin typeface="Arial" pitchFamily="34" charset="0"/>
              </a:rPr>
              <a:t>5</a:t>
            </a:r>
            <a:r>
              <a:rPr lang="en-US" altLang="zh-CN" sz="3000"/>
              <a:t>×</a:t>
            </a:r>
            <a:r>
              <a:rPr lang="en-US" altLang="zh-CN" sz="3000">
                <a:latin typeface="Arial" pitchFamily="34" charset="0"/>
              </a:rPr>
              <a:t>5</a:t>
            </a:r>
            <a:r>
              <a:rPr lang="zh-CN" altLang="en-US" sz="3000"/>
              <a:t>＝</a:t>
            </a:r>
          </a:p>
        </p:txBody>
      </p:sp>
      <p:sp>
        <p:nvSpPr>
          <p:cNvPr id="15375" name="Text Box 20"/>
          <p:cNvSpPr txBox="1">
            <a:spLocks noChangeArrowheads="1"/>
          </p:cNvSpPr>
          <p:nvPr/>
        </p:nvSpPr>
        <p:spPr bwMode="auto">
          <a:xfrm>
            <a:off x="4727575" y="3213100"/>
            <a:ext cx="1744663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latin typeface="Arial" pitchFamily="34" charset="0"/>
              </a:rPr>
              <a:t>5</a:t>
            </a:r>
            <a:r>
              <a:rPr lang="en-US" altLang="zh-CN" sz="3000"/>
              <a:t>×</a:t>
            </a:r>
            <a:r>
              <a:rPr lang="en-US" altLang="zh-CN" sz="3000">
                <a:latin typeface="Arial" pitchFamily="34" charset="0"/>
              </a:rPr>
              <a:t>2</a:t>
            </a:r>
            <a:r>
              <a:rPr lang="zh-CN" altLang="en-US" sz="3000"/>
              <a:t>＝</a:t>
            </a:r>
          </a:p>
        </p:txBody>
      </p:sp>
      <p:sp>
        <p:nvSpPr>
          <p:cNvPr id="15376" name="Text Box 21"/>
          <p:cNvSpPr txBox="1">
            <a:spLocks noChangeArrowheads="1"/>
          </p:cNvSpPr>
          <p:nvPr/>
        </p:nvSpPr>
        <p:spPr bwMode="auto">
          <a:xfrm>
            <a:off x="4725988" y="3922713"/>
            <a:ext cx="1744662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latin typeface="Arial" pitchFamily="34" charset="0"/>
              </a:rPr>
              <a:t>4</a:t>
            </a:r>
            <a:r>
              <a:rPr lang="en-US" altLang="zh-CN" sz="3000"/>
              <a:t>×</a:t>
            </a:r>
            <a:r>
              <a:rPr lang="en-US" altLang="zh-CN" sz="3000">
                <a:latin typeface="Arial" pitchFamily="34" charset="0"/>
              </a:rPr>
              <a:t>5</a:t>
            </a:r>
            <a:r>
              <a:rPr lang="zh-CN" altLang="en-US" sz="3000"/>
              <a:t>＝</a:t>
            </a:r>
          </a:p>
        </p:txBody>
      </p:sp>
      <p:sp>
        <p:nvSpPr>
          <p:cNvPr id="15377" name="Text Box 22"/>
          <p:cNvSpPr txBox="1">
            <a:spLocks noChangeArrowheads="1"/>
          </p:cNvSpPr>
          <p:nvPr/>
        </p:nvSpPr>
        <p:spPr bwMode="auto">
          <a:xfrm>
            <a:off x="6859588" y="3213100"/>
            <a:ext cx="1744662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latin typeface="Arial" pitchFamily="34" charset="0"/>
              </a:rPr>
              <a:t>5</a:t>
            </a:r>
            <a:r>
              <a:rPr lang="en-US" altLang="zh-CN" sz="3000"/>
              <a:t>×</a:t>
            </a:r>
            <a:r>
              <a:rPr lang="en-US" altLang="zh-CN" sz="3000">
                <a:latin typeface="Arial" pitchFamily="34" charset="0"/>
              </a:rPr>
              <a:t>4</a:t>
            </a:r>
            <a:r>
              <a:rPr lang="zh-CN" altLang="en-US" sz="3000"/>
              <a:t>＝</a:t>
            </a:r>
          </a:p>
        </p:txBody>
      </p:sp>
      <p:sp>
        <p:nvSpPr>
          <p:cNvPr id="15378" name="Text Box 23"/>
          <p:cNvSpPr txBox="1">
            <a:spLocks noChangeArrowheads="1"/>
          </p:cNvSpPr>
          <p:nvPr/>
        </p:nvSpPr>
        <p:spPr bwMode="auto">
          <a:xfrm>
            <a:off x="6859588" y="3922713"/>
            <a:ext cx="1744662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latin typeface="Arial" pitchFamily="34" charset="0"/>
              </a:rPr>
              <a:t>2</a:t>
            </a:r>
            <a:r>
              <a:rPr lang="en-US" altLang="zh-CN" sz="3000"/>
              <a:t>×</a:t>
            </a:r>
            <a:r>
              <a:rPr lang="en-US" altLang="zh-CN" sz="3000">
                <a:latin typeface="Arial" pitchFamily="34" charset="0"/>
              </a:rPr>
              <a:t>5</a:t>
            </a:r>
            <a:r>
              <a:rPr lang="zh-CN" altLang="en-US" sz="3000"/>
              <a:t>＝</a:t>
            </a:r>
          </a:p>
        </p:txBody>
      </p:sp>
      <p:pic>
        <p:nvPicPr>
          <p:cNvPr id="1026" name="Picture 2" descr="C:\Users\Administrator\Desktop\图片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775"/>
            <a:ext cx="9144000" cy="6842449"/>
          </a:xfrm>
          <a:prstGeom prst="rect">
            <a:avLst/>
          </a:prstGeom>
          <a:noFill/>
        </p:spPr>
      </p:pic>
      <p:sp>
        <p:nvSpPr>
          <p:cNvPr id="21" name="矩形 20"/>
          <p:cNvSpPr/>
          <p:nvPr/>
        </p:nvSpPr>
        <p:spPr>
          <a:xfrm>
            <a:off x="1259632" y="1340768"/>
            <a:ext cx="2900153" cy="5555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10" b="1" dirty="0" smtClean="0">
                <a:solidFill>
                  <a:srgbClr val="FF0000"/>
                </a:solidFill>
              </a:rPr>
              <a:t>计算并说出口诀</a:t>
            </a:r>
            <a:endParaRPr lang="zh-CN" altLang="en-US" sz="3010" b="1" dirty="0">
              <a:solidFill>
                <a:srgbClr val="FF0000"/>
              </a:solidFill>
            </a:endParaRPr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1641475" y="3213100"/>
            <a:ext cx="785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000" dirty="0">
                <a:solidFill>
                  <a:srgbClr val="FF0000"/>
                </a:solidFill>
                <a:latin typeface="Arial" pitchFamily="34" charset="0"/>
              </a:rPr>
              <a:t>15</a:t>
            </a:r>
            <a:endParaRPr lang="zh-CN" altLang="en-US" sz="3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3" name="TextBox 9"/>
          <p:cNvSpPr txBox="1">
            <a:spLocks noChangeArrowheads="1"/>
          </p:cNvSpPr>
          <p:nvPr/>
        </p:nvSpPr>
        <p:spPr bwMode="auto">
          <a:xfrm>
            <a:off x="1691680" y="3933056"/>
            <a:ext cx="785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000" dirty="0">
                <a:solidFill>
                  <a:srgbClr val="FF0000"/>
                </a:solidFill>
                <a:latin typeface="Arial" pitchFamily="34" charset="0"/>
              </a:rPr>
              <a:t>5</a:t>
            </a:r>
            <a:endParaRPr lang="zh-CN" altLang="en-US" sz="3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4" name="TextBox 14"/>
          <p:cNvSpPr txBox="1">
            <a:spLocks noChangeArrowheads="1"/>
          </p:cNvSpPr>
          <p:nvPr/>
        </p:nvSpPr>
        <p:spPr bwMode="auto">
          <a:xfrm>
            <a:off x="3795713" y="3213100"/>
            <a:ext cx="785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000" dirty="0">
                <a:solidFill>
                  <a:srgbClr val="FF0000"/>
                </a:solidFill>
                <a:latin typeface="Arial" pitchFamily="34" charset="0"/>
              </a:rPr>
              <a:t>5 </a:t>
            </a:r>
            <a:endParaRPr lang="zh-CN" altLang="en-US" sz="3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3794125" y="3922713"/>
            <a:ext cx="785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000" dirty="0">
                <a:solidFill>
                  <a:srgbClr val="FF0000"/>
                </a:solidFill>
                <a:latin typeface="Arial" pitchFamily="34" charset="0"/>
              </a:rPr>
              <a:t>25</a:t>
            </a:r>
            <a:r>
              <a:rPr lang="en-US" altLang="zh-CN" sz="3000" dirty="0">
                <a:latin typeface="Arial" pitchFamily="34" charset="0"/>
              </a:rPr>
              <a:t> </a:t>
            </a:r>
            <a:endParaRPr lang="zh-CN" altLang="en-US" sz="3000" dirty="0">
              <a:latin typeface="Arial" pitchFamily="34" charset="0"/>
            </a:endParaRPr>
          </a:p>
        </p:txBody>
      </p: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6804248" y="4149080"/>
            <a:ext cx="78581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0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endParaRPr lang="zh-CN" altLang="en-US" sz="3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8" name="TextBox 18"/>
          <p:cNvSpPr txBox="1">
            <a:spLocks noChangeArrowheads="1"/>
          </p:cNvSpPr>
          <p:nvPr/>
        </p:nvSpPr>
        <p:spPr bwMode="auto">
          <a:xfrm>
            <a:off x="6732240" y="3284984"/>
            <a:ext cx="785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000" dirty="0">
                <a:solidFill>
                  <a:srgbClr val="FF0000"/>
                </a:solidFill>
                <a:latin typeface="Arial" pitchFamily="34" charset="0"/>
              </a:rPr>
              <a:t>20 </a:t>
            </a:r>
            <a:endParaRPr lang="zh-CN" altLang="en-US" sz="3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9" name="TextBox 19"/>
          <p:cNvSpPr txBox="1">
            <a:spLocks noChangeArrowheads="1"/>
          </p:cNvSpPr>
          <p:nvPr/>
        </p:nvSpPr>
        <p:spPr bwMode="auto">
          <a:xfrm>
            <a:off x="6732240" y="3939778"/>
            <a:ext cx="785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000" dirty="0">
                <a:solidFill>
                  <a:srgbClr val="FF0000"/>
                </a:solidFill>
                <a:latin typeface="Arial" pitchFamily="34" charset="0"/>
              </a:rPr>
              <a:t>10</a:t>
            </a:r>
            <a:endParaRPr lang="zh-CN" altLang="en-US" sz="3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539552" y="3284984"/>
            <a:ext cx="1744662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dirty="0">
                <a:latin typeface="Arial" pitchFamily="34" charset="0"/>
              </a:rPr>
              <a:t>5</a:t>
            </a:r>
            <a:r>
              <a:rPr lang="en-US" altLang="zh-CN" sz="3000" dirty="0"/>
              <a:t>×</a:t>
            </a:r>
            <a:r>
              <a:rPr lang="en-US" altLang="zh-CN" sz="3000" dirty="0">
                <a:latin typeface="Arial" pitchFamily="34" charset="0"/>
              </a:rPr>
              <a:t>3</a:t>
            </a:r>
            <a:r>
              <a:rPr lang="zh-CN" altLang="en-US" sz="3000" dirty="0"/>
              <a:t>＝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469900" y="3922713"/>
            <a:ext cx="1744663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dirty="0">
                <a:latin typeface="Arial" pitchFamily="34" charset="0"/>
              </a:rPr>
              <a:t>5</a:t>
            </a:r>
            <a:r>
              <a:rPr lang="en-US" altLang="zh-CN" sz="3000" dirty="0"/>
              <a:t>×</a:t>
            </a:r>
            <a:r>
              <a:rPr lang="en-US" altLang="zh-CN" sz="3000" dirty="0">
                <a:latin typeface="Arial" pitchFamily="34" charset="0"/>
              </a:rPr>
              <a:t>1</a:t>
            </a:r>
            <a:r>
              <a:rPr lang="zh-CN" altLang="en-US" sz="3000" dirty="0"/>
              <a:t>＝</a:t>
            </a: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2611438" y="3213100"/>
            <a:ext cx="1744662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dirty="0">
                <a:latin typeface="Arial" pitchFamily="34" charset="0"/>
              </a:rPr>
              <a:t>1</a:t>
            </a:r>
            <a:r>
              <a:rPr lang="en-US" altLang="zh-CN" sz="3000" dirty="0"/>
              <a:t>×</a:t>
            </a:r>
            <a:r>
              <a:rPr lang="en-US" altLang="zh-CN" sz="3000" dirty="0">
                <a:latin typeface="Arial" pitchFamily="34" charset="0"/>
              </a:rPr>
              <a:t>5</a:t>
            </a:r>
            <a:r>
              <a:rPr lang="zh-CN" altLang="en-US" sz="3000" dirty="0"/>
              <a:t>＝</a:t>
            </a: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2609850" y="3922713"/>
            <a:ext cx="1744663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latin typeface="Arial" pitchFamily="34" charset="0"/>
              </a:rPr>
              <a:t>5</a:t>
            </a:r>
            <a:r>
              <a:rPr lang="en-US" altLang="zh-CN" sz="3000"/>
              <a:t>×</a:t>
            </a:r>
            <a:r>
              <a:rPr lang="en-US" altLang="zh-CN" sz="3000">
                <a:latin typeface="Arial" pitchFamily="34" charset="0"/>
              </a:rPr>
              <a:t>5</a:t>
            </a:r>
            <a:r>
              <a:rPr lang="zh-CN" altLang="en-US" sz="3000"/>
              <a:t>＝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5724128" y="3645024"/>
            <a:ext cx="1744663" cy="124649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3000" dirty="0" smtClean="0"/>
          </a:p>
          <a:p>
            <a:pPr>
              <a:spcBef>
                <a:spcPct val="50000"/>
              </a:spcBef>
            </a:pPr>
            <a:endParaRPr lang="zh-CN" altLang="en-US" sz="3000" dirty="0"/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5436096" y="3284984"/>
            <a:ext cx="2680766" cy="55399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dirty="0" smtClean="0">
                <a:latin typeface="Arial" pitchFamily="34" charset="0"/>
              </a:rPr>
              <a:t>4×5</a:t>
            </a:r>
            <a:r>
              <a:rPr lang="zh-CN" altLang="en-US" sz="3000" dirty="0" smtClean="0"/>
              <a:t>＝</a:t>
            </a:r>
            <a:endParaRPr lang="zh-CN" altLang="en-US" sz="3000" dirty="0"/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5508104" y="3933056"/>
            <a:ext cx="1744662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dirty="0">
                <a:latin typeface="Arial" pitchFamily="34" charset="0"/>
              </a:rPr>
              <a:t>2</a:t>
            </a:r>
            <a:r>
              <a:rPr lang="en-US" altLang="zh-CN" sz="3000" dirty="0"/>
              <a:t>×</a:t>
            </a:r>
            <a:r>
              <a:rPr lang="en-US" altLang="zh-CN" sz="3000" dirty="0">
                <a:latin typeface="Arial" pitchFamily="34" charset="0"/>
              </a:rPr>
              <a:t>5</a:t>
            </a:r>
            <a:r>
              <a:rPr lang="zh-CN" altLang="en-US" sz="3000" dirty="0"/>
              <a:t>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151</Words>
  <Application>Microsoft Office PowerPoint</Application>
  <PresentationFormat>全屏显示(4:3)</PresentationFormat>
  <Paragraphs>66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7</cp:revision>
  <dcterms:created xsi:type="dcterms:W3CDTF">2017-11-15T06:50:14Z</dcterms:created>
  <dcterms:modified xsi:type="dcterms:W3CDTF">2017-11-15T07:43:42Z</dcterms:modified>
</cp:coreProperties>
</file>