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59" r:id="rId5"/>
    <p:sldId id="260" r:id="rId6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1226820" y="2137410"/>
            <a:ext cx="9523095" cy="22148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en-US" altLang="zh-CN" sz="138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Exclamation</a:t>
            </a:r>
            <a:endParaRPr lang="en-US" altLang="zh-CN" sz="13800" b="1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065" y="-5080"/>
            <a:ext cx="10515600" cy="1325563"/>
          </a:xfrm>
          <a:solidFill>
            <a:srgbClr val="00FF00"/>
          </a:solidFill>
          <a:ln>
            <a:solidFill>
              <a:srgbClr val="00B0F0"/>
            </a:solidFill>
          </a:ln>
        </p:spPr>
        <p:txBody>
          <a:bodyPr/>
          <a:p>
            <a:r>
              <a:rPr lang="en-US" altLang="zh-CN" sz="6000" b="1">
                <a:solidFill>
                  <a:srgbClr val="FF0000"/>
                </a:solidFill>
                <a:latin typeface="Times New Roman" panose="02020603050405020304" charset="0"/>
              </a:rPr>
              <a:t>                      </a:t>
            </a:r>
            <a:r>
              <a:rPr lang="en-US" altLang="zh-CN" sz="6000" b="1">
                <a:solidFill>
                  <a:srgbClr val="008000"/>
                </a:solidFill>
                <a:latin typeface="Times New Roman" panose="02020603050405020304" charset="0"/>
              </a:rPr>
              <a:t>or</a:t>
            </a:r>
            <a:r>
              <a:rPr lang="en-US" altLang="zh-CN" sz="6000" b="1">
                <a:solidFill>
                  <a:srgbClr val="FF0000"/>
                </a:solidFill>
                <a:latin typeface="Times New Roman" panose="02020603050405020304" charset="0"/>
              </a:rPr>
              <a:t> </a:t>
            </a:r>
            <a:endParaRPr lang="en-US" altLang="zh-CN" sz="6000" b="1">
              <a:solidFill>
                <a:srgbClr val="FF0000"/>
              </a:solidFill>
              <a:latin typeface="Times New Roman" panose="0202060305040502030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65100" y="1427480"/>
            <a:ext cx="11953240" cy="5208270"/>
          </a:xfrm>
        </p:spPr>
        <p:txBody>
          <a:bodyPr>
            <a:noAutofit/>
          </a:bodyPr>
          <a:p>
            <a:r>
              <a:rPr lang="en-US" altLang="zh-CN" sz="4800" b="1">
                <a:latin typeface="Times New Roman" panose="02020603050405020304" charset="0"/>
                <a:sym typeface="+mn-ea"/>
              </a:rPr>
              <a:t>1</a:t>
            </a:r>
            <a:r>
              <a:rPr lang="zh-CN" altLang="en-US" sz="5400" b="1">
                <a:latin typeface="Times New Roman" panose="02020603050405020304" charset="0"/>
                <a:sym typeface="+mn-ea"/>
              </a:rPr>
              <a:t>).</a:t>
            </a:r>
            <a:r>
              <a:rPr lang="zh-CN" altLang="en-US" sz="4800" b="1">
                <a:latin typeface="Times New Roman" panose="02020603050405020304" charset="0"/>
                <a:sym typeface="+mn-ea"/>
              </a:rPr>
              <a:t>____________ cool your new car is!</a:t>
            </a:r>
            <a:endParaRPr lang="zh-CN" altLang="en-US" sz="4800" b="1">
              <a:latin typeface="Times New Roman" panose="02020603050405020304" charset="0"/>
              <a:sym typeface="+mn-ea"/>
            </a:endParaRPr>
          </a:p>
          <a:p>
            <a:r>
              <a:rPr lang="zh-CN" altLang="en-US" sz="4800" b="1">
                <a:latin typeface="Times New Roman" panose="02020603050405020304" charset="0"/>
              </a:rPr>
              <a:t>2).___________</a:t>
            </a:r>
            <a:r>
              <a:rPr lang="en-US" altLang="zh-CN" sz="4800" b="1">
                <a:latin typeface="Times New Roman" panose="02020603050405020304" charset="0"/>
              </a:rPr>
              <a:t>_</a:t>
            </a:r>
            <a:r>
              <a:rPr lang="zh-CN" altLang="en-US" sz="4800" b="1">
                <a:latin typeface="Times New Roman" panose="02020603050405020304" charset="0"/>
              </a:rPr>
              <a:t>  </a:t>
            </a:r>
            <a:r>
              <a:rPr lang="en-US" altLang="zh-CN" sz="4800" b="1">
                <a:latin typeface="Times New Roman" panose="02020603050405020304" charset="0"/>
              </a:rPr>
              <a:t>a new car it is</a:t>
            </a:r>
            <a:r>
              <a:rPr lang="zh-CN" altLang="en-US" sz="4800" b="1">
                <a:latin typeface="Times New Roman" panose="02020603050405020304" charset="0"/>
              </a:rPr>
              <a:t>!</a:t>
            </a:r>
            <a:endParaRPr lang="zh-CN" altLang="en-US" sz="4800" b="1">
              <a:latin typeface="Times New Roman" panose="02020603050405020304" charset="0"/>
            </a:endParaRPr>
          </a:p>
          <a:p>
            <a:r>
              <a:rPr lang="zh-CN" altLang="en-US" sz="4800" b="1">
                <a:latin typeface="Times New Roman" panose="02020603050405020304" charset="0"/>
              </a:rPr>
              <a:t>3).____________ </a:t>
            </a:r>
            <a:r>
              <a:rPr lang="en-US" altLang="zh-CN" sz="4800" b="1">
                <a:latin typeface="Times New Roman" panose="02020603050405020304" charset="0"/>
              </a:rPr>
              <a:t>new cars they are</a:t>
            </a:r>
            <a:r>
              <a:rPr lang="zh-CN" altLang="en-US" sz="4800" b="1">
                <a:latin typeface="Times New Roman" panose="02020603050405020304" charset="0"/>
              </a:rPr>
              <a:t>!</a:t>
            </a:r>
            <a:endParaRPr lang="zh-CN" altLang="en-US" sz="4800" b="1">
              <a:latin typeface="Times New Roman" panose="02020603050405020304" charset="0"/>
            </a:endParaRPr>
          </a:p>
          <a:p>
            <a:r>
              <a:rPr lang="zh-CN" altLang="en-US" sz="4800" b="1">
                <a:latin typeface="Times New Roman" panose="02020603050405020304" charset="0"/>
              </a:rPr>
              <a:t>4).____________ bad the weather is!</a:t>
            </a:r>
            <a:endParaRPr lang="zh-CN" altLang="en-US" sz="4800" b="1">
              <a:latin typeface="Times New Roman" panose="02020603050405020304" charset="0"/>
            </a:endParaRPr>
          </a:p>
          <a:p>
            <a:r>
              <a:rPr lang="zh-CN" altLang="en-US" sz="4800" b="1">
                <a:latin typeface="Times New Roman" panose="02020603050405020304" charset="0"/>
              </a:rPr>
              <a:t>5).____________ </a:t>
            </a:r>
            <a:r>
              <a:rPr lang="en-US" altLang="zh-CN" sz="4800" b="1">
                <a:latin typeface="Times New Roman" panose="02020603050405020304" charset="0"/>
              </a:rPr>
              <a:t>bad weather it is</a:t>
            </a:r>
            <a:r>
              <a:rPr lang="zh-CN" altLang="en-US" sz="4800" b="1">
                <a:latin typeface="Times New Roman" panose="02020603050405020304" charset="0"/>
              </a:rPr>
              <a:t>！</a:t>
            </a:r>
            <a:endParaRPr lang="zh-CN" altLang="en-US" sz="4800" b="1">
              <a:latin typeface="Times New Roman" panose="02020603050405020304" charset="0"/>
            </a:endParaRPr>
          </a:p>
          <a:p>
            <a:endParaRPr lang="zh-CN" altLang="en-US" sz="4800" b="1">
              <a:latin typeface="Times New Roman" panose="02020603050405020304" charset="0"/>
            </a:endParaRPr>
          </a:p>
          <a:p>
            <a:endParaRPr lang="zh-CN" altLang="en-US" sz="3600" b="1">
              <a:latin typeface="Times New Roman" panose="0202060305040502030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 rot="19860000">
            <a:off x="2230755" y="214630"/>
            <a:ext cx="158940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800" b="1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 How</a:t>
            </a:r>
            <a:endParaRPr lang="en-US" altLang="zh-CN" sz="4800" b="1">
              <a:solidFill>
                <a:srgbClr val="FF0000"/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 rot="1500000">
            <a:off x="5689600" y="374650"/>
            <a:ext cx="198056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800" b="1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What</a:t>
            </a:r>
            <a:endParaRPr lang="en-US" altLang="zh-CN" sz="4800" b="1">
              <a:solidFill>
                <a:srgbClr val="FF0000"/>
              </a:solidFill>
              <a:latin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88900"/>
            <a:ext cx="10515600" cy="1325563"/>
          </a:xfrm>
          <a:solidFill>
            <a:srgbClr val="00B0F0"/>
          </a:solidFill>
        </p:spPr>
        <p:txBody>
          <a:bodyPr>
            <a:normAutofit fontScale="90000"/>
          </a:bodyPr>
          <a:p>
            <a:br>
              <a:rPr lang="en-US" altLang="zh-CN" sz="8000" b="1">
                <a:solidFill>
                  <a:srgbClr val="FF0000"/>
                </a:solidFill>
                <a:sym typeface="+mn-ea"/>
              </a:rPr>
            </a:br>
            <a:r>
              <a:rPr lang="en-US" altLang="zh-CN" sz="8000" b="1">
                <a:solidFill>
                  <a:srgbClr val="FF0000"/>
                </a:solidFill>
                <a:sym typeface="+mn-ea"/>
              </a:rPr>
              <a:t>              </a:t>
            </a:r>
            <a:r>
              <a:rPr lang="en-US" altLang="zh-CN" sz="11500" b="1">
                <a:solidFill>
                  <a:srgbClr val="FF0000"/>
                </a:solidFill>
                <a:sym typeface="+mn-ea"/>
              </a:rPr>
              <a:t>Practice</a:t>
            </a:r>
            <a:br>
              <a:rPr lang="en-US" altLang="zh-CN" b="1"/>
            </a:b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17440"/>
          </a:xfrm>
        </p:spPr>
        <p:txBody>
          <a:bodyPr/>
          <a:p>
            <a:pPr marL="0" indent="0">
              <a:buNone/>
            </a:pPr>
            <a:r>
              <a:rPr lang="en-US" altLang="zh-CN" sz="3600"/>
              <a:t>1. (13年湖南) _______ clever the boy is!</a:t>
            </a:r>
            <a:endParaRPr lang="en-US" altLang="zh-CN" sz="3600"/>
          </a:p>
          <a:p>
            <a:pPr marL="0" indent="0">
              <a:buNone/>
            </a:pPr>
            <a:r>
              <a:rPr lang="en-US" altLang="zh-CN" sz="3600"/>
              <a:t>     A.How          B. What          C. What a</a:t>
            </a:r>
            <a:endParaRPr lang="en-US" altLang="zh-CN" sz="3600"/>
          </a:p>
          <a:p>
            <a:pPr marL="0" indent="0">
              <a:buNone/>
            </a:pPr>
            <a:r>
              <a:rPr lang="en-US" altLang="zh-CN" sz="3600"/>
              <a:t>2.(10年上海) _______ exciting sport it is to climb the mountains! </a:t>
            </a:r>
            <a:endParaRPr lang="en-US" altLang="zh-CN" sz="3600"/>
          </a:p>
          <a:p>
            <a:pPr marL="0" indent="0">
              <a:buNone/>
            </a:pPr>
            <a:r>
              <a:rPr lang="en-US" altLang="zh-CN" sz="3600"/>
              <a:t>     A.How           B. What          C. What a          D. What an</a:t>
            </a:r>
            <a:endParaRPr lang="en-US" altLang="zh-CN" sz="3600"/>
          </a:p>
          <a:p>
            <a:pPr marL="0" indent="0">
              <a:buNone/>
            </a:pPr>
            <a:r>
              <a:rPr lang="en-US" altLang="zh-CN" sz="3600"/>
              <a:t>3.(15年哈尔滨)  What _____ good news! Our school band will play at Harbin Summer Concert in August.    </a:t>
            </a:r>
            <a:endParaRPr lang="en-US" altLang="zh-CN" sz="3600"/>
          </a:p>
          <a:p>
            <a:pPr marL="0" indent="0">
              <a:buNone/>
            </a:pPr>
            <a:r>
              <a:rPr lang="en-US" altLang="zh-CN" sz="3600"/>
              <a:t>     A. a          B. the          C. /</a:t>
            </a:r>
            <a:endParaRPr lang="en-US" altLang="zh-CN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3" name=" 213"/>
          <p:cNvSpPr/>
          <p:nvPr/>
        </p:nvSpPr>
        <p:spPr>
          <a:xfrm rot="10800000">
            <a:off x="2729865" y="3353435"/>
            <a:ext cx="7000875" cy="3390900"/>
          </a:xfrm>
          <a:custGeom>
            <a:avLst/>
            <a:gdLst/>
            <a:ahLst/>
            <a:cxnLst/>
            <a:rect l="l" t="t" r="r" b="b"/>
            <a:pathLst>
              <a:path w="1160528" h="1137856">
                <a:moveTo>
                  <a:pt x="301373" y="145324"/>
                </a:moveTo>
                <a:cubicBezTo>
                  <a:pt x="77474" y="176329"/>
                  <a:pt x="-76715" y="585266"/>
                  <a:pt x="580264" y="1067944"/>
                </a:cubicBezTo>
                <a:cubicBezTo>
                  <a:pt x="1535870" y="365866"/>
                  <a:pt x="775286" y="-180195"/>
                  <a:pt x="580264" y="365866"/>
                </a:cubicBezTo>
                <a:cubicBezTo>
                  <a:pt x="519320" y="195222"/>
                  <a:pt x="403145" y="131231"/>
                  <a:pt x="301373" y="145324"/>
                </a:cubicBezTo>
                <a:close/>
                <a:moveTo>
                  <a:pt x="237013" y="2324"/>
                </a:moveTo>
                <a:cubicBezTo>
                  <a:pt x="362271" y="-15022"/>
                  <a:pt x="505256" y="63737"/>
                  <a:pt x="580264" y="273760"/>
                </a:cubicBezTo>
                <a:cubicBezTo>
                  <a:pt x="820291" y="-398315"/>
                  <a:pt x="1756395" y="273760"/>
                  <a:pt x="580264" y="1137856"/>
                </a:cubicBezTo>
                <a:cubicBezTo>
                  <a:pt x="-228326" y="543790"/>
                  <a:pt x="-38555" y="40484"/>
                  <a:pt x="237013" y="2324"/>
                </a:cubicBezTo>
                <a:close/>
              </a:path>
            </a:pathLst>
          </a:custGeom>
          <a:solidFill>
            <a:srgbClr val="FF0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3746500" y="638175"/>
            <a:ext cx="4968240" cy="2214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13800" b="1">
                <a:solidFill>
                  <a:srgbClr val="00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Thank</a:t>
            </a:r>
            <a:r>
              <a:rPr lang="en-US" altLang="zh-CN" sz="115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altLang="zh-CN" sz="115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 213"/>
          <p:cNvSpPr/>
          <p:nvPr/>
        </p:nvSpPr>
        <p:spPr>
          <a:xfrm>
            <a:off x="2729865" y="177165"/>
            <a:ext cx="7000875" cy="3390900"/>
          </a:xfrm>
          <a:custGeom>
            <a:avLst/>
            <a:gdLst/>
            <a:ahLst/>
            <a:cxnLst/>
            <a:rect l="l" t="t" r="r" b="b"/>
            <a:pathLst>
              <a:path w="1160528" h="1137856">
                <a:moveTo>
                  <a:pt x="301373" y="145324"/>
                </a:moveTo>
                <a:cubicBezTo>
                  <a:pt x="77474" y="176329"/>
                  <a:pt x="-76715" y="585266"/>
                  <a:pt x="580264" y="1067944"/>
                </a:cubicBezTo>
                <a:cubicBezTo>
                  <a:pt x="1535870" y="365866"/>
                  <a:pt x="775286" y="-180195"/>
                  <a:pt x="580264" y="365866"/>
                </a:cubicBezTo>
                <a:cubicBezTo>
                  <a:pt x="519320" y="195222"/>
                  <a:pt x="403145" y="131231"/>
                  <a:pt x="301373" y="145324"/>
                </a:cubicBezTo>
                <a:close/>
                <a:moveTo>
                  <a:pt x="237013" y="2324"/>
                </a:moveTo>
                <a:cubicBezTo>
                  <a:pt x="362271" y="-15022"/>
                  <a:pt x="505256" y="63737"/>
                  <a:pt x="580264" y="273760"/>
                </a:cubicBezTo>
                <a:cubicBezTo>
                  <a:pt x="820291" y="-398315"/>
                  <a:pt x="1756395" y="273760"/>
                  <a:pt x="580264" y="1137856"/>
                </a:cubicBezTo>
                <a:cubicBezTo>
                  <a:pt x="-228326" y="543790"/>
                  <a:pt x="-38555" y="40484"/>
                  <a:pt x="237013" y="2324"/>
                </a:cubicBezTo>
                <a:close/>
              </a:path>
            </a:pathLst>
          </a:custGeom>
          <a:solidFill>
            <a:srgbClr val="FF0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4424363" y="3941445"/>
            <a:ext cx="3612515" cy="2214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13800" b="1">
                <a:solidFill>
                  <a:srgbClr val="00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You!</a:t>
            </a:r>
            <a:r>
              <a:rPr lang="en-US" altLang="zh-CN" sz="7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altLang="zh-CN" sz="7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603</Words>
  <Application>WPS 演示</Application>
  <PresentationFormat>宽屏</PresentationFormat>
  <Paragraphs>29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Arial</vt:lpstr>
      <vt:lpstr>宋体</vt:lpstr>
      <vt:lpstr>Wingdings</vt:lpstr>
      <vt:lpstr>Arial Unicode MS</vt:lpstr>
      <vt:lpstr>Calibri Light</vt:lpstr>
      <vt:lpstr>Calibri</vt:lpstr>
      <vt:lpstr>微软雅黑</vt:lpstr>
      <vt:lpstr>Times New Roman</vt:lpstr>
      <vt:lpstr>Office 主题</vt:lpstr>
      <vt:lpstr>PowerPoint 演示文稿</vt:lpstr>
      <vt:lpstr>                      or </vt:lpstr>
      <vt:lpstr>               Practice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ASUS</dc:creator>
  <cp:lastModifiedBy>THEONE1393807351</cp:lastModifiedBy>
  <cp:revision>1</cp:revision>
  <dcterms:created xsi:type="dcterms:W3CDTF">2017-11-15T02:41:50Z</dcterms:created>
  <dcterms:modified xsi:type="dcterms:W3CDTF">2017-11-15T02:43:39Z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2052-10.1.0.6930</vt:lpwstr>
  </property>
</Properties>
</file>