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308" r:id="rId4"/>
    <p:sldId id="309" r:id="rId5"/>
    <p:sldId id="262" r:id="rId6"/>
  </p:sldIdLst>
  <p:sldSz cx="9144000" cy="6858000" type="A4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69" d="100"/>
          <a:sy n="69" d="100"/>
        </p:scale>
        <p:origin x="-138" y="-102"/>
      </p:cViewPr>
      <p:guideLst>
        <p:guide orient="horz" pos="2249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050" name="图片 7"/>
          <p:cNvPicPr>
            <a:picLocks noChangeAspect="1"/>
          </p:cNvPicPr>
          <p:nvPr/>
        </p:nvPicPr>
        <p:blipFill>
          <a:blip r:embed="rId2"/>
          <a:srcRect r="398" b="173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KSO_BT1"/>
          <p:cNvSpPr>
            <a:spLocks noGrp="1"/>
          </p:cNvSpPr>
          <p:nvPr>
            <p:ph type="ctrTitle"/>
          </p:nvPr>
        </p:nvSpPr>
        <p:spPr>
          <a:xfrm>
            <a:off x="2601913" y="2578100"/>
            <a:ext cx="5110162" cy="147002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lvl="0" algn="ctr">
              <a:defRPr sz="4400"/>
            </a:lvl1pPr>
          </a:lstStyle>
          <a:p>
            <a:pPr lvl="0"/>
            <a:r>
              <a:rPr lang="zh-CN" altLang="en-US"/>
              <a:t>单击此处</a:t>
            </a:r>
            <a:br>
              <a:rPr lang="zh-CN" altLang="en-US"/>
            </a:br>
            <a:r>
              <a:rPr lang="zh-CN" altLang="en-US"/>
              <a:t>编辑母版标题样式</a:t>
            </a:r>
            <a:endParaRPr lang="zh-CN" altLang="en-US"/>
          </a:p>
        </p:txBody>
      </p:sp>
      <p:sp>
        <p:nvSpPr>
          <p:cNvPr id="2052" name="KSO_BC1"/>
          <p:cNvSpPr>
            <a:spLocks noGrp="1"/>
          </p:cNvSpPr>
          <p:nvPr>
            <p:ph type="subTitle" idx="1"/>
          </p:nvPr>
        </p:nvSpPr>
        <p:spPr>
          <a:xfrm>
            <a:off x="2597150" y="4102100"/>
            <a:ext cx="5119688" cy="52228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>
              <a:buNone/>
              <a:defRPr>
                <a:solidFill>
                  <a:schemeClr val="folHlink"/>
                </a:solidFill>
              </a:defRPr>
            </a:lvl1pPr>
            <a:lvl2pPr marL="0" lvl="1" indent="0" algn="ctr">
              <a:buNone/>
              <a:defRPr>
                <a:solidFill>
                  <a:schemeClr val="folHlink"/>
                </a:solidFill>
              </a:defRPr>
            </a:lvl2pPr>
            <a:lvl3pPr marL="914400" lvl="2" indent="0" algn="ctr">
              <a:buNone/>
              <a:defRPr>
                <a:solidFill>
                  <a:schemeClr val="folHlink"/>
                </a:solidFill>
              </a:defRPr>
            </a:lvl3pPr>
            <a:lvl4pPr marL="1371600" lvl="3" indent="0" algn="ctr">
              <a:buNone/>
              <a:defRPr>
                <a:solidFill>
                  <a:schemeClr val="folHlink"/>
                </a:solidFill>
              </a:defRPr>
            </a:lvl4pPr>
            <a:lvl5pPr marL="1828800" lvl="4" indent="0" algn="ctr">
              <a:buNone/>
              <a:defRPr>
                <a:solidFill>
                  <a:schemeClr val="folHlink"/>
                </a:solidFill>
              </a:defRPr>
            </a:lvl5pPr>
          </a:lstStyle>
          <a:p>
            <a:pPr lvl="0"/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2053" name="KSO_FD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>
              <a:defRPr sz="1200">
                <a:solidFill>
                  <a:srgbClr val="949596"/>
                </a:solidFill>
              </a:defRPr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4" name="KSO_FT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ctr">
              <a:defRPr sz="1200">
                <a:solidFill>
                  <a:srgbClr val="949596"/>
                </a:solidFill>
              </a:defRPr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5" name="KSO_FN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r">
              <a:defRPr sz="1200">
                <a:solidFill>
                  <a:srgbClr val="949596"/>
                </a:solidFill>
              </a:defRPr>
            </a:lvl1pPr>
          </a:lstStyle>
          <a:p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289279" y="228600"/>
            <a:ext cx="1983185" cy="60531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39725" y="228600"/>
            <a:ext cx="5834586" cy="60531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339725" y="228600"/>
            <a:ext cx="7932738" cy="60531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39725" y="1089025"/>
            <a:ext cx="3887042" cy="51927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385421" y="1089025"/>
            <a:ext cx="3887042" cy="51927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pn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图片 6"/>
          <p:cNvPicPr>
            <a:picLocks noChangeAspect="1"/>
          </p:cNvPicPr>
          <p:nvPr/>
        </p:nvPicPr>
        <p:blipFill>
          <a:blip r:embed="rId13"/>
          <a:srcRect l="458" t="864" r="6148" b="6552"/>
          <a:stretch>
            <a:fillRect/>
          </a:stretch>
        </p:blipFill>
        <p:spPr>
          <a:xfrm>
            <a:off x="0" y="-19050"/>
            <a:ext cx="9151938" cy="68897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KSO_BT1"/>
          <p:cNvSpPr>
            <a:spLocks noGrp="1"/>
          </p:cNvSpPr>
          <p:nvPr>
            <p:ph type="title"/>
          </p:nvPr>
        </p:nvSpPr>
        <p:spPr>
          <a:xfrm>
            <a:off x="339725" y="228600"/>
            <a:ext cx="6843713" cy="70008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8" name="KSO_BC1"/>
          <p:cNvSpPr>
            <a:spLocks noGrp="1"/>
          </p:cNvSpPr>
          <p:nvPr>
            <p:ph type="body" idx="1"/>
          </p:nvPr>
        </p:nvSpPr>
        <p:spPr>
          <a:xfrm>
            <a:off x="339725" y="1089025"/>
            <a:ext cx="7932738" cy="519271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</p:txBody>
      </p:sp>
      <p:sp>
        <p:nvSpPr>
          <p:cNvPr id="1029" name="KSO_FD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>
              <a:defRPr sz="1200">
                <a:solidFill>
                  <a:srgbClr val="949596"/>
                </a:solidFill>
              </a:defRPr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0" name="KSO_FT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ctr">
              <a:defRPr sz="1200">
                <a:solidFill>
                  <a:srgbClr val="949596"/>
                </a:solidFill>
              </a:defRPr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1" name="KSO_FN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r">
              <a:defRPr sz="1200">
                <a:solidFill>
                  <a:srgbClr val="949596"/>
                </a:solidFill>
              </a:defRPr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lvl="0" indent="0" algn="l" defTabSz="914400" eaLnBrk="1" fontAlgn="base" latinLnBrk="0" hangingPunct="1">
        <a:lnSpc>
          <a:spcPct val="90000"/>
        </a:lnSpc>
        <a:spcBef>
          <a:spcPct val="0"/>
        </a:spcBef>
        <a:spcAft>
          <a:spcPct val="0"/>
        </a:spcAft>
        <a:buNone/>
        <a:defRPr sz="3600" b="1" i="0" u="none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57505" lvl="0" indent="-357505" algn="just" defTabSz="914400" eaLnBrk="1" fontAlgn="base" latinLnBrk="0" hangingPunct="1">
        <a:lnSpc>
          <a:spcPct val="100000"/>
        </a:lnSpc>
        <a:spcBef>
          <a:spcPts val="1400"/>
        </a:spcBef>
        <a:spcAft>
          <a:spcPct val="0"/>
        </a:spcAft>
        <a:buClr>
          <a:srgbClr val="95953A"/>
        </a:buClr>
        <a:buSzPct val="50000"/>
        <a:buFont typeface="Wingdings" panose="05000000000000000000" pitchFamily="2" charset="2"/>
        <a:buChar char="p"/>
        <a:defRPr sz="2400" b="0" i="0" u="none" kern="1200" baseline="0">
          <a:solidFill>
            <a:srgbClr val="ABA941"/>
          </a:solidFill>
          <a:latin typeface="+mn-lt"/>
          <a:ea typeface="+mn-ea"/>
          <a:cs typeface="+mn-cs"/>
        </a:defRPr>
      </a:lvl1pPr>
      <a:lvl2pPr marL="357505" lvl="1" indent="-357505" algn="just" defTabSz="914400" eaLnBrk="1" fontAlgn="base" latinLnBrk="0" hangingPunct="1">
        <a:lnSpc>
          <a:spcPct val="130000"/>
        </a:lnSpc>
        <a:spcBef>
          <a:spcPct val="0"/>
        </a:spcBef>
        <a:spcAft>
          <a:spcPts val="600"/>
        </a:spcAft>
        <a:buClr>
          <a:srgbClr val="95953A"/>
        </a:buClr>
        <a:buFont typeface="幼圆" pitchFamily="1" charset="-122"/>
        <a:buChar char=" "/>
        <a:defRPr sz="1600" b="0" i="0" u="none" kern="1200" baseline="0">
          <a:solidFill>
            <a:srgbClr val="7D7D7D"/>
          </a:solidFill>
          <a:latin typeface="幼圆" pitchFamily="1" charset="-122"/>
          <a:ea typeface="幼圆" pitchFamily="1" charset="-122"/>
          <a:cs typeface="+mn-cs"/>
        </a:defRPr>
      </a:lvl2pPr>
      <a:lvl3pPr marL="1143000" lvl="2" indent="-228600" algn="l" defTabSz="914400" eaLnBrk="1" fontAlgn="base" latinLnBrk="0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b="0" i="0" u="none" kern="1200" baseline="0">
          <a:solidFill>
            <a:schemeClr val="tx1"/>
          </a:solidFill>
          <a:latin typeface="Calibri" charset="0"/>
          <a:ea typeface="幼圆" pitchFamily="1" charset="-122"/>
          <a:cs typeface="+mn-cs"/>
        </a:defRPr>
      </a:lvl3pPr>
      <a:lvl4pPr marL="1600200" lvl="3" indent="-228600" algn="l" defTabSz="914400" eaLnBrk="1" fontAlgn="base" latinLnBrk="0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b="0" i="0" u="none" kern="1200" baseline="0">
          <a:solidFill>
            <a:schemeClr val="tx1"/>
          </a:solidFill>
          <a:latin typeface="Calibri" charset="0"/>
          <a:ea typeface="幼圆" pitchFamily="1" charset="-122"/>
          <a:cs typeface="+mn-cs"/>
        </a:defRPr>
      </a:lvl4pPr>
      <a:lvl5pPr marL="2057400" lvl="4" indent="-228600" algn="l" defTabSz="914400" eaLnBrk="1" fontAlgn="base" latinLnBrk="0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b="0" i="0" u="none" kern="1200" baseline="0">
          <a:solidFill>
            <a:schemeClr val="tx1"/>
          </a:solidFill>
          <a:latin typeface="Calibri" charset="0"/>
          <a:ea typeface="幼圆" pitchFamily="1" charset="-122"/>
          <a:cs typeface="+mn-cs"/>
        </a:defRPr>
      </a:lvl5pPr>
      <a:lvl6pPr marL="2514600" lvl="5" indent="-228600" algn="l" defTabSz="914400" eaLnBrk="1" fontAlgn="base" latinLnBrk="0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b="0" i="0" u="none" kern="1200" baseline="0">
          <a:solidFill>
            <a:schemeClr val="tx1"/>
          </a:solidFill>
          <a:latin typeface="Calibri" charset="0"/>
          <a:ea typeface="幼圆" pitchFamily="1" charset="-122"/>
          <a:cs typeface="+mn-cs"/>
        </a:defRPr>
      </a:lvl6pPr>
      <a:lvl7pPr marL="2971800" lvl="6" indent="-228600" algn="l" defTabSz="914400" eaLnBrk="1" fontAlgn="base" latinLnBrk="0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b="0" i="0" u="none" kern="1200" baseline="0">
          <a:solidFill>
            <a:schemeClr val="tx1"/>
          </a:solidFill>
          <a:latin typeface="Calibri" charset="0"/>
          <a:ea typeface="幼圆" pitchFamily="1" charset="-122"/>
          <a:cs typeface="+mn-cs"/>
        </a:defRPr>
      </a:lvl7pPr>
      <a:lvl8pPr marL="3429000" lvl="7" indent="-228600" algn="l" defTabSz="914400" eaLnBrk="1" fontAlgn="base" latinLnBrk="0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b="0" i="0" u="none" kern="1200" baseline="0">
          <a:solidFill>
            <a:schemeClr val="tx1"/>
          </a:solidFill>
          <a:latin typeface="Calibri" charset="0"/>
          <a:ea typeface="幼圆" pitchFamily="1" charset="-122"/>
          <a:cs typeface="+mn-cs"/>
        </a:defRPr>
      </a:lvl8pPr>
      <a:lvl9pPr marL="3886200" lvl="8" indent="-228600" algn="l" defTabSz="914400" eaLnBrk="1" fontAlgn="base" latinLnBrk="0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b="0" i="0" u="none" kern="1200" baseline="0">
          <a:solidFill>
            <a:schemeClr val="tx1"/>
          </a:solidFill>
          <a:latin typeface="Calibri" charset="0"/>
          <a:ea typeface="幼圆" pitchFamily="1" charset="-122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标题 4097"/>
          <p:cNvSpPr>
            <a:spLocks noGrp="1"/>
          </p:cNvSpPr>
          <p:nvPr>
            <p:ph type="ctrTitle"/>
          </p:nvPr>
        </p:nvSpPr>
        <p:spPr>
          <a:xfrm>
            <a:off x="2193925" y="49213"/>
            <a:ext cx="6048375" cy="4537075"/>
          </a:xfrm>
          <a:ln/>
        </p:spPr>
        <p:txBody>
          <a:bodyPr anchor="b"/>
          <a:p>
            <a:pPr defTabSz="914400">
              <a:buSzPct val="100000"/>
            </a:pPr>
            <a:r>
              <a:rPr lang="zh-CN" altLang="en-US" sz="6600" kern="1200" baseline="0" dirty="0">
                <a:latin typeface="华文新魏" pitchFamily="2" charset="-122"/>
                <a:ea typeface="华文新魏" pitchFamily="2" charset="-122"/>
              </a:rPr>
              <a:t>原子的构成</a:t>
            </a:r>
            <a:endParaRPr lang="zh-CN" altLang="en-US" sz="6600" kern="1200" baseline="0" dirty="0"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8" name="Picture 2" descr="轰击试验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103630"/>
            <a:ext cx="9144000" cy="579564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0" y="27305"/>
            <a:ext cx="868172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 dirty="0">
                <a:latin typeface="宋体" panose="02010600030101010101" pitchFamily="2" charset="-122"/>
                <a:sym typeface="宋体" panose="02010600030101010101" pitchFamily="2" charset="-122"/>
              </a:rPr>
              <a:t>卢瑟福经典实验</a:t>
            </a:r>
            <a:r>
              <a:rPr lang="en-US" altLang="zh-CN" sz="3200" b="1" dirty="0">
                <a:latin typeface="宋体" panose="02010600030101010101" pitchFamily="2" charset="-122"/>
                <a:sym typeface="宋体" panose="02010600030101010101" pitchFamily="2" charset="-122"/>
              </a:rPr>
              <a:t>--</a:t>
            </a:r>
            <a:r>
              <a:rPr lang="en-US" altLang="zh-CN" sz="3200" b="1" dirty="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α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粒子（带正电）</a:t>
            </a:r>
            <a:r>
              <a:rPr lang="zh-CN" altLang="en-US" sz="3200" b="1" dirty="0">
                <a:latin typeface="宋体" panose="02010600030101010101" pitchFamily="2" charset="-122"/>
                <a:sym typeface="宋体" panose="02010600030101010101" pitchFamily="2" charset="-122"/>
              </a:rPr>
              <a:t>轰击金箔（由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原子</a:t>
            </a:r>
            <a:r>
              <a:rPr lang="zh-CN" altLang="en-US" sz="3200" b="1" dirty="0">
                <a:latin typeface="宋体" panose="02010600030101010101" pitchFamily="2" charset="-122"/>
                <a:sym typeface="宋体" panose="02010600030101010101" pitchFamily="2" charset="-122"/>
              </a:rPr>
              <a:t>构成）</a:t>
            </a:r>
            <a:endParaRPr lang="zh-CN" altLang="en-US" sz="3200"/>
          </a:p>
        </p:txBody>
      </p:sp>
    </p:spTree>
  </p:cSld>
  <p:clrMapOvr>
    <a:masterClrMapping/>
  </p:clrMapOvr>
  <p:transition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242" name="Picture 25" descr="la_pic[1] (7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3" name="Oval 2"/>
          <p:cNvSpPr/>
          <p:nvPr/>
        </p:nvSpPr>
        <p:spPr>
          <a:xfrm>
            <a:off x="3492500" y="1808163"/>
            <a:ext cx="2305050" cy="2232025"/>
          </a:xfrm>
          <a:prstGeom prst="ellipse">
            <a:avLst/>
          </a:prstGeom>
          <a:solidFill>
            <a:srgbClr val="99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4579" name="Line 3"/>
          <p:cNvSpPr/>
          <p:nvPr/>
        </p:nvSpPr>
        <p:spPr>
          <a:xfrm>
            <a:off x="2951163" y="1989138"/>
            <a:ext cx="3240087" cy="0"/>
          </a:xfrm>
          <a:prstGeom prst="line">
            <a:avLst/>
          </a:prstGeom>
          <a:ln w="1905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4580" name="Line 4"/>
          <p:cNvSpPr/>
          <p:nvPr/>
        </p:nvSpPr>
        <p:spPr>
          <a:xfrm>
            <a:off x="2951163" y="2205038"/>
            <a:ext cx="3240087" cy="0"/>
          </a:xfrm>
          <a:prstGeom prst="line">
            <a:avLst/>
          </a:prstGeom>
          <a:ln w="1905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4581" name="Line 5"/>
          <p:cNvSpPr/>
          <p:nvPr/>
        </p:nvSpPr>
        <p:spPr>
          <a:xfrm>
            <a:off x="2951163" y="2420938"/>
            <a:ext cx="3240087" cy="0"/>
          </a:xfrm>
          <a:prstGeom prst="line">
            <a:avLst/>
          </a:prstGeom>
          <a:ln w="1905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4582" name="Line 6"/>
          <p:cNvSpPr/>
          <p:nvPr/>
        </p:nvSpPr>
        <p:spPr>
          <a:xfrm>
            <a:off x="2903538" y="3573463"/>
            <a:ext cx="3241675" cy="0"/>
          </a:xfrm>
          <a:prstGeom prst="line">
            <a:avLst/>
          </a:prstGeom>
          <a:ln w="1905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4583" name="Line 7"/>
          <p:cNvSpPr/>
          <p:nvPr/>
        </p:nvSpPr>
        <p:spPr>
          <a:xfrm>
            <a:off x="2987675" y="3933825"/>
            <a:ext cx="3241675" cy="0"/>
          </a:xfrm>
          <a:prstGeom prst="line">
            <a:avLst/>
          </a:prstGeom>
          <a:ln w="1905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4584" name="Line 8"/>
          <p:cNvSpPr/>
          <p:nvPr/>
        </p:nvSpPr>
        <p:spPr>
          <a:xfrm>
            <a:off x="2903538" y="3789363"/>
            <a:ext cx="3241675" cy="0"/>
          </a:xfrm>
          <a:prstGeom prst="line">
            <a:avLst/>
          </a:prstGeom>
          <a:ln w="1905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4585" name="Line 9"/>
          <p:cNvSpPr/>
          <p:nvPr/>
        </p:nvSpPr>
        <p:spPr>
          <a:xfrm>
            <a:off x="2946400" y="2708275"/>
            <a:ext cx="1439863" cy="0"/>
          </a:xfrm>
          <a:prstGeom prst="line">
            <a:avLst/>
          </a:prstGeom>
          <a:ln w="1905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4586" name="Line 10"/>
          <p:cNvSpPr/>
          <p:nvPr/>
        </p:nvSpPr>
        <p:spPr>
          <a:xfrm flipV="1">
            <a:off x="4386263" y="1700213"/>
            <a:ext cx="1223962" cy="1008062"/>
          </a:xfrm>
          <a:prstGeom prst="line">
            <a:avLst/>
          </a:prstGeom>
          <a:ln w="1905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4587" name="Line 11"/>
          <p:cNvSpPr/>
          <p:nvPr/>
        </p:nvSpPr>
        <p:spPr>
          <a:xfrm>
            <a:off x="2989263" y="3357563"/>
            <a:ext cx="1441450" cy="0"/>
          </a:xfrm>
          <a:prstGeom prst="line">
            <a:avLst/>
          </a:prstGeom>
          <a:ln w="1905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4588" name="Line 12"/>
          <p:cNvSpPr/>
          <p:nvPr/>
        </p:nvSpPr>
        <p:spPr>
          <a:xfrm>
            <a:off x="4457700" y="3357563"/>
            <a:ext cx="1223963" cy="1006475"/>
          </a:xfrm>
          <a:prstGeom prst="line">
            <a:avLst/>
          </a:prstGeom>
          <a:ln w="1905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4589" name="Line 13"/>
          <p:cNvSpPr/>
          <p:nvPr/>
        </p:nvSpPr>
        <p:spPr>
          <a:xfrm>
            <a:off x="2873375" y="2924175"/>
            <a:ext cx="1584325" cy="0"/>
          </a:xfrm>
          <a:prstGeom prst="line">
            <a:avLst/>
          </a:prstGeom>
          <a:ln w="1905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4590" name="Line 14"/>
          <p:cNvSpPr/>
          <p:nvPr/>
        </p:nvSpPr>
        <p:spPr>
          <a:xfrm flipH="1">
            <a:off x="2903538" y="3068638"/>
            <a:ext cx="1582737" cy="0"/>
          </a:xfrm>
          <a:prstGeom prst="line">
            <a:avLst/>
          </a:prstGeom>
          <a:ln w="1905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0256" name="Oval 15"/>
          <p:cNvSpPr/>
          <p:nvPr/>
        </p:nvSpPr>
        <p:spPr>
          <a:xfrm>
            <a:off x="4502150" y="2924175"/>
            <a:ext cx="144463" cy="1444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57" name="Line 16"/>
          <p:cNvSpPr/>
          <p:nvPr/>
        </p:nvSpPr>
        <p:spPr>
          <a:xfrm>
            <a:off x="4502150" y="2997200"/>
            <a:ext cx="144463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258" name="Line 17"/>
          <p:cNvSpPr/>
          <p:nvPr/>
        </p:nvSpPr>
        <p:spPr>
          <a:xfrm>
            <a:off x="4572000" y="2924175"/>
            <a:ext cx="1588" cy="144463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259" name="Rectangle 18"/>
          <p:cNvSpPr/>
          <p:nvPr/>
        </p:nvSpPr>
        <p:spPr>
          <a:xfrm>
            <a:off x="1387475" y="527050"/>
            <a:ext cx="6273800" cy="727075"/>
          </a:xfrm>
          <a:prstGeom prst="rect">
            <a:avLst/>
          </a:prstGeom>
          <a:noFill/>
          <a:ln w="254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0000FF"/>
                </a:solidFill>
                <a:latin typeface="宋体" panose="02010600030101010101" pitchFamily="2" charset="-122"/>
              </a:rPr>
              <a:t>α </a:t>
            </a:r>
            <a:r>
              <a:rPr lang="zh-CN" altLang="en-US" sz="4000" b="1" dirty="0">
                <a:solidFill>
                  <a:srgbClr val="0000FF"/>
                </a:solidFill>
                <a:latin typeface="宋体" panose="02010600030101010101" pitchFamily="2" charset="-122"/>
              </a:rPr>
              <a:t>粒子束发生偏转示意图</a:t>
            </a:r>
            <a:endParaRPr lang="zh-CN" altLang="en-US" sz="40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10260" name="Text Box 19"/>
          <p:cNvSpPr txBox="1"/>
          <p:nvPr/>
        </p:nvSpPr>
        <p:spPr>
          <a:xfrm>
            <a:off x="1979613" y="1916113"/>
            <a:ext cx="733425" cy="2160587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</a:rPr>
              <a:t>α </a:t>
            </a: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粒子束</a:t>
            </a:r>
            <a:endParaRPr lang="zh-CN" altLang="en-US" sz="36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24596" name="Text Box 20"/>
          <p:cNvSpPr txBox="1"/>
          <p:nvPr/>
        </p:nvSpPr>
        <p:spPr>
          <a:xfrm>
            <a:off x="690245" y="4364355"/>
            <a:ext cx="24003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Arial" panose="020B0604020202020204" pitchFamily="34" charset="0"/>
              </a:rPr>
              <a:t>绝大多数穿过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24597" name="Text Box 21"/>
          <p:cNvSpPr txBox="1"/>
          <p:nvPr/>
        </p:nvSpPr>
        <p:spPr>
          <a:xfrm>
            <a:off x="690245" y="5241925"/>
            <a:ext cx="24003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Arial" panose="020B0604020202020204" pitchFamily="34" charset="0"/>
              </a:rPr>
              <a:t>少部分偏转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24598" name="Text Box 22"/>
          <p:cNvSpPr txBox="1"/>
          <p:nvPr/>
        </p:nvSpPr>
        <p:spPr>
          <a:xfrm>
            <a:off x="689928" y="5927725"/>
            <a:ext cx="24003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Arial" panose="020B0604020202020204" pitchFamily="34" charset="0"/>
              </a:rPr>
              <a:t>极少数被反弹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25" name="Text Box 20"/>
          <p:cNvSpPr txBox="1"/>
          <p:nvPr/>
        </p:nvSpPr>
        <p:spPr>
          <a:xfrm>
            <a:off x="3317875" y="4364355"/>
            <a:ext cx="561530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Arial" panose="020B0604020202020204" pitchFamily="34" charset="0"/>
              </a:rPr>
              <a:t>原子内</a:t>
            </a:r>
            <a:r>
              <a:rPr lang="zh-CN" altLang="en-US" sz="2800" b="1" dirty="0">
                <a:sym typeface="+mn-ea"/>
              </a:rPr>
              <a:t>有很大空间，</a:t>
            </a:r>
            <a:r>
              <a:rPr lang="zh-CN" altLang="en-US" sz="2800" b="1" dirty="0">
                <a:latin typeface="Arial" panose="020B0604020202020204" pitchFamily="34" charset="0"/>
              </a:rPr>
              <a:t>不是实心球体，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26" name="Text Box 20"/>
          <p:cNvSpPr txBox="1"/>
          <p:nvPr/>
        </p:nvSpPr>
        <p:spPr>
          <a:xfrm>
            <a:off x="3373438" y="5241925"/>
            <a:ext cx="3935412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Arial" panose="020B0604020202020204" pitchFamily="34" charset="0"/>
              </a:rPr>
              <a:t>原子中间的微粒带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正电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7" name="Text Box 20"/>
          <p:cNvSpPr txBox="1"/>
          <p:nvPr/>
        </p:nvSpPr>
        <p:spPr>
          <a:xfrm>
            <a:off x="3492500" y="5927725"/>
            <a:ext cx="24003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 typeface="Arial" panose="020B0604020202020204" pitchFamily="34" charset="0"/>
              <a:buNone/>
            </a:pP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3492500" y="5927725"/>
            <a:ext cx="4115435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Arial" panose="020B0604020202020204" pitchFamily="34" charset="0"/>
              </a:rPr>
              <a:t>原子中间的微粒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质量较大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30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" fill="hold"/>
                                        <p:tgtEl>
                                          <p:spTgt spid="2459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" fill="hold"/>
                                        <p:tgtEl>
                                          <p:spTgt spid="2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" fill="hold"/>
                                        <p:tgtEl>
                                          <p:spTgt spid="2459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" fill="hold"/>
                                        <p:tgtEl>
                                          <p:spTgt spid="2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" fill="hold"/>
                                        <p:tgtEl>
                                          <p:spTgt spid="2459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" fill="hold"/>
                                        <p:tgtEl>
                                          <p:spTgt spid="2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6" grpId="0" bldLvl="0"/>
      <p:bldP spid="24597" grpId="0" bldLvl="0"/>
      <p:bldP spid="24598" grpId="0" bldLvl="0"/>
      <p:bldP spid="25" grpId="0" bldLvl="0"/>
      <p:bldP spid="26" grpId="0" bldLvl="0"/>
      <p:bldP spid="27" grpId="0" bldLvl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文本框 10241"/>
          <p:cNvSpPr txBox="1"/>
          <p:nvPr/>
        </p:nvSpPr>
        <p:spPr>
          <a:xfrm>
            <a:off x="482283" y="470218"/>
            <a:ext cx="453707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itchFamily="2" charset="-122"/>
              </a:rPr>
              <a:t>原子的结构</a:t>
            </a:r>
            <a:endParaRPr lang="zh-CN" altLang="en-US" sz="3600" b="1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黑体" pitchFamily="2" charset="-122"/>
            </a:endParaRPr>
          </a:p>
        </p:txBody>
      </p:sp>
      <p:sp>
        <p:nvSpPr>
          <p:cNvPr id="10243" name="矩形 10242"/>
          <p:cNvSpPr/>
          <p:nvPr/>
        </p:nvSpPr>
        <p:spPr>
          <a:xfrm>
            <a:off x="674688" y="3424238"/>
            <a:ext cx="2308225" cy="9461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itchFamily="2" charset="-122"/>
              </a:rPr>
              <a:t>           原子</a:t>
            </a:r>
            <a:endParaRPr lang="zh-CN" altLang="en-US" sz="2800" b="1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黑体" pitchFamily="2" charset="-122"/>
            </a:endParaRPr>
          </a:p>
          <a:p>
            <a:r>
              <a: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itchFamily="2" charset="-122"/>
              </a:rPr>
              <a:t>（</a:t>
            </a:r>
            <a:r>
              <a:rPr lang="zh-CN" altLang="en-US" sz="2800" b="1" dirty="0">
                <a:solidFill>
                  <a:srgbClr val="CC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itchFamily="2" charset="-122"/>
              </a:rPr>
              <a:t>不显电性</a:t>
            </a:r>
            <a:r>
              <a: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itchFamily="2" charset="-122"/>
              </a:rPr>
              <a:t>）</a:t>
            </a:r>
            <a:endParaRPr lang="zh-CN" altLang="en-US" sz="2800" b="1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黑体" pitchFamily="2" charset="-122"/>
            </a:endParaRPr>
          </a:p>
        </p:txBody>
      </p:sp>
      <p:sp>
        <p:nvSpPr>
          <p:cNvPr id="10244" name="左大括号 10243"/>
          <p:cNvSpPr/>
          <p:nvPr/>
        </p:nvSpPr>
        <p:spPr>
          <a:xfrm>
            <a:off x="2914650" y="2633663"/>
            <a:ext cx="144463" cy="2447925"/>
          </a:xfrm>
          <a:prstGeom prst="leftBrace">
            <a:avLst>
              <a:gd name="adj1" fmla="val 141208"/>
              <a:gd name="adj2" fmla="val 50000"/>
            </a:avLst>
          </a:prstGeom>
          <a:noFill/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0245" name="矩形 10244"/>
          <p:cNvSpPr/>
          <p:nvPr/>
        </p:nvSpPr>
        <p:spPr>
          <a:xfrm>
            <a:off x="3057525" y="2271713"/>
            <a:ext cx="1962150" cy="94456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itchFamily="2" charset="-122"/>
              </a:rPr>
              <a:t>  原子核</a:t>
            </a:r>
            <a:endParaRPr lang="zh-CN" altLang="en-US" sz="2800" b="1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黑体" pitchFamily="2" charset="-122"/>
            </a:endParaRPr>
          </a:p>
          <a:p>
            <a:r>
              <a: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itchFamily="2" charset="-122"/>
              </a:rPr>
              <a:t>（显正电）</a:t>
            </a:r>
            <a:endParaRPr lang="zh-CN" altLang="en-US" sz="2800" b="1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黑体" pitchFamily="2" charset="-122"/>
            </a:endParaRPr>
          </a:p>
        </p:txBody>
      </p:sp>
      <p:sp>
        <p:nvSpPr>
          <p:cNvPr id="10246" name="矩形 10245"/>
          <p:cNvSpPr/>
          <p:nvPr/>
        </p:nvSpPr>
        <p:spPr>
          <a:xfrm>
            <a:off x="3059113" y="4648200"/>
            <a:ext cx="5359400" cy="9461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itchFamily="2" charset="-122"/>
              </a:rPr>
              <a:t>  核外电子</a:t>
            </a:r>
            <a:endParaRPr lang="zh-CN" altLang="en-US" sz="2800" b="1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黑体" pitchFamily="2" charset="-122"/>
            </a:endParaRPr>
          </a:p>
          <a:p>
            <a:r>
              <a:rPr lang="zh-CN" altLang="en-US" sz="2800" b="1" dirty="0">
                <a:solidFill>
                  <a:srgbClr val="CC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itchFamily="2" charset="-122"/>
              </a:rPr>
              <a:t>（</a:t>
            </a:r>
            <a:r>
              <a:rPr lang="en-US" altLang="x-none" sz="2800" b="1" dirty="0">
                <a:solidFill>
                  <a:srgbClr val="CC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itchFamily="2" charset="-122"/>
              </a:rPr>
              <a:t>1</a:t>
            </a:r>
            <a:r>
              <a:rPr lang="zh-CN" altLang="en-US" sz="2800" b="1" dirty="0">
                <a:solidFill>
                  <a:srgbClr val="CC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itchFamily="2" charset="-122"/>
              </a:rPr>
              <a:t>个电子带一个单位的负电荷）</a:t>
            </a:r>
            <a:endParaRPr lang="zh-CN" altLang="en-US" sz="2800" b="1" dirty="0">
              <a:solidFill>
                <a:srgbClr val="CC0000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黑体" pitchFamily="2" charset="-122"/>
            </a:endParaRPr>
          </a:p>
        </p:txBody>
      </p:sp>
      <p:sp>
        <p:nvSpPr>
          <p:cNvPr id="10247" name="左大括号 10246"/>
          <p:cNvSpPr/>
          <p:nvPr/>
        </p:nvSpPr>
        <p:spPr>
          <a:xfrm>
            <a:off x="4876800" y="1841500"/>
            <a:ext cx="415925" cy="1368425"/>
          </a:xfrm>
          <a:prstGeom prst="leftBrace">
            <a:avLst>
              <a:gd name="adj1" fmla="val 27417"/>
              <a:gd name="adj2" fmla="val 50000"/>
            </a:avLst>
          </a:prstGeom>
          <a:noFill/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0248" name="矩形 10247"/>
          <p:cNvSpPr/>
          <p:nvPr/>
        </p:nvSpPr>
        <p:spPr>
          <a:xfrm>
            <a:off x="5362575" y="1479550"/>
            <a:ext cx="3384550" cy="13716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itchFamily="2" charset="-122"/>
              </a:rPr>
              <a:t>  质子</a:t>
            </a:r>
            <a:endParaRPr lang="zh-CN" altLang="en-US" sz="2800" b="1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黑体" pitchFamily="2" charset="-122"/>
            </a:endParaRPr>
          </a:p>
          <a:p>
            <a:r>
              <a:rPr lang="zh-CN" altLang="en-US" sz="2800" b="1" dirty="0">
                <a:solidFill>
                  <a:srgbClr val="CC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itchFamily="2" charset="-122"/>
              </a:rPr>
              <a:t>（</a:t>
            </a:r>
            <a:r>
              <a:rPr lang="en-US" altLang="x-none" sz="2800" b="1" dirty="0">
                <a:solidFill>
                  <a:srgbClr val="CC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itchFamily="2" charset="-122"/>
              </a:rPr>
              <a:t>1</a:t>
            </a:r>
            <a:r>
              <a:rPr lang="zh-CN" altLang="en-US" sz="2800" b="1" dirty="0">
                <a:solidFill>
                  <a:srgbClr val="CC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itchFamily="2" charset="-122"/>
              </a:rPr>
              <a:t>个质子带一个单位的正电荷）</a:t>
            </a:r>
            <a:endParaRPr lang="zh-CN" altLang="en-US" sz="2800" b="1" dirty="0">
              <a:solidFill>
                <a:srgbClr val="CC0000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黑体" pitchFamily="2" charset="-122"/>
            </a:endParaRPr>
          </a:p>
        </p:txBody>
      </p:sp>
      <p:sp>
        <p:nvSpPr>
          <p:cNvPr id="10249" name="矩形 10248"/>
          <p:cNvSpPr/>
          <p:nvPr/>
        </p:nvSpPr>
        <p:spPr>
          <a:xfrm>
            <a:off x="5362575" y="2828925"/>
            <a:ext cx="1960563" cy="94456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itchFamily="2" charset="-122"/>
              </a:rPr>
              <a:t>  中子</a:t>
            </a:r>
            <a:endParaRPr lang="zh-CN" altLang="en-US" sz="2800" b="1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黑体" pitchFamily="2" charset="-122"/>
            </a:endParaRPr>
          </a:p>
          <a:p>
            <a:r>
              <a: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itchFamily="2" charset="-122"/>
              </a:rPr>
              <a:t>（不带电）</a:t>
            </a:r>
            <a:endParaRPr lang="zh-CN" altLang="en-US" sz="2800" b="1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黑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/>
      <p:bldP spid="10248" grpId="0"/>
      <p:bldP spid="10249" grpId="0"/>
    </p:bldLst>
  </p:timing>
</p:sld>
</file>

<file path=ppt/theme/theme1.xml><?xml version="1.0" encoding="utf-8"?>
<a:theme xmlns:a="http://schemas.openxmlformats.org/drawingml/2006/main" name="53cd864888d13">
  <a:themeElements>
    <a:clrScheme name="">
      <a:dk1>
        <a:srgbClr val="47494B"/>
      </a:dk1>
      <a:lt1>
        <a:srgbClr val="FFFFFF"/>
      </a:lt1>
      <a:dk2>
        <a:srgbClr val="454749"/>
      </a:dk2>
      <a:lt2>
        <a:srgbClr val="EAF5FC"/>
      </a:lt2>
      <a:accent1>
        <a:srgbClr val="659442"/>
      </a:accent1>
      <a:accent2>
        <a:srgbClr val="BEBE56"/>
      </a:accent2>
      <a:accent3>
        <a:srgbClr val="FFFFFF"/>
      </a:accent3>
      <a:accent4>
        <a:srgbClr val="3C3E3F"/>
      </a:accent4>
      <a:accent5>
        <a:srgbClr val="B8C8B0"/>
      </a:accent5>
      <a:accent6>
        <a:srgbClr val="AAAA4C"/>
      </a:accent6>
      <a:hlink>
        <a:srgbClr val="00B0F0"/>
      </a:hlink>
      <a:folHlink>
        <a:srgbClr val="AFB2B4"/>
      </a:folHlink>
    </a:clrScheme>
    <a:fontScheme name="">
      <a:majorFont>
        <a:latin typeface="华文新魏"/>
        <a:ea typeface="华文新魏"/>
        <a:cs typeface=""/>
      </a:majorFont>
      <a:minorFont>
        <a:latin typeface="华文新魏"/>
        <a:ea typeface="华文新魏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47494B"/>
        </a:dk1>
        <a:lt1>
          <a:srgbClr val="FFFFFF"/>
        </a:lt1>
        <a:dk2>
          <a:srgbClr val="454749"/>
        </a:dk2>
        <a:lt2>
          <a:srgbClr val="EAF5FC"/>
        </a:lt2>
        <a:accent1>
          <a:srgbClr val="659442"/>
        </a:accent1>
        <a:accent2>
          <a:srgbClr val="BEBE56"/>
        </a:accent2>
        <a:accent3>
          <a:srgbClr val="FFFFFF"/>
        </a:accent3>
        <a:accent4>
          <a:srgbClr val="3C3E3F"/>
        </a:accent4>
        <a:accent5>
          <a:srgbClr val="B8C8B0"/>
        </a:accent5>
        <a:accent6>
          <a:srgbClr val="AAAA4C"/>
        </a:accent6>
        <a:hlink>
          <a:srgbClr val="00B0F0"/>
        </a:hlink>
        <a:folHlink>
          <a:srgbClr val="AFB2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</Words>
  <Application>WPS 演示</Application>
  <PresentationFormat>A4 纸张(210x297 毫米)</PresentationFormat>
  <Paragraphs>37</Paragraphs>
  <Slides>4</Slides>
  <Notes>0</Notes>
  <HiddenSlides>0</HiddenSlides>
  <MMClips>1</MMClips>
  <ScaleCrop>false</ScaleCrop>
  <HeadingPairs>
    <vt:vector size="6" baseType="variant">
      <vt:variant>
        <vt:lpstr>已用的字体</vt:lpstr>
      </vt:variant>
      <vt:variant>
        <vt:i4>37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42" baseType="lpstr">
      <vt:lpstr>Arial</vt:lpstr>
      <vt:lpstr>宋体</vt:lpstr>
      <vt:lpstr>Wingdings</vt:lpstr>
      <vt:lpstr>黑体</vt:lpstr>
      <vt:lpstr>Arial Rounded MT Bold</vt:lpstr>
      <vt:lpstr>Arial Black</vt:lpstr>
      <vt:lpstr>Calibri</vt:lpstr>
      <vt:lpstr>微软雅黑</vt:lpstr>
      <vt:lpstr>方正超粗黑简体</vt:lpstr>
      <vt:lpstr>Times New Roman</vt:lpstr>
      <vt:lpstr>Haettenschweiler</vt:lpstr>
      <vt:lpstr>Mistral</vt:lpstr>
      <vt:lpstr>Arial Unicode MS</vt:lpstr>
      <vt:lpstr>MS PGothic</vt:lpstr>
      <vt:lpstr>Rockwell</vt:lpstr>
      <vt:lpstr>方正粗宋简体</vt:lpstr>
      <vt:lpstr>Verdana</vt:lpstr>
      <vt:lpstr>楷体_GB2312</vt:lpstr>
      <vt:lpstr>华文细黑</vt:lpstr>
      <vt:lpstr>MS UI Gothic</vt:lpstr>
      <vt:lpstr>华文楷体</vt:lpstr>
      <vt:lpstr>方正静蕾简体</vt:lpstr>
      <vt:lpstr>Segoe Print</vt:lpstr>
      <vt:lpstr>Tahoma</vt:lpstr>
      <vt:lpstr>Comic Sans MS</vt:lpstr>
      <vt:lpstr>华文行楷</vt:lpstr>
      <vt:lpstr>华文中宋</vt:lpstr>
      <vt:lpstr>隶书</vt:lpstr>
      <vt:lpstr>幼圆</vt:lpstr>
      <vt:lpstr>Wingdings 2</vt:lpstr>
      <vt:lpstr>华文新魏</vt:lpstr>
      <vt:lpstr>PMingLiU</vt:lpstr>
      <vt:lpstr>方正舒体</vt:lpstr>
      <vt:lpstr>Arial Unicode MS</vt:lpstr>
      <vt:lpstr>Courier New</vt:lpstr>
      <vt:lpstr>新宋体</vt:lpstr>
      <vt:lpstr>Wingdings</vt:lpstr>
      <vt:lpstr>53cd864888d13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原子的构成 （第1课时)</dc:title>
  <dc:creator>asus</dc:creator>
  <cp:lastModifiedBy>Administrator</cp:lastModifiedBy>
  <cp:revision>3</cp:revision>
  <dcterms:created xsi:type="dcterms:W3CDTF">2013-09-18T10:28:52Z</dcterms:created>
  <dcterms:modified xsi:type="dcterms:W3CDTF">2017-11-14T14:14:40Z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2052-10.1.0.6877</vt:lpwstr>
  </property>
</Properties>
</file>